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7" r:id="rId3"/>
    <p:sldId id="269" r:id="rId4"/>
    <p:sldId id="271" r:id="rId5"/>
    <p:sldId id="272" r:id="rId6"/>
    <p:sldId id="273" r:id="rId7"/>
    <p:sldId id="270" r:id="rId8"/>
    <p:sldId id="27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777777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41553-0E1A-452C-ABB7-A69A8C7B75B9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01FDF-5654-47DB-A736-8A70B5E6E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FBE81B-6E1E-49C4-8FAF-22CA52246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57AE1-B39F-43CD-8259-35BD0874E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18288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0"/>
            <a:ext cx="53340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986B-674F-40F4-A3C4-D695C3228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6F40E-343E-41D6-88CF-76186120D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FF20-6853-4349-8B71-6FA586260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320CB-0431-4AA9-8CE7-33041423C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5630-E06B-4410-9305-BBCDF9EE2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E8639-7A4E-410B-BA9F-75C4A6B67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CE631-1BE4-49AD-A8AB-F48C459EF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5096-1718-48B6-8B4D-7AD88A0EE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7912E-3795-4C5C-8B92-9FA5F71A2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71600"/>
            <a:ext cx="7315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F0C68D-394D-4659-BB5B-9702BF0F07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58204" cy="86993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dventure" pitchFamily="2" charset="0"/>
              </a:rPr>
              <a:t>Брунеллески положил начало созданию купольного храма на основе античного ордера.</a:t>
            </a:r>
            <a:r>
              <a:rPr lang="ru-RU" dirty="0">
                <a:latin typeface="Adventure" pitchFamily="2" charset="0"/>
              </a:rPr>
              <a:t/>
            </a:r>
            <a:br>
              <a:rPr lang="ru-RU" dirty="0">
                <a:latin typeface="Adventure" pitchFamily="2" charset="0"/>
              </a:rPr>
            </a:br>
            <a:endParaRPr lang="ru-RU" dirty="0"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0716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Зодчий изобрёл необычайно сложную для своего времени конструкцию: 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лёгкий пус­тотелый купол имел двойную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оболочку 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и каркас из восьми рёбер, </a:t>
            </a:r>
            <a:r>
              <a:rPr lang="ru-RU" sz="18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котoрый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опоясывали 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кольца. Грандиозный купол, покрытый тёмно-красно­й черепицей,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связанный крепкими 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белыми рёбрами и </a:t>
            </a:r>
            <a:r>
              <a:rPr lang="ru-RU" sz="18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увенчаный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изящным беломраморным световым фонарём,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парит 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над городом как величественный образ Флоренции.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Купол кафедрального собора </a:t>
            </a:r>
            <a:r>
              <a:rPr lang="ru-RU" sz="18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Санта-Мария-дель-Фьоре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или просто </a:t>
            </a:r>
            <a:r>
              <a:rPr lang="ru-RU" sz="18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Дуомо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до сих пор самая высокая постройка во Флоренции (114,5м).</a:t>
            </a:r>
            <a:endParaRPr lang="ru-RU" sz="1800" dirty="0">
              <a:latin typeface="+mj-lt"/>
            </a:endParaRPr>
          </a:p>
        </p:txBody>
      </p:sp>
      <p:pic>
        <p:nvPicPr>
          <p:cNvPr id="14338" name="Picture 2" descr="D:\Documents and Settings\Loner\Рабочий стол\урок 2\dome_of_flo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5048285" cy="3786214"/>
          </a:xfrm>
          <a:prstGeom prst="rect">
            <a:avLst/>
          </a:prstGeom>
          <a:noFill/>
        </p:spPr>
      </p:pic>
      <p:pic>
        <p:nvPicPr>
          <p:cNvPr id="14339" name="Picture 3" descr="D:\Documents and Settings\Loner\Рабочий стол\урок 2\florence-santa-maria-del-fiore-dome-7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57232"/>
            <a:ext cx="5191138" cy="3893354"/>
          </a:xfrm>
          <a:prstGeom prst="rect">
            <a:avLst/>
          </a:prstGeom>
          <a:noFill/>
        </p:spPr>
      </p:pic>
      <p:pic>
        <p:nvPicPr>
          <p:cNvPr id="14340" name="Picture 4" descr="D:\Documents and Settings\Loner\Рабочий стол\урок 2\0_17b05_b233ef0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928670"/>
            <a:ext cx="5095884" cy="3815543"/>
          </a:xfrm>
          <a:prstGeom prst="rect">
            <a:avLst/>
          </a:prstGeom>
          <a:noFill/>
        </p:spPr>
      </p:pic>
      <p:pic>
        <p:nvPicPr>
          <p:cNvPr id="14342" name="Picture 6" descr="D:\Documents and Settings\Loner\Рабочий стол\урок 2\0_6f206_67075118_XL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214414" y="785794"/>
            <a:ext cx="5929488" cy="3950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283" y="5072074"/>
            <a:ext cx="8572560" cy="15477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Одновременно с возведением 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купола 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архитектор построил в 1421­ - 44 гг.первое в истории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рен.зодчества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здание детского приюта –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Оспедале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­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дель</a:t>
            </a:r>
            <a:r>
              <a:rPr lang="ru-RU" sz="2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и </a:t>
            </a:r>
            <a:r>
              <a:rPr lang="ru-RU" sz="2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Инноченти</a:t>
            </a:r>
            <a:r>
              <a:rPr lang="ru-RU" sz="2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(что в переводе с  итальянского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означает </a:t>
            </a:r>
            <a:r>
              <a:rPr lang="ru-RU" sz="2200" b="1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«госпиталь и  приют </a:t>
            </a:r>
            <a:r>
              <a:rPr lang="ru-RU" sz="2200" b="1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невинных</a:t>
            </a:r>
            <a:r>
              <a:rPr lang="ru-RU" sz="2200" b="1" i="1" dirty="0" smtClean="0">
                <a:latin typeface="+mj-lt"/>
              </a:rPr>
              <a:t>»</a:t>
            </a:r>
            <a:r>
              <a:rPr lang="ru-RU" sz="2200" b="1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). </a:t>
            </a:r>
            <a:endParaRPr lang="ru-RU" sz="2200" b="1" i="1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algn="ctr">
              <a:buNone/>
            </a:pP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5362" name="Picture 2" descr="D:\Documents and Settings\Loner\Рабочий стол\урок 2\Foundlings-May05-D3310sAR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7620000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5072074"/>
            <a:ext cx="8858250" cy="17859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Здесь тоже использовался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античный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ордер. Двух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этажный фасад протя­нулся по одной из сторон площади. . Его нижний этаж открывается 9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аркад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на стройных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изящных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колоннах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под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арками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располаются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9  прямоугольных окон, украшенных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трёхугольными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фронтонами. Здание создаёт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впечатление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равновесия и гармонии. 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357158" y="0"/>
            <a:ext cx="7838627" cy="4929198"/>
          </a:xfrm>
          <a:noFill/>
          <a:ln/>
        </p:spPr>
      </p:pic>
      <p:pic>
        <p:nvPicPr>
          <p:cNvPr id="16387" name="Picture 3" descr="C:\мама\елена\банк\Библиотека информации\Возрождение\Брунеллески\8osped07b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1472" y="81043"/>
            <a:ext cx="3357586" cy="4991007"/>
          </a:xfrm>
          <a:prstGeom prst="rect">
            <a:avLst/>
          </a:prstGeom>
          <a:noFill/>
        </p:spPr>
      </p:pic>
      <p:pic>
        <p:nvPicPr>
          <p:cNvPr id="16388" name="Picture 4" descr="C:\мама\елена\банк\Библиотека информации\Возрождение\Брунеллески\8osped08b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00562" y="0"/>
            <a:ext cx="3438956" cy="4977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мама\елена\банк\Библиотека информации\Возрождение\Брунеллески\Деталь фасада. 1421-1444. Брунеллески. Флорен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519497" cy="459064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5214950"/>
            <a:ext cx="8858250" cy="1643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Позднее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в 1463-1466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г.г. 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промежутки между арками были украшены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цветными 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керамическими </a:t>
            </a:r>
            <a:r>
              <a:rPr lang="ru-RU" sz="20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медальонами с рельефами работы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флорентийского скульптора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Андреа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дела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Роббиа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Рельефы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изображают спеленатых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младенцев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Подобные лёгкие лоджии стали знаковыми для ренессансных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зданий.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мама\елена\банк\Библиотека информации\Возрождение\Брунеллески\8osped0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481398" cy="485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IMG_1539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9488" r="6199"/>
          <a:stretch>
            <a:fillRect/>
          </a:stretch>
        </p:blipFill>
        <p:spPr bwMode="auto">
          <a:xfrm>
            <a:off x="3929058" y="571480"/>
            <a:ext cx="4857784" cy="407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мама\елена\банк\Библиотека информации\Возрождение\Брунеллески\Деталь фасада. 1421-1444. Воспитательный дом, или Оспедале дельи Инноченти. Брунеллески. Флоренц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57166"/>
            <a:ext cx="4972562" cy="453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5000636"/>
            <a:ext cx="8858250" cy="18573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2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Новый </a:t>
            </a:r>
            <a:r>
              <a:rPr lang="ru-RU" sz="2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ренессансный облик приобрела традиционная </a:t>
            </a:r>
            <a:r>
              <a:rPr lang="ru-RU" sz="2200" dirty="0" err="1">
                <a:solidFill>
                  <a:schemeClr val="dk1"/>
                </a:solidFill>
                <a:latin typeface="+mj-lt"/>
                <a:ea typeface="+mn-ea"/>
                <a:cs typeface="+mn-cs"/>
              </a:rPr>
              <a:t>трёхнефная</a:t>
            </a:r>
            <a:r>
              <a:rPr lang="ru-RU" sz="2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 базилика .В церкви </a:t>
            </a:r>
            <a:r>
              <a:rPr lang="ru-RU" sz="2200" dirty="0" err="1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Санто</a:t>
            </a:r>
            <a:r>
              <a:rPr lang="ru-RU" sz="22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– </a:t>
            </a:r>
            <a:r>
              <a:rPr lang="ru-RU" sz="22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+mj-lt"/>
                <a:ea typeface="+mn-ea"/>
                <a:cs typeface="+mn-cs"/>
              </a:rPr>
              <a:t>Спирито</a:t>
            </a:r>
            <a:r>
              <a:rPr lang="ru-RU" sz="2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 реализуется идея разомкнутого пространства «ИГ» . Взяв за основу план латинского креста </a:t>
            </a:r>
            <a:r>
              <a:rPr lang="ru-RU" sz="22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  </a:t>
            </a:r>
            <a:r>
              <a:rPr lang="ru-RU" sz="2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архитектор прорезает стены полукруглыми нишами – капеллами знатных флорентийских </a:t>
            </a:r>
            <a:r>
              <a:rPr lang="ru-RU" sz="22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семей которые </a:t>
            </a:r>
            <a:r>
              <a:rPr lang="ru-RU" sz="2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выходят в боковые нефы. 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3798" name="Picture 6" descr="http://www.nivasposad.ru/school/homepages/all_arhiv/2005/savinova/florencia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2852"/>
            <a:ext cx="6000792" cy="4640612"/>
          </a:xfrm>
          <a:prstGeom prst="rect">
            <a:avLst/>
          </a:prstGeom>
          <a:noFill/>
        </p:spPr>
      </p:pic>
      <p:pic>
        <p:nvPicPr>
          <p:cNvPr id="33799" name="Picture 7" descr="D:\Documents and Settings\Loner\Рабочий стол\урок 2\1318579278_resize-of-s64apv0x4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6643734" cy="441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214950"/>
            <a:ext cx="9144000" cy="1643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Проёмы обрамляют колоны коринфского ордера, как и центральный неф.</a:t>
            </a:r>
            <a:endParaRPr lang="en-US" sz="20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Такие же колонны по периметру трансепта и прямоугольной </a:t>
            </a:r>
            <a:r>
              <a:rPr lang="ru-RU" sz="20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апсиды превращают 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грандиозный зал церкви в настоящий лес </a:t>
            </a:r>
            <a:r>
              <a:rPr lang="ru-RU" sz="20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колонн.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 Купол покоится на парусах</a:t>
            </a:r>
            <a:r>
              <a:rPr lang="ru-RU" sz="2000" dirty="0" smtClean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Всё это придаёт интерьеру  церкви черты </a:t>
            </a:r>
            <a:r>
              <a:rPr lang="ru-RU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парадного светского здания. </a:t>
            </a:r>
            <a:r>
              <a:rPr lang="ru-RU" sz="2000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Такой тип базилики 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становится </a:t>
            </a:r>
            <a:r>
              <a:rPr lang="ru-RU" sz="2000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ориентиром для дальнейшего строительства.</a:t>
            </a: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4818" name="Picture 2" descr="D:\Documents and Settings\Loner\Рабочий стол\урок 2\спири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14356"/>
            <a:ext cx="5762625" cy="4000500"/>
          </a:xfrm>
          <a:prstGeom prst="rect">
            <a:avLst/>
          </a:prstGeom>
          <a:noFill/>
        </p:spPr>
      </p:pic>
      <p:pic>
        <p:nvPicPr>
          <p:cNvPr id="34819" name="Picture 3" descr="D:\Documents and Settings\Loner\Рабочий стол\урок 2\spirito2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85720" y="149682"/>
            <a:ext cx="3714776" cy="5057216"/>
          </a:xfrm>
          <a:prstGeom prst="rect">
            <a:avLst/>
          </a:prstGeom>
          <a:noFill/>
        </p:spPr>
      </p:pic>
      <p:pic>
        <p:nvPicPr>
          <p:cNvPr id="34820" name="Picture 4" descr="D:\Documents and Settings\Loner\Рабочий стол\урок 2\S_Spirito_ins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66665"/>
            <a:ext cx="3732621" cy="497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Loner\Рабочий стол\урок 2\Brunelleschi-Tomb-BR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714356"/>
            <a:ext cx="4459705" cy="5483245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643438" y="0"/>
            <a:ext cx="4500562" cy="6858000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Новый язык архитектуры, созданный Брунеллески и подхваченный его последователями, означал решительный разрыв со средневековым прошлым. Новый стиль искал опору и вдохновение в архитектуре древнего Рима, а также в классических деталях зданий романского стиля в Тоскане.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икому другому из мастеров раннего Возрождения не удалось столь органично соединить теоретические представления с их практическим осуществлением. По праву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Филиппо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Брунеллески считается основоположником архитектуры итальянского Ренессанса.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dventure" pitchFamily="2" charset="0"/>
              </a:rPr>
              <a:t>Домашнее задание:</a:t>
            </a:r>
            <a:endParaRPr lang="ru-RU" dirty="0">
              <a:latin typeface="Adventure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7901014" cy="2640026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dirty="0" smtClean="0">
                <a:latin typeface="+mj-lt"/>
              </a:rPr>
              <a:t>Ответить на вопросы в конце параг</a:t>
            </a:r>
            <a:r>
              <a:rPr lang="ru-RU" sz="2800" dirty="0" smtClean="0"/>
              <a:t>рафа (</a:t>
            </a:r>
            <a:r>
              <a:rPr lang="ru-RU" sz="2800" i="1" dirty="0" smtClean="0">
                <a:latin typeface="Adventure" pitchFamily="2" charset="0"/>
              </a:rPr>
              <a:t>стр.21, использовать иллюстрации из рабочей тетради)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latin typeface="+mj-lt"/>
              </a:rPr>
              <a:t>Мини – проект   </a:t>
            </a:r>
          </a:p>
          <a:p>
            <a:pPr algn="ctr"/>
            <a:r>
              <a:rPr lang="ru-RU" dirty="0" smtClean="0">
                <a:latin typeface="+mj-lt"/>
              </a:rPr>
              <a:t>«Величайший зодчий  </a:t>
            </a:r>
            <a:r>
              <a:rPr lang="en-US" dirty="0" smtClean="0">
                <a:latin typeface="+mj-lt"/>
              </a:rPr>
              <a:t>xv </a:t>
            </a:r>
            <a:r>
              <a:rPr lang="ru-RU" dirty="0" smtClean="0">
                <a:latin typeface="+mj-lt"/>
              </a:rPr>
              <a:t>столетия»</a:t>
            </a:r>
          </a:p>
          <a:p>
            <a:pPr algn="ctr"/>
            <a:r>
              <a:rPr lang="ru-RU" dirty="0" smtClean="0">
                <a:latin typeface="Adventure" pitchFamily="2" charset="0"/>
              </a:rPr>
              <a:t>( по желанию)</a:t>
            </a:r>
            <a:endParaRPr lang="ru-RU" dirty="0">
              <a:latin typeface="Adventure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icky Wind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Sticky Wind</Template>
  <TotalTime>403</TotalTime>
  <Words>400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Sticky Wind</vt:lpstr>
      <vt:lpstr>Брунеллески положил начало созданию купольного храма на основе античного ордера. </vt:lpstr>
      <vt:lpstr>Слайд 2</vt:lpstr>
      <vt:lpstr>Слайд 3</vt:lpstr>
      <vt:lpstr>Слайд 4</vt:lpstr>
      <vt:lpstr>Слайд 5</vt:lpstr>
      <vt:lpstr>Слайд 6</vt:lpstr>
      <vt:lpstr>Слайд 7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Возрождение</dc:title>
  <dc:creator>Grey Wolf</dc:creator>
  <cp:lastModifiedBy>Домашний</cp:lastModifiedBy>
  <cp:revision>42</cp:revision>
  <dcterms:created xsi:type="dcterms:W3CDTF">2001-12-31T20:23:00Z</dcterms:created>
  <dcterms:modified xsi:type="dcterms:W3CDTF">2013-05-03T09:39:29Z</dcterms:modified>
</cp:coreProperties>
</file>