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4" r:id="rId6"/>
    <p:sldId id="265" r:id="rId7"/>
    <p:sldId id="261" r:id="rId8"/>
    <p:sldId id="262" r:id="rId9"/>
    <p:sldId id="263" r:id="rId10"/>
    <p:sldId id="266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4D4D4D"/>
    <a:srgbClr val="777777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41553-0E1A-452C-ABB7-A69A8C7B75B9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01FDF-5654-47DB-A736-8A70B5E6E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01FDF-5654-47DB-A736-8A70B5E6ED6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67000"/>
            <a:ext cx="777240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7086600" cy="685800"/>
          </a:xfrm>
        </p:spPr>
        <p:txBody>
          <a:bodyPr/>
          <a:lstStyle>
            <a:lvl1pPr marL="0" indent="0" algn="r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0FBE81B-6E1E-49C4-8FAF-22CA522465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57AE1-B39F-43CD-8259-35BD0874EC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18288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1600" y="0"/>
            <a:ext cx="5334000" cy="6126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6986B-674F-40F4-A3C4-D695C32281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6F40E-343E-41D6-88CF-76186120D4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1FF20-6853-4349-8B71-6FA586260A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371600"/>
            <a:ext cx="35814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371600"/>
            <a:ext cx="35814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320CB-0431-4AA9-8CE7-33041423C5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E5630-E06B-4410-9305-BBCDF9EE2A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E8639-7A4E-410B-BA9F-75C4A6B67F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CE631-1BE4-49AD-A8AB-F48C459EF2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E5096-1718-48B6-8B4D-7AD88A0EE1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7912E-3795-4C5C-8B92-9FA5F71A2D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0"/>
            <a:ext cx="731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371600"/>
            <a:ext cx="73152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F0C68D-394D-4659-BB5B-9702BF0F078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2714620"/>
            <a:ext cx="7772400" cy="1066800"/>
          </a:xfrm>
        </p:spPr>
        <p:txBody>
          <a:bodyPr/>
          <a:lstStyle/>
          <a:p>
            <a:r>
              <a:rPr lang="ru-RU" sz="6600" dirty="0" smtClean="0">
                <a:latin typeface="Adventure" pitchFamily="2" charset="0"/>
              </a:rPr>
              <a:t>Раннее Возрождение</a:t>
            </a:r>
            <a:endParaRPr lang="en-US" sz="6600" dirty="0">
              <a:latin typeface="Adventure" pitchFamily="2" charset="0"/>
            </a:endParaRPr>
          </a:p>
        </p:txBody>
      </p:sp>
    </p:spTree>
  </p:cSld>
  <p:clrMapOvr>
    <a:masterClrMapping/>
  </p:clrMapOvr>
  <p:transition spd="med">
    <p:spli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86314" y="571480"/>
            <a:ext cx="4151353" cy="5619757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+mj-lt"/>
              </a:rPr>
              <a:t>При возведении купола соблюдена система каркаса и заполнения, присущая готической конструкции, - 8 каменных рёбер – нервюр. </a:t>
            </a:r>
          </a:p>
          <a:p>
            <a:pPr>
              <a:buNone/>
            </a:pPr>
            <a:r>
              <a:rPr lang="ru-RU" sz="2400" dirty="0" smtClean="0">
                <a:latin typeface="+mj-lt"/>
              </a:rPr>
              <a:t>Но  математический расчёт делался античного купола Пантеона. Венчает купол изящный фонарик, как бы завершающий ось вращения. его украшают сдвоенный коринфские капители и римские консоли, превращённые в завитки – валюты, излюбленный мотив итальянской архитектуры.</a:t>
            </a:r>
            <a:endParaRPr lang="en-US" sz="2400" dirty="0">
              <a:latin typeface="+mj-lt"/>
            </a:endParaRPr>
          </a:p>
        </p:txBody>
      </p:sp>
      <p:pic>
        <p:nvPicPr>
          <p:cNvPr id="13314" name="Picture 2" descr="D:\Documents and Settings\Loner\Рабочий стол\урок 2\7duomor03b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214282" y="357166"/>
            <a:ext cx="4500594" cy="5500726"/>
          </a:xfrm>
          <a:prstGeom prst="rect">
            <a:avLst/>
          </a:prstGeom>
          <a:noFill/>
        </p:spPr>
      </p:pic>
      <p:pic>
        <p:nvPicPr>
          <p:cNvPr id="13315" name="Picture 3" descr="D:\Documents and Settings\Loner\Рабочий стол\урок 2\10.JPG"/>
          <p:cNvPicPr>
            <a:picLocks noChangeAspect="1" noChangeArrowheads="1"/>
          </p:cNvPicPr>
          <p:nvPr/>
        </p:nvPicPr>
        <p:blipFill>
          <a:blip r:embed="rId5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85720" y="428604"/>
            <a:ext cx="4286280" cy="5871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6" name="Picture 4" descr="D:\Documents and Settings\Loner\Рабочий стол\урок 2\1844605_f260.jpg"/>
          <p:cNvPicPr>
            <a:picLocks noChangeAspect="1" noChangeArrowheads="1"/>
          </p:cNvPicPr>
          <p:nvPr/>
        </p:nvPicPr>
        <p:blipFill>
          <a:blip r:embed="rId6" cstate="print">
            <a:lum contrast="30000"/>
          </a:blip>
          <a:srcRect/>
          <a:stretch>
            <a:fillRect/>
          </a:stretch>
        </p:blipFill>
        <p:spPr bwMode="auto">
          <a:xfrm>
            <a:off x="571472" y="428604"/>
            <a:ext cx="3854832" cy="579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7" name="Picture 5" descr="D:\Documents and Settings\Loner\Рабочий стол\урок 2\0_9682b_e0c5cb5f_XL.jp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714348" y="357166"/>
            <a:ext cx="3143272" cy="6088354"/>
          </a:xfrm>
          <a:prstGeom prst="rect">
            <a:avLst/>
          </a:prstGeom>
          <a:noFill/>
        </p:spPr>
      </p:pic>
      <p:pic>
        <p:nvPicPr>
          <p:cNvPr id="13319" name="Picture 7" descr="&amp;Fcy;&amp;ocy;&amp;ncy;&amp;acy;&amp;rcy;&amp;softcy; &amp;fcy;&amp;lcy;&amp;ocy;&amp;rcy;&amp;iecy;&amp;ncy;&amp;tcy;&amp;icy;&amp;jcy;&amp;scy;&amp;kcy;&amp;ocy;&amp;gcy;&amp;ocy; &amp;scy;&amp;ocy;&amp;bcy;&amp;ocy;&amp;rcy;&amp;acy; &amp;Scy;&amp;acy;&amp;ncy;&amp;tcy;&amp;acy; &amp;Mcy;&amp;acy;&amp;rcy;&amp;icy;&amp;yacy; &amp;dcy;&amp;iecy;&amp;lcy;&amp;softcy; &amp;Fcy;&amp;softcy;&amp;ocy;&amp;rcy;&amp;iecy; / www.brunelleschi.ru"/>
          <p:cNvPicPr>
            <a:picLocks noChangeAspect="1" noChangeArrowheads="1"/>
          </p:cNvPicPr>
          <p:nvPr/>
        </p:nvPicPr>
        <p:blipFill>
          <a:blip r:embed="rId8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85720" y="642918"/>
            <a:ext cx="40005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3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1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3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урока: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371601"/>
            <a:ext cx="7315200" cy="1271582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Понимать возникновение и основные черты стилей и направлений  художественной культуры, уметь их сравнивать и соотносить с исторической эпохой.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43042" y="2714620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Задачи: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50" y="3214686"/>
            <a:ext cx="89297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>
              <a:lnSpc>
                <a:spcPct val="200000"/>
              </a:lnSpc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Уметь оценивать, сопоставлять, феномены культуры и искусства.</a:t>
            </a:r>
          </a:p>
          <a:p>
            <a:pPr lvl="3">
              <a:lnSpc>
                <a:spcPct val="200000"/>
              </a:lnSpc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Понимать шедевры мировой художественной культуры.</a:t>
            </a:r>
          </a:p>
          <a:p>
            <a:pPr lvl="3">
              <a:lnSpc>
                <a:spcPct val="200000"/>
              </a:lnSpc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Формировать умения работать с информацией.</a:t>
            </a:r>
          </a:p>
          <a:p>
            <a:pPr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00034" y="5429264"/>
            <a:ext cx="3008313" cy="876298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srgbClr val="C00000"/>
                </a:solidFill>
              </a:rPr>
              <a:t>Пико </a:t>
            </a:r>
            <a:r>
              <a:rPr lang="ru-RU" b="0" dirty="0" err="1" smtClean="0">
                <a:solidFill>
                  <a:srgbClr val="C00000"/>
                </a:solidFill>
              </a:rPr>
              <a:t>делла</a:t>
            </a:r>
            <a:r>
              <a:rPr lang="ru-RU" b="0" dirty="0" smtClean="0">
                <a:solidFill>
                  <a:srgbClr val="C00000"/>
                </a:solidFill>
              </a:rPr>
              <a:t> </a:t>
            </a:r>
            <a:r>
              <a:rPr lang="ru-RU" b="0" dirty="0" err="1" smtClean="0">
                <a:solidFill>
                  <a:srgbClr val="C00000"/>
                </a:solidFill>
              </a:rPr>
              <a:t>Мирандола</a:t>
            </a:r>
            <a:r>
              <a:rPr lang="ru-RU" b="0" dirty="0" smtClean="0">
                <a:solidFill>
                  <a:srgbClr val="C00000"/>
                </a:solidFill>
              </a:rPr>
              <a:t>,</a:t>
            </a:r>
            <a:br>
              <a:rPr lang="ru-RU" b="0" dirty="0" smtClean="0">
                <a:solidFill>
                  <a:srgbClr val="C00000"/>
                </a:solidFill>
              </a:rPr>
            </a:br>
            <a:r>
              <a:rPr lang="ru-RU" b="0" dirty="0" smtClean="0">
                <a:solidFill>
                  <a:srgbClr val="C00000"/>
                </a:solidFill>
              </a:rPr>
              <a:t>гуманист </a:t>
            </a:r>
            <a:r>
              <a:rPr lang="en-US" b="0" dirty="0" smtClean="0">
                <a:solidFill>
                  <a:srgbClr val="C00000"/>
                </a:solidFill>
              </a:rPr>
              <a:t>XV</a:t>
            </a:r>
            <a:r>
              <a:rPr lang="ru-RU" b="0" dirty="0" smtClean="0">
                <a:solidFill>
                  <a:srgbClr val="C00000"/>
                </a:solidFill>
              </a:rPr>
              <a:t>века</a:t>
            </a:r>
            <a:endParaRPr lang="ru-RU" b="0" dirty="0">
              <a:solidFill>
                <a:srgbClr val="C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35423" y="1928802"/>
            <a:ext cx="5008577" cy="4691063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rgbClr val="C00000"/>
                </a:solidFill>
                <a:latin typeface="Adventure" pitchFamily="2" charset="0"/>
              </a:rPr>
              <a:t>«</a:t>
            </a:r>
            <a:r>
              <a:rPr lang="ru-RU" sz="4000" b="1" dirty="0" smtClean="0">
                <a:solidFill>
                  <a:srgbClr val="C00000"/>
                </a:solidFill>
                <a:latin typeface="Adventure" pitchFamily="2" charset="0"/>
              </a:rPr>
              <a:t>Я ставлю тебя в центр Вселенной, чтобы тебе было удобно обозревать всё, что делается в мире».</a:t>
            </a:r>
            <a:endParaRPr lang="en-US" sz="4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pic>
        <p:nvPicPr>
          <p:cNvPr id="5125" name="Picture 5" descr="D:\Documents and Settings\Loner\Рабочий стол\урок 2\pico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3807929" cy="50006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2071670" y="4572008"/>
            <a:ext cx="5486400" cy="14906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dirty="0" smtClean="0">
                <a:latin typeface="+mj-lt"/>
              </a:rPr>
              <a:t>Школа Пьеро </a:t>
            </a:r>
            <a:r>
              <a:rPr lang="ru-RU" sz="2400" dirty="0" err="1" smtClean="0">
                <a:latin typeface="+mj-lt"/>
              </a:rPr>
              <a:t>делла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Франчески</a:t>
            </a:r>
            <a:r>
              <a:rPr lang="ru-RU" sz="2400" dirty="0" smtClean="0">
                <a:latin typeface="+mj-lt"/>
              </a:rPr>
              <a:t>.</a:t>
            </a:r>
          </a:p>
          <a:p>
            <a:pPr algn="ctr"/>
            <a:r>
              <a:rPr lang="ru-RU" sz="2400" dirty="0" smtClean="0">
                <a:latin typeface="+mj-lt"/>
              </a:rPr>
              <a:t>«Идеальный город»,1460.</a:t>
            </a:r>
          </a:p>
          <a:p>
            <a:pPr algn="ctr"/>
            <a:r>
              <a:rPr lang="ru-RU" sz="2400" dirty="0" smtClean="0">
                <a:latin typeface="+mj-lt"/>
              </a:rPr>
              <a:t>Национальная галерея, </a:t>
            </a:r>
            <a:r>
              <a:rPr lang="ru-RU" sz="2400" dirty="0" err="1" smtClean="0">
                <a:latin typeface="+mj-lt"/>
              </a:rPr>
              <a:t>Урбино</a:t>
            </a:r>
            <a:r>
              <a:rPr lang="ru-RU" sz="2400" dirty="0" smtClean="0">
                <a:latin typeface="+mj-lt"/>
              </a:rPr>
              <a:t>.</a:t>
            </a:r>
            <a:endParaRPr lang="ru-RU" sz="2400" dirty="0">
              <a:latin typeface="+mj-lt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0" y="1357298"/>
            <a:ext cx="9040961" cy="2283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57158" y="5143512"/>
            <a:ext cx="3857652" cy="135732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b="0" dirty="0" smtClean="0">
                <a:latin typeface="+mj-lt"/>
              </a:rPr>
              <a:t>Леон Батиста Альберти,</a:t>
            </a:r>
          </a:p>
          <a:p>
            <a:pPr algn="ctr"/>
            <a:r>
              <a:rPr lang="ru-RU" sz="2000" b="0" dirty="0">
                <a:latin typeface="+mj-lt"/>
              </a:rPr>
              <a:t>а</a:t>
            </a:r>
            <a:r>
              <a:rPr lang="ru-RU" sz="2000" b="0" dirty="0" smtClean="0">
                <a:latin typeface="+mj-lt"/>
              </a:rPr>
              <a:t>втор трактата «Десять книг о зодчестве» теоретика искусства и архитектуры.</a:t>
            </a:r>
            <a:endParaRPr lang="ru-RU" sz="2000" b="0" dirty="0">
              <a:latin typeface="+mj-lt"/>
            </a:endParaRPr>
          </a:p>
        </p:txBody>
      </p:sp>
      <p:pic>
        <p:nvPicPr>
          <p:cNvPr id="10243" name="Picture 3" descr="D:\Documents and Settings\Loner\Рабочий стол\урок 2\albert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57158" y="285728"/>
            <a:ext cx="3799145" cy="4522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Picture 4" descr="D:\Documents and Settings\Loner\Рабочий стол\урок 2\220px-Leon_Battista_Alberti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929190" y="428604"/>
            <a:ext cx="3143272" cy="6243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14282" y="5357826"/>
            <a:ext cx="3857652" cy="7143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dirty="0" err="1" smtClean="0">
                <a:latin typeface="+mj-lt"/>
              </a:rPr>
              <a:t>Филиппо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Брунелесски</a:t>
            </a:r>
            <a:endParaRPr lang="ru-RU" sz="2000" dirty="0" smtClean="0">
              <a:latin typeface="+mj-lt"/>
            </a:endParaRPr>
          </a:p>
          <a:p>
            <a:pPr algn="ctr"/>
            <a:r>
              <a:rPr lang="ru-RU" sz="2000" dirty="0" smtClean="0">
                <a:latin typeface="+mj-lt"/>
              </a:rPr>
              <a:t>1377 - 1446</a:t>
            </a:r>
            <a:endParaRPr lang="ru-RU" sz="2000" dirty="0">
              <a:latin typeface="+mj-lt"/>
            </a:endParaRPr>
          </a:p>
        </p:txBody>
      </p:sp>
      <p:pic>
        <p:nvPicPr>
          <p:cNvPr id="11266" name="Picture 2" descr="D:\Documents and Settings\Loner\Рабочий стол\урок 2\Brunelleschi-BR5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3357586" cy="4923148"/>
          </a:xfrm>
          <a:prstGeom prst="rect">
            <a:avLst/>
          </a:prstGeom>
          <a:noFill/>
        </p:spPr>
      </p:pic>
      <p:pic>
        <p:nvPicPr>
          <p:cNvPr id="9" name="Picture 5" descr="360px-Bunelleschi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>
          <a:xfrm>
            <a:off x="4643438" y="155250"/>
            <a:ext cx="3714776" cy="6191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071934" y="1571612"/>
            <a:ext cx="4714908" cy="760812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Уроженец Флоренции </a:t>
            </a:r>
            <a:r>
              <a:rPr lang="ru-RU" i="1" dirty="0" err="1">
                <a:solidFill>
                  <a:schemeClr val="tx1"/>
                </a:solidFill>
              </a:rPr>
              <a:t>Филиппо</a:t>
            </a:r>
            <a:r>
              <a:rPr lang="ru-RU" i="1" dirty="0">
                <a:solidFill>
                  <a:schemeClr val="tx1"/>
                </a:solidFill>
              </a:rPr>
              <a:t> Брунеллески</a:t>
            </a:r>
            <a:r>
              <a:rPr lang="ru-RU" dirty="0">
                <a:solidFill>
                  <a:schemeClr val="tx1"/>
                </a:solidFill>
              </a:rPr>
              <a:t> (1377 – 1446) </a:t>
            </a:r>
            <a:r>
              <a:rPr lang="ru-RU" i="1" dirty="0">
                <a:solidFill>
                  <a:schemeClr val="tx1"/>
                </a:solidFill>
              </a:rPr>
              <a:t>родоначальник ренессансной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i="1" dirty="0">
                <a:solidFill>
                  <a:schemeClr val="tx1"/>
                </a:solidFill>
              </a:rPr>
              <a:t>архитектуры Италии</a:t>
            </a:r>
            <a:r>
              <a:rPr lang="ru-RU" dirty="0">
                <a:solidFill>
                  <a:schemeClr val="tx1"/>
                </a:solidFill>
              </a:rPr>
              <a:t>, один из </a:t>
            </a:r>
            <a:r>
              <a:rPr lang="ru-RU" i="1" dirty="0">
                <a:solidFill>
                  <a:schemeClr val="tx1"/>
                </a:solidFill>
              </a:rPr>
              <a:t>создателей теории перспективы</a:t>
            </a:r>
            <a:r>
              <a:rPr lang="ru-RU" dirty="0">
                <a:solidFill>
                  <a:schemeClr val="tx1"/>
                </a:solidFill>
              </a:rPr>
              <a:t> (возводил постройки на основе точных математических расчётов</a:t>
            </a:r>
            <a:r>
              <a:rPr lang="ru-RU" dirty="0" smtClean="0">
                <a:solidFill>
                  <a:schemeClr val="tx1"/>
                </a:solidFill>
              </a:rPr>
              <a:t>).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b="0" dirty="0" err="1" smtClean="0">
                <a:solidFill>
                  <a:schemeClr val="tx1"/>
                </a:solidFill>
              </a:rPr>
              <a:t>Брунелесски</a:t>
            </a:r>
            <a:r>
              <a:rPr lang="ru-RU" b="0" dirty="0" smtClean="0">
                <a:solidFill>
                  <a:schemeClr val="tx1"/>
                </a:solidFill>
              </a:rPr>
              <a:t> не порывал с традициями, о придавал сооружениям новый художественный облик.</a:t>
            </a:r>
            <a:br>
              <a:rPr lang="ru-RU" b="0" dirty="0" smtClean="0">
                <a:solidFill>
                  <a:schemeClr val="tx1"/>
                </a:solidFill>
              </a:rPr>
            </a:br>
            <a:r>
              <a:rPr lang="ru-RU" b="0" dirty="0">
                <a:solidFill>
                  <a:schemeClr val="tx1"/>
                </a:solidFill>
              </a:rPr>
              <a:t/>
            </a:r>
            <a:br>
              <a:rPr lang="ru-RU" b="0" dirty="0">
                <a:solidFill>
                  <a:schemeClr val="tx1"/>
                </a:solidFill>
              </a:rPr>
            </a:br>
            <a:r>
              <a:rPr lang="ru-RU" i="1" dirty="0">
                <a:solidFill>
                  <a:schemeClr val="tx1"/>
                </a:solidFill>
              </a:rPr>
              <a:t>Ранняя постройка Брунеллески ­купол собора Санта-Мария </a:t>
            </a:r>
            <a:r>
              <a:rPr lang="ru-RU" i="1" dirty="0" err="1">
                <a:solidFill>
                  <a:schemeClr val="tx1"/>
                </a:solidFill>
              </a:rPr>
              <a:t>дель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Фьоре</a:t>
            </a:r>
            <a:r>
              <a:rPr lang="ru-RU" i="1" dirty="0">
                <a:solidFill>
                  <a:schemeClr val="tx1"/>
                </a:solidFill>
              </a:rPr>
              <a:t> ­во </a:t>
            </a:r>
            <a:r>
              <a:rPr lang="ru-RU" i="1" dirty="0" smtClean="0">
                <a:solidFill>
                  <a:schemeClr val="tx1"/>
                </a:solidFill>
              </a:rPr>
              <a:t>Флоренции -</a:t>
            </a:r>
            <a:r>
              <a:rPr lang="ru-RU" b="0" dirty="0">
                <a:solidFill>
                  <a:schemeClr val="tx1"/>
                </a:solidFill>
              </a:rPr>
              <a:t/>
            </a:r>
            <a:br>
              <a:rPr lang="ru-RU" b="0" dirty="0">
                <a:solidFill>
                  <a:schemeClr val="tx1"/>
                </a:solidFill>
              </a:rPr>
            </a:br>
            <a:r>
              <a:rPr lang="ru-RU" b="0" dirty="0">
                <a:solidFill>
                  <a:schemeClr val="tx1"/>
                </a:solidFill>
              </a:rPr>
              <a:t> это образец блестящего пластического (пространстве­нного) и инженерного решения.</a:t>
            </a:r>
            <a:br>
              <a:rPr lang="ru-RU" b="0" dirty="0">
                <a:solidFill>
                  <a:schemeClr val="tx1"/>
                </a:solidFill>
              </a:rPr>
            </a:br>
            <a:r>
              <a:rPr lang="ru-RU" b="0" dirty="0">
                <a:solidFill>
                  <a:schemeClr val="tx1"/>
                </a:solidFill>
              </a:rPr>
              <a:t/>
            </a:r>
            <a:br>
              <a:rPr lang="ru-RU" b="0" dirty="0">
                <a:solidFill>
                  <a:schemeClr val="tx1"/>
                </a:solidFill>
              </a:rPr>
            </a:br>
            <a:r>
              <a:rPr lang="ru-RU" b="0" dirty="0" smtClean="0">
                <a:solidFill>
                  <a:schemeClr val="tx1"/>
                </a:solidFill>
              </a:rPr>
              <a:t/>
            </a:r>
            <a:br>
              <a:rPr lang="ru-RU" b="0" dirty="0" smtClean="0">
                <a:solidFill>
                  <a:schemeClr val="tx1"/>
                </a:solidFill>
              </a:rPr>
            </a:br>
            <a:r>
              <a:rPr lang="ru-RU" b="0" dirty="0">
                <a:solidFill>
                  <a:schemeClr val="tx1"/>
                </a:solidFill>
              </a:rPr>
              <a:t/>
            </a:r>
            <a:br>
              <a:rPr lang="ru-RU" b="0" dirty="0">
                <a:solidFill>
                  <a:schemeClr val="tx1"/>
                </a:solidFill>
              </a:rPr>
            </a:br>
            <a:r>
              <a:rPr lang="ru-RU" b="0" dirty="0" smtClean="0">
                <a:solidFill>
                  <a:schemeClr val="tx1"/>
                </a:solidFill>
              </a:rPr>
              <a:t/>
            </a:r>
            <a:br>
              <a:rPr lang="ru-RU" b="0" dirty="0" smtClean="0">
                <a:solidFill>
                  <a:schemeClr val="tx1"/>
                </a:solidFill>
              </a:rPr>
            </a:br>
            <a:r>
              <a:rPr lang="ru-RU" b="0" dirty="0">
                <a:solidFill>
                  <a:schemeClr val="tx1"/>
                </a:solidFill>
              </a:rPr>
              <a:t/>
            </a:r>
            <a:br>
              <a:rPr lang="ru-RU" b="0" dirty="0">
                <a:solidFill>
                  <a:schemeClr val="tx1"/>
                </a:solidFill>
              </a:rPr>
            </a:br>
            <a:r>
              <a:rPr lang="ru-RU" b="0" dirty="0" smtClean="0">
                <a:solidFill>
                  <a:schemeClr val="tx1"/>
                </a:solidFill>
              </a:rPr>
              <a:t/>
            </a:r>
            <a:br>
              <a:rPr lang="ru-RU" b="0" dirty="0" smtClean="0">
                <a:solidFill>
                  <a:schemeClr val="tx1"/>
                </a:solidFill>
              </a:rPr>
            </a:br>
            <a:r>
              <a:rPr lang="ru-RU" b="0" dirty="0">
                <a:solidFill>
                  <a:schemeClr val="tx1"/>
                </a:solidFill>
              </a:rPr>
              <a:t/>
            </a:r>
            <a:br>
              <a:rPr lang="ru-RU" b="0" dirty="0">
                <a:solidFill>
                  <a:schemeClr val="tx1"/>
                </a:solidFill>
              </a:rPr>
            </a:b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0"/>
            <a:ext cx="9144000" cy="1000108"/>
          </a:xfrm>
        </p:spPr>
        <p:txBody>
          <a:bodyPr/>
          <a:lstStyle/>
          <a:p>
            <a:pPr algn="ctr"/>
            <a:r>
              <a:rPr lang="ru-RU" sz="4000" b="1" i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+mj-lt"/>
                <a:ea typeface="+mn-ea"/>
                <a:cs typeface="+mn-cs"/>
              </a:rPr>
              <a:t>Флоренцию того времени называли «цветком Италии, соперницей славного города Рима, от которого она произошла и величию которого  подражает».</a:t>
            </a:r>
            <a:endParaRPr lang="ru-RU" sz="2400" b="1" dirty="0">
              <a:solidFill>
                <a:srgbClr val="C00000"/>
              </a:solidFill>
              <a:latin typeface="+mj-lt"/>
              <a:ea typeface="+mn-ea"/>
              <a:cs typeface="+mn-cs"/>
            </a:endParaRPr>
          </a:p>
          <a:p>
            <a:pPr algn="ctr">
              <a:buNone/>
            </a:pP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6" name="Picture 6" descr="памятник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596" y="1643050"/>
            <a:ext cx="3571868" cy="476102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14282" y="4429132"/>
            <a:ext cx="8929718" cy="221455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Брунеллески предстояло перекрыть без возведения лесов огромный 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пролёт </a:t>
            </a:r>
            <a:r>
              <a:rPr lang="ru-RU" sz="20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купола (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диаметр в основания </a:t>
            </a:r>
            <a:r>
              <a:rPr lang="ru-RU" sz="20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42 метра). Зодчий изобрёл необычайно сложную для своего времени конструкцию: 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лёгкий пустотелый </a:t>
            </a:r>
            <a:r>
              <a:rPr lang="ru-RU" sz="20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купол имел двойную 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оболочку </a:t>
            </a:r>
            <a:r>
              <a:rPr lang="ru-RU" sz="20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и каркас из восьми рёбер, </a:t>
            </a:r>
            <a:r>
              <a:rPr lang="ru-RU" sz="20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котoрый</a:t>
            </a:r>
            <a:r>
              <a:rPr lang="ru-RU" sz="20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опоясывали </a:t>
            </a:r>
            <a:r>
              <a:rPr lang="ru-RU" sz="20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кольца. Грандиозный купол, покрытый 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тёмно-красной </a:t>
            </a:r>
            <a:r>
              <a:rPr lang="ru-RU" sz="20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черепицей, связанный</a:t>
            </a:r>
          </a:p>
          <a:p>
            <a:r>
              <a:rPr lang="ru-RU" sz="20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крепкими белыми рёбрами и увенчанный изящным беломраморным световым фонарём, 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парит </a:t>
            </a:r>
            <a:r>
              <a:rPr lang="ru-RU" sz="20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над городом как величественный образ Флоренции. </a:t>
            </a:r>
          </a:p>
          <a:p>
            <a:pPr algn="ctr">
              <a:buNone/>
            </a:pPr>
            <a:endParaRPr lang="en-US" sz="20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528697" y="357166"/>
            <a:ext cx="5734499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85720" y="5286388"/>
            <a:ext cx="8286808" cy="1357322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schemeClr val="tx1"/>
                </a:solidFill>
                <a:latin typeface="Times New Roman" charset="0"/>
              </a:rPr>
              <a:t>Собор </a:t>
            </a:r>
            <a:r>
              <a:rPr lang="ru-RU" b="0" dirty="0">
                <a:solidFill>
                  <a:schemeClr val="tx1"/>
                </a:solidFill>
                <a:latin typeface="Times New Roman" charset="0"/>
              </a:rPr>
              <a:t>возводился невероятно долго. Начал строиться в 1296</a:t>
            </a:r>
            <a:r>
              <a:rPr lang="ru-RU" b="0" dirty="0">
                <a:solidFill>
                  <a:schemeClr val="tx1"/>
                </a:solidFill>
              </a:rPr>
              <a:t> </a:t>
            </a:r>
            <a:r>
              <a:rPr lang="ru-RU" b="0" dirty="0">
                <a:solidFill>
                  <a:schemeClr val="tx1"/>
                </a:solidFill>
                <a:latin typeface="Times New Roman" charset="0"/>
              </a:rPr>
              <a:t>, и только к 1380 г. здание подвели под </a:t>
            </a:r>
            <a:r>
              <a:rPr lang="ru-RU" b="0" dirty="0" smtClean="0">
                <a:solidFill>
                  <a:schemeClr val="tx1"/>
                </a:solidFill>
                <a:latin typeface="Times New Roman" charset="0"/>
              </a:rPr>
              <a:t>купол.</a:t>
            </a:r>
            <a:r>
              <a:rPr lang="ru-RU" b="0" dirty="0">
                <a:solidFill>
                  <a:schemeClr val="tx1"/>
                </a:solidFill>
                <a:latin typeface="Times New Roman" charset="0"/>
              </a:rPr>
              <a:t> Флорентинцы объявили конкурс на завершение строительства, но долгожданная постройка несколько отличалась от первоначально задуманного проекта, и диаметр основания будущего купола составил 42 м, такую задачу решить никто не взялся</a:t>
            </a:r>
            <a:r>
              <a:rPr lang="ru-RU" b="0" dirty="0" smtClean="0">
                <a:solidFill>
                  <a:schemeClr val="tx1"/>
                </a:solidFill>
                <a:latin typeface="Times New Roman" charset="0"/>
              </a:rPr>
              <a:t>.</a:t>
            </a: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85720" y="0"/>
            <a:ext cx="8643998" cy="1143008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dventure" pitchFamily="2" charset="0"/>
              </a:rPr>
              <a:t>«Великое </a:t>
            </a:r>
            <a:r>
              <a:rPr lang="ru-RU" sz="2800" b="1" dirty="0">
                <a:solidFill>
                  <a:srgbClr val="C00000"/>
                </a:solidFill>
                <a:latin typeface="Adventure" pitchFamily="2" charset="0"/>
              </a:rPr>
              <a:t>вздымающееся к небесам сооруже­ние осеняет собой все тосканские земли</a:t>
            </a:r>
            <a:r>
              <a:rPr lang="ru-RU" sz="2800" b="1" dirty="0" smtClean="0">
                <a:solidFill>
                  <a:srgbClr val="C00000"/>
                </a:solidFill>
                <a:latin typeface="Adventure" pitchFamily="2" charset="0"/>
              </a:rPr>
              <a:t>».</a:t>
            </a:r>
          </a:p>
          <a:p>
            <a:pPr algn="r"/>
            <a:r>
              <a:rPr lang="ru-RU" sz="2800" dirty="0" smtClean="0">
                <a:solidFill>
                  <a:srgbClr val="C00000"/>
                </a:solidFill>
                <a:latin typeface="Adventure" pitchFamily="2" charset="0"/>
              </a:rPr>
              <a:t>Леон Батиста Альберти</a:t>
            </a:r>
          </a:p>
          <a:p>
            <a:pPr algn="ctr"/>
            <a:endParaRPr lang="ru-RU" sz="2800" b="1" dirty="0">
              <a:solidFill>
                <a:srgbClr val="C00000"/>
              </a:solidFill>
              <a:latin typeface="Adventure" pitchFamily="2" charset="0"/>
            </a:endParaRPr>
          </a:p>
          <a:p>
            <a:pPr algn="ctr">
              <a:buNone/>
            </a:pPr>
            <a:endParaRPr lang="en-US" sz="4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pic>
        <p:nvPicPr>
          <p:cNvPr id="12290" name="Picture 2" descr="D:\Documents and Settings\Loner\Рабочий стол\урок 2\duomo2_2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857224" y="1285860"/>
            <a:ext cx="5214973" cy="3740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1" name="Picture 3" descr="D:\Documents and Settings\Loner\Рабочий стол\урок 2\f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8180" y="1285860"/>
            <a:ext cx="5651726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6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123" grpId="0" build="p"/>
    </p:bldLst>
  </p:timing>
</p:sld>
</file>

<file path=ppt/theme/theme1.xml><?xml version="1.0" encoding="utf-8"?>
<a:theme xmlns:a="http://schemas.openxmlformats.org/drawingml/2006/main" name="Sticky Wind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Times New Roman"/>
        <a:ea typeface=""/>
        <a:cs typeface=""/>
      </a:majorFont>
      <a:minorFont>
        <a:latin typeface="Franklin Gothic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Sticky Wind</Template>
  <TotalTime>403</TotalTime>
  <Words>360</Words>
  <Application>Microsoft Office PowerPoint</Application>
  <PresentationFormat>Экран (4:3)</PresentationFormat>
  <Paragraphs>26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Sticky Wind</vt:lpstr>
      <vt:lpstr>Раннее Возрождение</vt:lpstr>
      <vt:lpstr>Цель урока:</vt:lpstr>
      <vt:lpstr>Пико делла Мирандола, гуманист XVвека</vt:lpstr>
      <vt:lpstr>Слайд 4</vt:lpstr>
      <vt:lpstr>Слайд 5</vt:lpstr>
      <vt:lpstr>Слайд 6</vt:lpstr>
      <vt:lpstr>Уроженец Флоренции Филиппо Брунеллески (1377 – 1446) родоначальник ренессансной архитектуры Италии, один из создателей теории перспективы (возводил постройки на основе точных математических расчётов). Брунелесски не порывал с традициями, о придавал сооружениям новый художественный облик.  Ранняя постройка Брунеллески ­купол собора Санта-Мария дель Фьоре ­во Флоренции -  это образец блестящего пластического (пространстве­нного) и инженерного решения.        </vt:lpstr>
      <vt:lpstr>Слайд 8</vt:lpstr>
      <vt:lpstr>Собор возводился невероятно долго. Начал строиться в 1296 , и только к 1380 г. здание подвели под купол. Флорентинцы объявили конкурс на завершение строительства, но долгожданная постройка несколько отличалась от первоначально задуманного проекта, и диаметр основания будущего купола составил 42 м, такую задачу решить никто не взялся.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Раннее Возрождение</dc:title>
  <dc:creator>Grey Wolf</dc:creator>
  <cp:lastModifiedBy>Домашний</cp:lastModifiedBy>
  <cp:revision>42</cp:revision>
  <dcterms:created xsi:type="dcterms:W3CDTF">2001-12-31T20:23:00Z</dcterms:created>
  <dcterms:modified xsi:type="dcterms:W3CDTF">2013-05-03T09:38:03Z</dcterms:modified>
</cp:coreProperties>
</file>