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3" r:id="rId8"/>
    <p:sldId id="260" r:id="rId9"/>
    <p:sldId id="261" r:id="rId10"/>
    <p:sldId id="265" r:id="rId11"/>
    <p:sldId id="26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746A4-8118-4FC4-B85E-B6AC494600A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44474B-5A48-486A-8C28-452A57A6F5C5}">
      <dgm:prSet phldrT="[Текст]" custT="1"/>
      <dgm:spPr/>
      <dgm:t>
        <a:bodyPr/>
        <a:lstStyle/>
        <a:p>
          <a:r>
            <a:rPr lang="ru-RU" sz="3600" dirty="0" smtClean="0"/>
            <a:t>Виды этносов</a:t>
          </a:r>
          <a:endParaRPr lang="ru-RU" sz="3600" dirty="0"/>
        </a:p>
      </dgm:t>
    </dgm:pt>
    <dgm:pt modelId="{3C29880C-A38C-4051-B24A-FD76804D3399}" type="parTrans" cxnId="{BB3A045B-FA47-4CDD-8659-899760EA16CE}">
      <dgm:prSet/>
      <dgm:spPr/>
      <dgm:t>
        <a:bodyPr/>
        <a:lstStyle/>
        <a:p>
          <a:endParaRPr lang="ru-RU"/>
        </a:p>
      </dgm:t>
    </dgm:pt>
    <dgm:pt modelId="{47B8E4EF-5F51-4EA4-B4F6-FFE9019CF5E0}" type="sibTrans" cxnId="{BB3A045B-FA47-4CDD-8659-899760EA16CE}">
      <dgm:prSet/>
      <dgm:spPr/>
      <dgm:t>
        <a:bodyPr/>
        <a:lstStyle/>
        <a:p>
          <a:endParaRPr lang="ru-RU"/>
        </a:p>
      </dgm:t>
    </dgm:pt>
    <dgm:pt modelId="{D2681623-808F-45E3-B2B9-80E4EB28195D}">
      <dgm:prSet phldrT="[Текст]" custT="1"/>
      <dgm:spPr/>
      <dgm:t>
        <a:bodyPr/>
        <a:lstStyle/>
        <a:p>
          <a:r>
            <a:rPr lang="ru-RU" sz="2800" b="1" dirty="0" smtClean="0"/>
            <a:t>Род</a:t>
          </a:r>
          <a:r>
            <a:rPr lang="ru-RU" sz="2800" dirty="0" smtClean="0"/>
            <a:t>-</a:t>
          </a:r>
          <a:endParaRPr lang="ru-RU" sz="2000" dirty="0" smtClean="0"/>
        </a:p>
        <a:p>
          <a:r>
            <a:rPr lang="ru-RU" sz="2200" dirty="0" smtClean="0"/>
            <a:t>группа кровных родственников, ведущих свое происхождение по одной линии</a:t>
          </a:r>
        </a:p>
        <a:p>
          <a:endParaRPr lang="ru-RU" sz="2000" dirty="0" smtClean="0"/>
        </a:p>
        <a:p>
          <a:endParaRPr lang="ru-RU" sz="2000" dirty="0" smtClean="0"/>
        </a:p>
        <a:p>
          <a:endParaRPr lang="ru-RU" sz="2000" dirty="0"/>
        </a:p>
      </dgm:t>
    </dgm:pt>
    <dgm:pt modelId="{FA96A56D-5308-43A9-A61D-03A6CFDF6E3F}" type="parTrans" cxnId="{99D130B4-B5CF-4AAE-8112-0BB11663A1D7}">
      <dgm:prSet/>
      <dgm:spPr/>
      <dgm:t>
        <a:bodyPr/>
        <a:lstStyle/>
        <a:p>
          <a:endParaRPr lang="ru-RU"/>
        </a:p>
      </dgm:t>
    </dgm:pt>
    <dgm:pt modelId="{944BEF80-1001-41A4-8911-AD454C83E7C2}" type="sibTrans" cxnId="{99D130B4-B5CF-4AAE-8112-0BB11663A1D7}">
      <dgm:prSet/>
      <dgm:spPr/>
      <dgm:t>
        <a:bodyPr/>
        <a:lstStyle/>
        <a:p>
          <a:endParaRPr lang="ru-RU"/>
        </a:p>
      </dgm:t>
    </dgm:pt>
    <dgm:pt modelId="{97C8C2F7-7BD6-4655-A6A7-15C0F6467CE0}">
      <dgm:prSet phldrT="[Текст]" custT="1"/>
      <dgm:spPr/>
      <dgm:t>
        <a:bodyPr/>
        <a:lstStyle/>
        <a:p>
          <a:endParaRPr lang="ru-RU" sz="2800" b="1" dirty="0" smtClean="0"/>
        </a:p>
        <a:p>
          <a:r>
            <a:rPr lang="ru-RU" sz="2800" b="1" dirty="0" smtClean="0"/>
            <a:t>Племя- </a:t>
          </a:r>
          <a:r>
            <a:rPr lang="ru-RU" sz="2100" dirty="0" smtClean="0"/>
            <a:t>Совокупность </a:t>
          </a:r>
          <a:r>
            <a:rPr lang="ru-RU" sz="2100" dirty="0" smtClean="0"/>
            <a:t>родов</a:t>
          </a:r>
          <a:r>
            <a:rPr lang="ru-RU" sz="2100" dirty="0" smtClean="0"/>
            <a:t>, связанных </a:t>
          </a:r>
          <a:r>
            <a:rPr lang="ru-RU" sz="2100" dirty="0" smtClean="0"/>
            <a:t>между </a:t>
          </a:r>
          <a:r>
            <a:rPr lang="ru-RU" sz="2100" dirty="0" smtClean="0"/>
            <a:t>собой общими чертами культуры, общим происхождением, а также общностью диалекта, </a:t>
          </a:r>
          <a:r>
            <a:rPr lang="ru-RU" sz="2100" dirty="0" smtClean="0"/>
            <a:t>единством </a:t>
          </a:r>
          <a:r>
            <a:rPr lang="ru-RU" sz="2100" dirty="0" smtClean="0"/>
            <a:t>религиозных представлений и обрядов</a:t>
          </a:r>
        </a:p>
        <a:p>
          <a:endParaRPr lang="ru-RU" sz="2000" dirty="0" smtClean="0"/>
        </a:p>
        <a:p>
          <a:endParaRPr lang="ru-RU" sz="1900" dirty="0" smtClean="0"/>
        </a:p>
        <a:p>
          <a:endParaRPr lang="ru-RU" sz="1900" dirty="0"/>
        </a:p>
      </dgm:t>
    </dgm:pt>
    <dgm:pt modelId="{E92CAFA9-1CFD-4464-A943-934C0668C595}" type="parTrans" cxnId="{D7DD3532-AEA5-410E-A43C-AE7F42D717EE}">
      <dgm:prSet/>
      <dgm:spPr/>
      <dgm:t>
        <a:bodyPr/>
        <a:lstStyle/>
        <a:p>
          <a:endParaRPr lang="ru-RU"/>
        </a:p>
      </dgm:t>
    </dgm:pt>
    <dgm:pt modelId="{504D7B2F-B86A-4F0D-85FB-060B93EC9ADD}" type="sibTrans" cxnId="{D7DD3532-AEA5-410E-A43C-AE7F42D717EE}">
      <dgm:prSet/>
      <dgm:spPr/>
      <dgm:t>
        <a:bodyPr/>
        <a:lstStyle/>
        <a:p>
          <a:endParaRPr lang="ru-RU"/>
        </a:p>
      </dgm:t>
    </dgm:pt>
    <dgm:pt modelId="{C1B51588-5B86-4A32-881E-3B7215E05C38}">
      <dgm:prSet phldrT="[Текст]" custT="1"/>
      <dgm:spPr/>
      <dgm:t>
        <a:bodyPr/>
        <a:lstStyle/>
        <a:p>
          <a:endParaRPr lang="ru-RU" sz="2800" b="1" dirty="0" smtClean="0"/>
        </a:p>
        <a:p>
          <a:r>
            <a:rPr lang="ru-RU" sz="2800" b="1" dirty="0" smtClean="0"/>
            <a:t>Народность –</a:t>
          </a:r>
        </a:p>
        <a:p>
          <a:r>
            <a:rPr lang="ru-RU" sz="2100" dirty="0" smtClean="0"/>
            <a:t>Исторически сложившаяся общность лю­дей, </a:t>
          </a:r>
          <a:r>
            <a:rPr lang="ru-RU" sz="2100" dirty="0" smtClean="0"/>
            <a:t>объединяемая </a:t>
          </a:r>
          <a:r>
            <a:rPr lang="ru-RU" sz="2100" dirty="0" smtClean="0"/>
            <a:t>общей территорией, языком, пси­хическим складом, куль­турой</a:t>
          </a:r>
        </a:p>
        <a:p>
          <a:endParaRPr lang="ru-RU" sz="2100" dirty="0" smtClean="0"/>
        </a:p>
        <a:p>
          <a:endParaRPr lang="ru-RU" sz="2100" dirty="0" smtClean="0"/>
        </a:p>
        <a:p>
          <a:endParaRPr lang="ru-RU" sz="2100" dirty="0" smtClean="0"/>
        </a:p>
        <a:p>
          <a:endParaRPr lang="ru-RU" sz="2100" b="1" dirty="0"/>
        </a:p>
      </dgm:t>
    </dgm:pt>
    <dgm:pt modelId="{C79E82B2-59EB-4D32-98E7-F5755271C2B4}" type="parTrans" cxnId="{7DA00341-9FAD-4842-8EF2-FB9528FEFD1A}">
      <dgm:prSet/>
      <dgm:spPr/>
      <dgm:t>
        <a:bodyPr/>
        <a:lstStyle/>
        <a:p>
          <a:endParaRPr lang="ru-RU"/>
        </a:p>
      </dgm:t>
    </dgm:pt>
    <dgm:pt modelId="{DF1CBC30-105A-4894-9BDC-4E7623B85165}" type="sibTrans" cxnId="{7DA00341-9FAD-4842-8EF2-FB9528FEFD1A}">
      <dgm:prSet/>
      <dgm:spPr/>
      <dgm:t>
        <a:bodyPr/>
        <a:lstStyle/>
        <a:p>
          <a:endParaRPr lang="ru-RU"/>
        </a:p>
      </dgm:t>
    </dgm:pt>
    <dgm:pt modelId="{6FC2227B-4FB8-4090-941B-008724B21ACD}">
      <dgm:prSet custT="1"/>
      <dgm:spPr/>
      <dgm:t>
        <a:bodyPr/>
        <a:lstStyle/>
        <a:p>
          <a:r>
            <a:rPr lang="ru-RU" sz="2800" b="1" dirty="0" smtClean="0"/>
            <a:t>Нация - </a:t>
          </a:r>
          <a:r>
            <a:rPr lang="ru-RU" sz="2100" dirty="0" smtClean="0"/>
            <a:t>Исторически сложившаяся общность людей, характеризуемая развитыми эконо­мическими связя­ми, общей террито­рией и общностью языка, культуры, этническим </a:t>
          </a:r>
          <a:r>
            <a:rPr lang="ru-RU" sz="2100" dirty="0" smtClean="0"/>
            <a:t>самосознанием</a:t>
          </a:r>
          <a:endParaRPr lang="ru-RU" sz="2100" dirty="0" smtClean="0"/>
        </a:p>
        <a:p>
          <a:endParaRPr lang="ru-RU" sz="2100" dirty="0" smtClean="0"/>
        </a:p>
        <a:p>
          <a:endParaRPr lang="ru-RU" sz="2100" dirty="0"/>
        </a:p>
      </dgm:t>
    </dgm:pt>
    <dgm:pt modelId="{10D54EB9-0848-4756-BF81-FC12B0E02F8B}" type="parTrans" cxnId="{0F1A7199-4A2D-4212-8384-CC2DFED72144}">
      <dgm:prSet/>
      <dgm:spPr/>
      <dgm:t>
        <a:bodyPr/>
        <a:lstStyle/>
        <a:p>
          <a:endParaRPr lang="ru-RU"/>
        </a:p>
      </dgm:t>
    </dgm:pt>
    <dgm:pt modelId="{B6081FD6-ADB1-4E65-8199-D7260D19B07A}" type="sibTrans" cxnId="{0F1A7199-4A2D-4212-8384-CC2DFED72144}">
      <dgm:prSet/>
      <dgm:spPr/>
      <dgm:t>
        <a:bodyPr/>
        <a:lstStyle/>
        <a:p>
          <a:endParaRPr lang="ru-RU"/>
        </a:p>
      </dgm:t>
    </dgm:pt>
    <dgm:pt modelId="{91F62B17-68D9-4954-A47D-D5D78D4E72D6}">
      <dgm:prSet/>
      <dgm:spPr/>
      <dgm:t>
        <a:bodyPr/>
        <a:lstStyle/>
        <a:p>
          <a:endParaRPr lang="ru-RU"/>
        </a:p>
      </dgm:t>
    </dgm:pt>
    <dgm:pt modelId="{D82B2F6D-3357-41D2-9C6D-97C0E40B820F}" type="parTrans" cxnId="{57171FDA-1A6F-4AC1-A4F9-3C6317B1145B}">
      <dgm:prSet/>
      <dgm:spPr/>
      <dgm:t>
        <a:bodyPr/>
        <a:lstStyle/>
        <a:p>
          <a:endParaRPr lang="ru-RU"/>
        </a:p>
      </dgm:t>
    </dgm:pt>
    <dgm:pt modelId="{03F2E74D-B9BC-4F87-B665-B4FC1615F54D}" type="sibTrans" cxnId="{57171FDA-1A6F-4AC1-A4F9-3C6317B1145B}">
      <dgm:prSet/>
      <dgm:spPr/>
      <dgm:t>
        <a:bodyPr/>
        <a:lstStyle/>
        <a:p>
          <a:endParaRPr lang="ru-RU"/>
        </a:p>
      </dgm:t>
    </dgm:pt>
    <dgm:pt modelId="{3E2466F2-CD82-405A-8A22-6E8A9D3FB098}" type="pres">
      <dgm:prSet presAssocID="{03D746A4-8118-4FC4-B85E-B6AC494600A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A0882-3C3C-46F4-8B56-518BB21DE982}" type="pres">
      <dgm:prSet presAssocID="{A044474B-5A48-486A-8C28-452A57A6F5C5}" presName="roof" presStyleLbl="dkBgShp" presStyleIdx="0" presStyleCnt="2" custScaleY="62168"/>
      <dgm:spPr/>
      <dgm:t>
        <a:bodyPr/>
        <a:lstStyle/>
        <a:p>
          <a:endParaRPr lang="ru-RU"/>
        </a:p>
      </dgm:t>
    </dgm:pt>
    <dgm:pt modelId="{867DEA63-7E42-4CB5-A769-E9EF4BFD2E74}" type="pres">
      <dgm:prSet presAssocID="{A044474B-5A48-486A-8C28-452A57A6F5C5}" presName="pillars" presStyleCnt="0"/>
      <dgm:spPr/>
    </dgm:pt>
    <dgm:pt modelId="{41EBFD89-24D5-4693-8275-7B4D4ECE28DD}" type="pres">
      <dgm:prSet presAssocID="{A044474B-5A48-486A-8C28-452A57A6F5C5}" presName="pillar1" presStyleLbl="node1" presStyleIdx="0" presStyleCnt="4" custScaleX="73410" custScaleY="119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19DD3-4214-44A3-853B-E2E35168DBE0}" type="pres">
      <dgm:prSet presAssocID="{97C8C2F7-7BD6-4655-A6A7-15C0F6467CE0}" presName="pillarX" presStyleLbl="node1" presStyleIdx="1" presStyleCnt="4" custScaleY="119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C081A-4501-4D75-A4C9-2F656FE27628}" type="pres">
      <dgm:prSet presAssocID="{C1B51588-5B86-4A32-881E-3B7215E05C38}" presName="pillarX" presStyleLbl="node1" presStyleIdx="2" presStyleCnt="4" custScaleY="119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8D9A7-DDA3-409A-A3F4-A4B89A1EF089}" type="pres">
      <dgm:prSet presAssocID="{6FC2227B-4FB8-4090-941B-008724B21ACD}" presName="pillarX" presStyleLbl="node1" presStyleIdx="3" presStyleCnt="4" custScaleY="119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B82B9-DA72-478E-A179-EE4240DF057E}" type="pres">
      <dgm:prSet presAssocID="{A044474B-5A48-486A-8C28-452A57A6F5C5}" presName="base" presStyleLbl="dkBgShp" presStyleIdx="1" presStyleCnt="2" custFlipVert="1" custScaleY="67363"/>
      <dgm:spPr/>
    </dgm:pt>
  </dgm:ptLst>
  <dgm:cxnLst>
    <dgm:cxn modelId="{80184818-6173-40F6-BBFB-FC86DB398243}" type="presOf" srcId="{97C8C2F7-7BD6-4655-A6A7-15C0F6467CE0}" destId="{C8319DD3-4214-44A3-853B-E2E35168DBE0}" srcOrd="0" destOrd="0" presId="urn:microsoft.com/office/officeart/2005/8/layout/hList3"/>
    <dgm:cxn modelId="{0F1A7199-4A2D-4212-8384-CC2DFED72144}" srcId="{A044474B-5A48-486A-8C28-452A57A6F5C5}" destId="{6FC2227B-4FB8-4090-941B-008724B21ACD}" srcOrd="3" destOrd="0" parTransId="{10D54EB9-0848-4756-BF81-FC12B0E02F8B}" sibTransId="{B6081FD6-ADB1-4E65-8199-D7260D19B07A}"/>
    <dgm:cxn modelId="{483273D1-03AD-40DD-91A6-1983929FDE19}" type="presOf" srcId="{D2681623-808F-45E3-B2B9-80E4EB28195D}" destId="{41EBFD89-24D5-4693-8275-7B4D4ECE28DD}" srcOrd="0" destOrd="0" presId="urn:microsoft.com/office/officeart/2005/8/layout/hList3"/>
    <dgm:cxn modelId="{B4C1A785-2575-4464-BA12-3E90D67EDEB1}" type="presOf" srcId="{C1B51588-5B86-4A32-881E-3B7215E05C38}" destId="{E6CC081A-4501-4D75-A4C9-2F656FE27628}" srcOrd="0" destOrd="0" presId="urn:microsoft.com/office/officeart/2005/8/layout/hList3"/>
    <dgm:cxn modelId="{1DB1E886-3834-41AC-942D-44230E2522C9}" type="presOf" srcId="{A044474B-5A48-486A-8C28-452A57A6F5C5}" destId="{0BEA0882-3C3C-46F4-8B56-518BB21DE982}" srcOrd="0" destOrd="0" presId="urn:microsoft.com/office/officeart/2005/8/layout/hList3"/>
    <dgm:cxn modelId="{A4D5C514-DD81-4DE4-8D52-C53C0DBAC7B1}" type="presOf" srcId="{6FC2227B-4FB8-4090-941B-008724B21ACD}" destId="{1578D9A7-DDA3-409A-A3F4-A4B89A1EF089}" srcOrd="0" destOrd="0" presId="urn:microsoft.com/office/officeart/2005/8/layout/hList3"/>
    <dgm:cxn modelId="{99D130B4-B5CF-4AAE-8112-0BB11663A1D7}" srcId="{A044474B-5A48-486A-8C28-452A57A6F5C5}" destId="{D2681623-808F-45E3-B2B9-80E4EB28195D}" srcOrd="0" destOrd="0" parTransId="{FA96A56D-5308-43A9-A61D-03A6CFDF6E3F}" sibTransId="{944BEF80-1001-41A4-8911-AD454C83E7C2}"/>
    <dgm:cxn modelId="{7DA00341-9FAD-4842-8EF2-FB9528FEFD1A}" srcId="{A044474B-5A48-486A-8C28-452A57A6F5C5}" destId="{C1B51588-5B86-4A32-881E-3B7215E05C38}" srcOrd="2" destOrd="0" parTransId="{C79E82B2-59EB-4D32-98E7-F5755271C2B4}" sibTransId="{DF1CBC30-105A-4894-9BDC-4E7623B85165}"/>
    <dgm:cxn modelId="{57171FDA-1A6F-4AC1-A4F9-3C6317B1145B}" srcId="{03D746A4-8118-4FC4-B85E-B6AC494600A0}" destId="{91F62B17-68D9-4954-A47D-D5D78D4E72D6}" srcOrd="1" destOrd="0" parTransId="{D82B2F6D-3357-41D2-9C6D-97C0E40B820F}" sibTransId="{03F2E74D-B9BC-4F87-B665-B4FC1615F54D}"/>
    <dgm:cxn modelId="{BB3A045B-FA47-4CDD-8659-899760EA16CE}" srcId="{03D746A4-8118-4FC4-B85E-B6AC494600A0}" destId="{A044474B-5A48-486A-8C28-452A57A6F5C5}" srcOrd="0" destOrd="0" parTransId="{3C29880C-A38C-4051-B24A-FD76804D3399}" sibTransId="{47B8E4EF-5F51-4EA4-B4F6-FFE9019CF5E0}"/>
    <dgm:cxn modelId="{8ABD559C-1782-4050-8276-203615B47316}" type="presOf" srcId="{03D746A4-8118-4FC4-B85E-B6AC494600A0}" destId="{3E2466F2-CD82-405A-8A22-6E8A9D3FB098}" srcOrd="0" destOrd="0" presId="urn:microsoft.com/office/officeart/2005/8/layout/hList3"/>
    <dgm:cxn modelId="{D7DD3532-AEA5-410E-A43C-AE7F42D717EE}" srcId="{A044474B-5A48-486A-8C28-452A57A6F5C5}" destId="{97C8C2F7-7BD6-4655-A6A7-15C0F6467CE0}" srcOrd="1" destOrd="0" parTransId="{E92CAFA9-1CFD-4464-A943-934C0668C595}" sibTransId="{504D7B2F-B86A-4F0D-85FB-060B93EC9ADD}"/>
    <dgm:cxn modelId="{967CFBCA-21D3-47F4-98D7-E30F5BFD35D1}" type="presParOf" srcId="{3E2466F2-CD82-405A-8A22-6E8A9D3FB098}" destId="{0BEA0882-3C3C-46F4-8B56-518BB21DE982}" srcOrd="0" destOrd="0" presId="urn:microsoft.com/office/officeart/2005/8/layout/hList3"/>
    <dgm:cxn modelId="{AC79A6C4-3A16-4EBF-9EDE-86E2C5C40293}" type="presParOf" srcId="{3E2466F2-CD82-405A-8A22-6E8A9D3FB098}" destId="{867DEA63-7E42-4CB5-A769-E9EF4BFD2E74}" srcOrd="1" destOrd="0" presId="urn:microsoft.com/office/officeart/2005/8/layout/hList3"/>
    <dgm:cxn modelId="{B15D8E80-40AE-4E82-BDDF-2E234DADC872}" type="presParOf" srcId="{867DEA63-7E42-4CB5-A769-E9EF4BFD2E74}" destId="{41EBFD89-24D5-4693-8275-7B4D4ECE28DD}" srcOrd="0" destOrd="0" presId="urn:microsoft.com/office/officeart/2005/8/layout/hList3"/>
    <dgm:cxn modelId="{EEEC7AD0-9C77-4565-AD60-0A9B260FAF66}" type="presParOf" srcId="{867DEA63-7E42-4CB5-A769-E9EF4BFD2E74}" destId="{C8319DD3-4214-44A3-853B-E2E35168DBE0}" srcOrd="1" destOrd="0" presId="urn:microsoft.com/office/officeart/2005/8/layout/hList3"/>
    <dgm:cxn modelId="{8F07CF18-4C2B-4FA5-B8AF-89A7D7B5A598}" type="presParOf" srcId="{867DEA63-7E42-4CB5-A769-E9EF4BFD2E74}" destId="{E6CC081A-4501-4D75-A4C9-2F656FE27628}" srcOrd="2" destOrd="0" presId="urn:microsoft.com/office/officeart/2005/8/layout/hList3"/>
    <dgm:cxn modelId="{DA32DA68-5A77-407D-8735-71AD27D57B85}" type="presParOf" srcId="{867DEA63-7E42-4CB5-A769-E9EF4BFD2E74}" destId="{1578D9A7-DDA3-409A-A3F4-A4B89A1EF089}" srcOrd="3" destOrd="0" presId="urn:microsoft.com/office/officeart/2005/8/layout/hList3"/>
    <dgm:cxn modelId="{F0A273AA-71DD-40E1-A8F5-F48C58FDDB60}" type="presParOf" srcId="{3E2466F2-CD82-405A-8A22-6E8A9D3FB098}" destId="{F6BB82B9-DA72-478E-A179-EE4240DF057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EA0882-3C3C-46F4-8B56-518BB21DE982}">
      <dsp:nvSpPr>
        <dsp:cNvPr id="0" name=""/>
        <dsp:cNvSpPr/>
      </dsp:nvSpPr>
      <dsp:spPr>
        <a:xfrm>
          <a:off x="0" y="220867"/>
          <a:ext cx="8784976" cy="12438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Виды этносов</a:t>
          </a:r>
          <a:endParaRPr lang="ru-RU" sz="3600" kern="1200" dirty="0"/>
        </a:p>
      </dsp:txBody>
      <dsp:txXfrm>
        <a:off x="0" y="220867"/>
        <a:ext cx="8784976" cy="1243862"/>
      </dsp:txXfrm>
    </dsp:sp>
    <dsp:sp modelId="{41EBFD89-24D5-4693-8275-7B4D4ECE28DD}">
      <dsp:nvSpPr>
        <dsp:cNvPr id="0" name=""/>
        <dsp:cNvSpPr/>
      </dsp:nvSpPr>
      <dsp:spPr>
        <a:xfrm>
          <a:off x="3674" y="1439608"/>
          <a:ext cx="1725624" cy="5008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Род</a:t>
          </a:r>
          <a:r>
            <a:rPr lang="ru-RU" sz="2800" kern="1200" dirty="0" smtClean="0"/>
            <a:t>-</a:t>
          </a:r>
          <a:endParaRPr lang="ru-RU" sz="20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группа кровных родственников, ведущих свое происхождение по одной линии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674" y="1439608"/>
        <a:ext cx="1725624" cy="5008884"/>
      </dsp:txXfrm>
    </dsp:sp>
    <dsp:sp modelId="{C8319DD3-4214-44A3-853B-E2E35168DBE0}">
      <dsp:nvSpPr>
        <dsp:cNvPr id="0" name=""/>
        <dsp:cNvSpPr/>
      </dsp:nvSpPr>
      <dsp:spPr>
        <a:xfrm>
          <a:off x="1729299" y="1439608"/>
          <a:ext cx="2350667" cy="5008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Племя- </a:t>
          </a:r>
          <a:r>
            <a:rPr lang="ru-RU" sz="2100" kern="1200" dirty="0" smtClean="0"/>
            <a:t>Совокупность </a:t>
          </a:r>
          <a:r>
            <a:rPr lang="ru-RU" sz="2100" kern="1200" dirty="0" smtClean="0"/>
            <a:t>родов</a:t>
          </a:r>
          <a:r>
            <a:rPr lang="ru-RU" sz="2100" kern="1200" dirty="0" smtClean="0"/>
            <a:t>, связанных </a:t>
          </a:r>
          <a:r>
            <a:rPr lang="ru-RU" sz="2100" kern="1200" dirty="0" smtClean="0"/>
            <a:t>между </a:t>
          </a:r>
          <a:r>
            <a:rPr lang="ru-RU" sz="2100" kern="1200" dirty="0" smtClean="0"/>
            <a:t>собой общими чертами культуры, общим происхождением, а также общностью диалекта, </a:t>
          </a:r>
          <a:r>
            <a:rPr lang="ru-RU" sz="2100" kern="1200" dirty="0" smtClean="0"/>
            <a:t>единством </a:t>
          </a:r>
          <a:r>
            <a:rPr lang="ru-RU" sz="2100" kern="1200" dirty="0" smtClean="0"/>
            <a:t>религиозных представлений и обрядов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729299" y="1439608"/>
        <a:ext cx="2350667" cy="5008884"/>
      </dsp:txXfrm>
    </dsp:sp>
    <dsp:sp modelId="{E6CC081A-4501-4D75-A4C9-2F656FE27628}">
      <dsp:nvSpPr>
        <dsp:cNvPr id="0" name=""/>
        <dsp:cNvSpPr/>
      </dsp:nvSpPr>
      <dsp:spPr>
        <a:xfrm>
          <a:off x="4079966" y="1439608"/>
          <a:ext cx="2350667" cy="5008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Народность –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Исторически сложившаяся общность лю­дей, </a:t>
          </a:r>
          <a:r>
            <a:rPr lang="ru-RU" sz="2100" kern="1200" dirty="0" smtClean="0"/>
            <a:t>объединяемая </a:t>
          </a:r>
          <a:r>
            <a:rPr lang="ru-RU" sz="2100" kern="1200" dirty="0" smtClean="0"/>
            <a:t>общей территорией, языком, пси­хическим складом, куль­турой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/>
        </a:p>
      </dsp:txBody>
      <dsp:txXfrm>
        <a:off x="4079966" y="1439608"/>
        <a:ext cx="2350667" cy="5008884"/>
      </dsp:txXfrm>
    </dsp:sp>
    <dsp:sp modelId="{1578D9A7-DDA3-409A-A3F4-A4B89A1EF089}">
      <dsp:nvSpPr>
        <dsp:cNvPr id="0" name=""/>
        <dsp:cNvSpPr/>
      </dsp:nvSpPr>
      <dsp:spPr>
        <a:xfrm>
          <a:off x="6430634" y="1439608"/>
          <a:ext cx="2350667" cy="5008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Нация - </a:t>
          </a:r>
          <a:r>
            <a:rPr lang="ru-RU" sz="2100" kern="1200" dirty="0" smtClean="0"/>
            <a:t>Исторически сложившаяся общность людей, характеризуемая развитыми эконо­мическими связя­ми, общей террито­рией и общностью языка, культуры, этническим </a:t>
          </a:r>
          <a:r>
            <a:rPr lang="ru-RU" sz="2100" kern="1200" dirty="0" smtClean="0"/>
            <a:t>самосознанием</a:t>
          </a:r>
          <a:endParaRPr lang="ru-RU" sz="21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430634" y="1439608"/>
        <a:ext cx="2350667" cy="5008884"/>
      </dsp:txXfrm>
    </dsp:sp>
    <dsp:sp modelId="{F6BB82B9-DA72-478E-A179-EE4240DF057E}">
      <dsp:nvSpPr>
        <dsp:cNvPr id="0" name=""/>
        <dsp:cNvSpPr/>
      </dsp:nvSpPr>
      <dsp:spPr>
        <a:xfrm flipV="1">
          <a:off x="0" y="6121082"/>
          <a:ext cx="8784976" cy="3144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E6D58-6E1F-4A99-BC3D-04FB72082EF9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CF34A-D197-49BD-A7EB-1D9C5428D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075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13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05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77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233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194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842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534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28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596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559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698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75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0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172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264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087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388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830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219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46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298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37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901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40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36063-8F30-49B2-8B15-BA60686569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834D9-BA59-4A2A-B423-077939C2E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08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7349C3-4EB6-4BCA-A5B0-C726C257BCD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5502D4-F629-430E-A5F8-B5CEA4DB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gaya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81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Этнос и нация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6276" y="4941168"/>
            <a:ext cx="3535604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11 класс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профиль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3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429000"/>
            <a:ext cx="6491064" cy="1143000"/>
          </a:xfrm>
        </p:spPr>
        <p:txBody>
          <a:bodyPr/>
          <a:lstStyle/>
          <a:p>
            <a:r>
              <a:rPr lang="ru-RU" b="1" smtClean="0"/>
              <a:t>2. Написать </a:t>
            </a:r>
            <a:r>
              <a:rPr lang="ru-RU" b="1" dirty="0" smtClean="0"/>
              <a:t>эссе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827" y="4838678"/>
            <a:ext cx="7420521" cy="201932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</a:rPr>
              <a:t>«Величие народа не исчисляется его численностью, как величие человека не измеряется его ростом»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</a:rPr>
              <a:t>                                            </a:t>
            </a:r>
            <a:r>
              <a:rPr lang="ru-RU" dirty="0" err="1" smtClean="0">
                <a:latin typeface="Times New Roman" pitchFamily="18" charset="0"/>
              </a:rPr>
              <a:t>В.Гюго</a:t>
            </a: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http://im6-tub-ru.yandex.net/i?id=461436285-2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8-tub-ru.yandex.net/i?id=465302150-52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164220" cy="2373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96" y="260648"/>
            <a:ext cx="5356492" cy="118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0700" b="1" dirty="0" smtClean="0"/>
              <a:t>Домашнее задание</a:t>
            </a:r>
            <a:r>
              <a:rPr lang="ru-RU" sz="10700" dirty="0" smtClean="0"/>
              <a:t/>
            </a:r>
            <a:br>
              <a:rPr lang="ru-RU" sz="10700" dirty="0" smtClean="0"/>
            </a:br>
            <a:endParaRPr lang="ru-RU" sz="107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5" y="1123195"/>
            <a:ext cx="5112568" cy="20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</a:rPr>
              <a:t>1. пар. 8, записи учить.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87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5950" y="274638"/>
            <a:ext cx="5370850" cy="1143000"/>
          </a:xfrm>
        </p:spPr>
        <p:txBody>
          <a:bodyPr/>
          <a:lstStyle/>
          <a:p>
            <a:r>
              <a:rPr lang="ru-RU" b="1" dirty="0" smtClean="0"/>
              <a:t>План урока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27993"/>
            <a:ext cx="8229600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Этническая общность и ее виды. 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36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Этнос, нация и национальность. 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3. Национальный менталитет.</a:t>
            </a:r>
            <a:endParaRPr lang="ru-RU" sz="3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Этническое многообразие современного мира.</a:t>
            </a:r>
            <a:endParaRPr lang="ru-RU" sz="36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3026127" cy="21250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055"/>
            <a:ext cx="3136438" cy="20888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36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1" y="3453729"/>
            <a:ext cx="3404064" cy="337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Этническая </a:t>
            </a:r>
            <a:r>
              <a:rPr lang="ru-RU" b="1" dirty="0"/>
              <a:t>общность и ее виды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5446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Этническая общность </a:t>
            </a:r>
            <a:r>
              <a:rPr lang="ru-RU" dirty="0" smtClean="0"/>
              <a:t>-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исторически сложившаяся на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определенной территории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устойчивая совокупность людей (племя, народность, нация, народ),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обладающих общими чертами и стабильными особенностями культуры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языка, психического склада,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самосознанием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 исторической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памятью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а также осознанием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своих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интересов и целей, своего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единства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отличия от других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подобных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97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734906"/>
            <a:ext cx="4331981" cy="323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536" y="4005064"/>
            <a:ext cx="4341214" cy="264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981" y="1628800"/>
            <a:ext cx="4757334" cy="31861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4185390918"/>
              </p:ext>
            </p:extLst>
          </p:nvPr>
        </p:nvGraphicFramePr>
        <p:xfrm>
          <a:off x="102834" y="222532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8868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32138" y="3068638"/>
            <a:ext cx="2879725" cy="5048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Plain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Признаки этноса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71600" y="1556792"/>
            <a:ext cx="1152128" cy="43234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596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19872" y="1268760"/>
            <a:ext cx="2088232" cy="72037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635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Определенная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территория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516216" y="1268760"/>
            <a:ext cx="2088232" cy="72037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748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Национальное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самосознание</a:t>
            </a:r>
            <a:endParaRPr lang="ru-RU" sz="2000" b="1" kern="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372225" y="4724400"/>
            <a:ext cx="2376239" cy="611981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764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Кровное родство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491310" y="4868328"/>
            <a:ext cx="2304256" cy="93610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607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Общность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исторической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судьбы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87523" y="4724400"/>
            <a:ext cx="2448247" cy="720081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685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Общая культура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традиции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51520" y="2963053"/>
            <a:ext cx="2520255" cy="78902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725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Межпоколенная</a:t>
            </a:r>
            <a:endParaRPr lang="ru-RU" sz="2000" b="1" kern="0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преемственность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700557" y="3078957"/>
            <a:ext cx="2079589" cy="50131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842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Менталитет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1583667" y="1989138"/>
            <a:ext cx="2988332" cy="10795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4572000" y="1989138"/>
            <a:ext cx="0" cy="10795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4500563" y="1989138"/>
            <a:ext cx="3313112" cy="10795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2771775" y="3357563"/>
            <a:ext cx="360363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6011863" y="3357564"/>
            <a:ext cx="688694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1403350" y="3573463"/>
            <a:ext cx="3241675" cy="11509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643438" y="3573463"/>
            <a:ext cx="0" cy="11509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4643438" y="3573463"/>
            <a:ext cx="2916906" cy="11509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454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6" y="188640"/>
            <a:ext cx="8507288" cy="11430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Национальный  менталитет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35697"/>
            <a:ext cx="8229600" cy="305740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Национальный менталитет </a:t>
            </a:r>
            <a:r>
              <a:rPr lang="ru-RU" sz="4400" dirty="0" smtClean="0"/>
              <a:t>–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образ мышления, духовная настроенность, свойственная данной конкретной этнической общности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08063736c5c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97653"/>
            <a:ext cx="3465762" cy="1960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ladnews.ru/uploads/2010/04/14/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2769"/>
            <a:ext cx="3127375" cy="2345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pn.ru/pictures/3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60" y="4005064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28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0839" y="116632"/>
            <a:ext cx="8507288" cy="92211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Национальный  менталитет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5052"/>
            <a:ext cx="8712968" cy="4525963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Память о прошлом, обуславливающая поведение людей и помогающая им оставаться верными своим исторически сложившимся ценностям, традициям</a:t>
            </a:r>
          </a:p>
          <a:p>
            <a:r>
              <a:rPr lang="ru-RU" sz="3000" dirty="0" smtClean="0"/>
              <a:t>Явление устойчивое, но не застывшее</a:t>
            </a:r>
          </a:p>
          <a:p>
            <a:r>
              <a:rPr lang="ru-RU" sz="3000" dirty="0" smtClean="0"/>
              <a:t>Оказывают воздействие традиции, национальные ценности</a:t>
            </a:r>
            <a:endParaRPr lang="ru-RU" sz="3000" dirty="0"/>
          </a:p>
        </p:txBody>
      </p:sp>
      <p:pic>
        <p:nvPicPr>
          <p:cNvPr id="5" name="Picture 4" descr="val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52950"/>
            <a:ext cx="3124200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250370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900"/>
            <a:ext cx="3131225" cy="2026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view7-pid-c830-et-4c026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05" y="3825164"/>
            <a:ext cx="2517254" cy="3032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90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60" y="7729"/>
            <a:ext cx="7826424" cy="1143000"/>
          </a:xfrm>
        </p:spPr>
        <p:txBody>
          <a:bodyPr>
            <a:noAutofit/>
          </a:bodyPr>
          <a:lstStyle/>
          <a:p>
            <a:pPr marL="838200" indent="-838200"/>
            <a:r>
              <a:rPr lang="ru-RU" sz="4000" b="1" dirty="0" smtClean="0">
                <a:latin typeface="Times New Roman" pitchFamily="18" charset="0"/>
              </a:rPr>
              <a:t>Этническое многообразие современного мира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/>
              <a:t>226 государств</a:t>
            </a:r>
          </a:p>
          <a:p>
            <a:pPr marL="609600" indent="-609600">
              <a:buFontTx/>
              <a:buNone/>
            </a:pPr>
            <a:r>
              <a:rPr lang="ru-RU"/>
              <a:t>3-5 тысяч этносов</a:t>
            </a:r>
          </a:p>
          <a:p>
            <a:pPr marL="609600" indent="-609600">
              <a:buFontTx/>
              <a:buNone/>
            </a:pPr>
            <a:r>
              <a:rPr lang="ru-RU"/>
              <a:t>Классификации этносов:</a:t>
            </a:r>
          </a:p>
          <a:p>
            <a:pPr marL="609600" indent="-609600"/>
            <a:r>
              <a:rPr lang="ru-RU"/>
              <a:t>географическая;</a:t>
            </a:r>
          </a:p>
          <a:p>
            <a:pPr marL="609600" indent="-609600"/>
            <a:r>
              <a:rPr lang="ru-RU"/>
              <a:t>языковая;</a:t>
            </a:r>
          </a:p>
          <a:p>
            <a:pPr marL="609600" indent="-609600"/>
            <a:r>
              <a:rPr lang="ru-RU"/>
              <a:t>антропологическая.</a:t>
            </a:r>
          </a:p>
          <a:p>
            <a:pPr marL="609600" indent="-609600">
              <a:buFontTx/>
              <a:buNone/>
            </a:pPr>
            <a:endParaRPr lang="ru-RU"/>
          </a:p>
        </p:txBody>
      </p:sp>
      <p:pic>
        <p:nvPicPr>
          <p:cNvPr id="11269" name="Picture 5" descr="5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45182"/>
            <a:ext cx="1544638" cy="2105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12589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58" y="2839283"/>
            <a:ext cx="2887663" cy="318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2683"/>
            <a:ext cx="2382797" cy="2436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1520" y="5357444"/>
            <a:ext cx="4041510" cy="13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составе Российской Федерации в настоящее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время более 100 этносов (в т. ч.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30 наций). </a:t>
            </a:r>
          </a:p>
        </p:txBody>
      </p:sp>
    </p:spTree>
    <p:extLst>
      <p:ext uri="{BB962C8B-B14F-4D97-AF65-F5344CB8AC3E}">
        <p14:creationId xmlns="" xmlns:p14="http://schemas.microsoft.com/office/powerpoint/2010/main" val="24510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69" y="196717"/>
            <a:ext cx="6717432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Национализм </a:t>
            </a:r>
            <a:r>
              <a:rPr lang="ru-RU" b="1" dirty="0"/>
              <a:t>и его виды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7657" y="1052736"/>
            <a:ext cx="82089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Национализм </a:t>
            </a:r>
            <a:r>
              <a:rPr lang="ru-RU" sz="2400" dirty="0"/>
              <a:t>- это идеология, политика, психология, которые основыва­ются на признании приоритета национального фактора в общественном развитии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0005" y="2543449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виды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395420"/>
            <a:ext cx="2592288" cy="284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Этнический</a:t>
            </a:r>
          </a:p>
          <a:p>
            <a:pPr algn="ctr"/>
            <a:r>
              <a:rPr lang="ru-RU" sz="2000" dirty="0" smtClean="0"/>
              <a:t>Борьба народов за национальное </a:t>
            </a:r>
          </a:p>
          <a:p>
            <a:pPr algn="ctr"/>
            <a:r>
              <a:rPr lang="ru-RU" sz="2000" dirty="0" smtClean="0"/>
              <a:t>освобождение, обретение собственной государственности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59965" y="3899016"/>
            <a:ext cx="2664296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Державно-государственный</a:t>
            </a:r>
            <a:endParaRPr lang="ru-RU" sz="2000" dirty="0"/>
          </a:p>
          <a:p>
            <a:pPr algn="ctr"/>
            <a:r>
              <a:rPr lang="ru-RU" sz="2000" dirty="0"/>
              <a:t>Стремление наций во­плотить в жизнь свои на­ционально-государствен­ные интересы, нередко за счет малых народов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3379512"/>
            <a:ext cx="2448272" cy="28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Бытовой</a:t>
            </a:r>
            <a:endParaRPr lang="ru-RU" sz="2200" dirty="0"/>
          </a:p>
          <a:p>
            <a:pPr algn="ctr"/>
            <a:r>
              <a:rPr lang="ru-RU" sz="2200" dirty="0"/>
              <a:t>Проявление нацио­нальных чувств, враждебное отно­шение к инородцам, ксенофобия</a:t>
            </a:r>
          </a:p>
        </p:txBody>
      </p:sp>
      <p:pic>
        <p:nvPicPr>
          <p:cNvPr id="2050" name="Picture 2" descr="http://www.islamnews.ru/uploads/news/2007-07/80480458/Stop100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76129"/>
            <a:ext cx="5187280" cy="55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91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364</Words>
  <Application>Microsoft Office PowerPoint</Application>
  <PresentationFormat>Экран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Солнцестояние</vt:lpstr>
      <vt:lpstr>Этнос и нация</vt:lpstr>
      <vt:lpstr>План урока</vt:lpstr>
      <vt:lpstr> Этническая общность и ее виды </vt:lpstr>
      <vt:lpstr>Слайд 4</vt:lpstr>
      <vt:lpstr>Слайд 5</vt:lpstr>
      <vt:lpstr>Национальный  менталитет</vt:lpstr>
      <vt:lpstr>Национальный  менталитет</vt:lpstr>
      <vt:lpstr>Этническое многообразие современного мира</vt:lpstr>
      <vt:lpstr> Национализм и его виды </vt:lpstr>
      <vt:lpstr>2. Написать эссе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Этнос и нация</dc:title>
  <dc:creator>Лена</dc:creator>
  <cp:lastModifiedBy>User</cp:lastModifiedBy>
  <cp:revision>13</cp:revision>
  <dcterms:created xsi:type="dcterms:W3CDTF">2012-11-05T19:16:08Z</dcterms:created>
  <dcterms:modified xsi:type="dcterms:W3CDTF">2012-11-09T06:17:33Z</dcterms:modified>
</cp:coreProperties>
</file>