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39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FC7774-00DF-4C37-99DC-F673C6918F5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F964ADE-D89F-441D-8A38-F2AA04E97489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отраслевые</a:t>
          </a:r>
          <a:endParaRPr lang="ru-RU" sz="2400" b="1" dirty="0">
            <a:solidFill>
              <a:schemeClr val="tx1"/>
            </a:solidFill>
          </a:endParaRPr>
        </a:p>
      </dgm:t>
    </dgm:pt>
    <dgm:pt modelId="{B5153326-1EF4-4BA5-BB05-4235A8E40A01}" type="parTrans" cxnId="{FA541F82-F564-4FDB-AF71-638DBD3D1998}">
      <dgm:prSet/>
      <dgm:spPr/>
      <dgm:t>
        <a:bodyPr/>
        <a:lstStyle/>
        <a:p>
          <a:endParaRPr lang="ru-RU" sz="2400"/>
        </a:p>
      </dgm:t>
    </dgm:pt>
    <dgm:pt modelId="{ABCF8F71-E8F4-46F7-835E-86CE015715A9}" type="sibTrans" cxnId="{FA541F82-F564-4FDB-AF71-638DBD3D1998}">
      <dgm:prSet/>
      <dgm:spPr/>
      <dgm:t>
        <a:bodyPr/>
        <a:lstStyle/>
        <a:p>
          <a:endParaRPr lang="ru-RU" sz="2400"/>
        </a:p>
      </dgm:t>
    </dgm:pt>
    <dgm:pt modelId="{10ED87A5-E99E-4CAD-BABA-2F9CAEBC1D1F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межотраслевые</a:t>
          </a:r>
          <a:endParaRPr lang="ru-RU" sz="2400" b="1" dirty="0">
            <a:solidFill>
              <a:schemeClr val="tx1"/>
            </a:solidFill>
          </a:endParaRPr>
        </a:p>
      </dgm:t>
    </dgm:pt>
    <dgm:pt modelId="{2632AF6E-DBDD-4EFE-B5A7-C13EEE19CDBF}" type="parTrans" cxnId="{536F4309-3345-4B94-B92F-6411DAE63BE9}">
      <dgm:prSet/>
      <dgm:spPr/>
      <dgm:t>
        <a:bodyPr/>
        <a:lstStyle/>
        <a:p>
          <a:endParaRPr lang="ru-RU" sz="2400"/>
        </a:p>
      </dgm:t>
    </dgm:pt>
    <dgm:pt modelId="{43AE8700-C17C-4CDA-AB98-06DF8FC531EA}" type="sibTrans" cxnId="{536F4309-3345-4B94-B92F-6411DAE63BE9}">
      <dgm:prSet/>
      <dgm:spPr/>
      <dgm:t>
        <a:bodyPr/>
        <a:lstStyle/>
        <a:p>
          <a:endParaRPr lang="ru-RU" sz="2400"/>
        </a:p>
      </dgm:t>
    </dgm:pt>
    <dgm:pt modelId="{8B4C4274-2AB5-4C5F-9988-1BCBF01E7CEF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Региональные</a:t>
          </a:r>
          <a:endParaRPr lang="ru-RU" sz="2400" b="1" dirty="0">
            <a:solidFill>
              <a:schemeClr val="tx1"/>
            </a:solidFill>
          </a:endParaRPr>
        </a:p>
      </dgm:t>
    </dgm:pt>
    <dgm:pt modelId="{B2FBB6F7-5CEF-4E3A-BBEF-0D3727C5C44D}" type="parTrans" cxnId="{24807057-A8F7-43A5-AD66-3F36F2A02D47}">
      <dgm:prSet/>
      <dgm:spPr/>
      <dgm:t>
        <a:bodyPr/>
        <a:lstStyle/>
        <a:p>
          <a:endParaRPr lang="ru-RU" sz="2400"/>
        </a:p>
      </dgm:t>
    </dgm:pt>
    <dgm:pt modelId="{730FA38A-8D1D-41E4-B393-8D5C125076C5}" type="sibTrans" cxnId="{24807057-A8F7-43A5-AD66-3F36F2A02D47}">
      <dgm:prSet/>
      <dgm:spPr/>
      <dgm:t>
        <a:bodyPr/>
        <a:lstStyle/>
        <a:p>
          <a:endParaRPr lang="ru-RU" sz="2400"/>
        </a:p>
      </dgm:t>
    </dgm:pt>
    <dgm:pt modelId="{08AC14D0-9329-4C0C-A792-6F69C692B0EB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Национальные</a:t>
          </a:r>
          <a:endParaRPr lang="ru-RU" sz="2400" b="1" dirty="0">
            <a:solidFill>
              <a:schemeClr val="tx1"/>
            </a:solidFill>
          </a:endParaRPr>
        </a:p>
      </dgm:t>
    </dgm:pt>
    <dgm:pt modelId="{D9AAC358-8588-461D-B3C0-438AD75A1507}" type="parTrans" cxnId="{E05AA0C6-654A-4004-BF01-9F014003EB5F}">
      <dgm:prSet/>
      <dgm:spPr/>
      <dgm:t>
        <a:bodyPr/>
        <a:lstStyle/>
        <a:p>
          <a:endParaRPr lang="ru-RU" sz="2400"/>
        </a:p>
      </dgm:t>
    </dgm:pt>
    <dgm:pt modelId="{CEE442DF-4385-48CF-82F5-7C0A1396C48D}" type="sibTrans" cxnId="{E05AA0C6-654A-4004-BF01-9F014003EB5F}">
      <dgm:prSet/>
      <dgm:spPr/>
      <dgm:t>
        <a:bodyPr/>
        <a:lstStyle/>
        <a:p>
          <a:endParaRPr lang="ru-RU" sz="2400"/>
        </a:p>
      </dgm:t>
    </dgm:pt>
    <dgm:pt modelId="{29E1F8E7-2F37-44C9-B365-08863D6CDA8D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международные</a:t>
          </a:r>
          <a:endParaRPr lang="ru-RU" sz="2400" b="1" dirty="0">
            <a:solidFill>
              <a:schemeClr val="tx1"/>
            </a:solidFill>
          </a:endParaRPr>
        </a:p>
      </dgm:t>
    </dgm:pt>
    <dgm:pt modelId="{D9F90986-B866-4EDE-A054-A41B3A0CC4E0}" type="parTrans" cxnId="{BBF27613-7332-4B10-A9A8-62A5E136B734}">
      <dgm:prSet/>
      <dgm:spPr/>
      <dgm:t>
        <a:bodyPr/>
        <a:lstStyle/>
        <a:p>
          <a:endParaRPr lang="ru-RU" sz="2400"/>
        </a:p>
      </dgm:t>
    </dgm:pt>
    <dgm:pt modelId="{70D47DB8-A0F8-4515-A24B-24910BAB619A}" type="sibTrans" cxnId="{BBF27613-7332-4B10-A9A8-62A5E136B734}">
      <dgm:prSet/>
      <dgm:spPr/>
      <dgm:t>
        <a:bodyPr/>
        <a:lstStyle/>
        <a:p>
          <a:endParaRPr lang="ru-RU" sz="2400"/>
        </a:p>
      </dgm:t>
    </dgm:pt>
    <dgm:pt modelId="{044B87AC-DAE2-46A6-974F-1C7121581212}" type="pres">
      <dgm:prSet presAssocID="{1FFC7774-00DF-4C37-99DC-F673C6918F5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63EC88E-1C2A-4E5B-B143-B652ECFDA74C}" type="pres">
      <dgm:prSet presAssocID="{DF964ADE-D89F-441D-8A38-F2AA04E97489}" presName="parentLin" presStyleCnt="0"/>
      <dgm:spPr/>
    </dgm:pt>
    <dgm:pt modelId="{962DF8EC-04CA-4E77-A2A6-A5CFFFCD1B36}" type="pres">
      <dgm:prSet presAssocID="{DF964ADE-D89F-441D-8A38-F2AA04E97489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610E2902-334D-4CF6-B5DD-F2C292F5099E}" type="pres">
      <dgm:prSet presAssocID="{DF964ADE-D89F-441D-8A38-F2AA04E97489}" presName="parentText" presStyleLbl="node1" presStyleIdx="0" presStyleCnt="5" custScaleX="12093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6C48E1-D711-43D6-95A8-6915FC9B5817}" type="pres">
      <dgm:prSet presAssocID="{DF964ADE-D89F-441D-8A38-F2AA04E97489}" presName="negativeSpace" presStyleCnt="0"/>
      <dgm:spPr/>
    </dgm:pt>
    <dgm:pt modelId="{498FDDBF-980F-4375-8CDC-C4B17EDC1406}" type="pres">
      <dgm:prSet presAssocID="{DF964ADE-D89F-441D-8A38-F2AA04E97489}" presName="childText" presStyleLbl="conFgAcc1" presStyleIdx="0" presStyleCnt="5">
        <dgm:presLayoutVars>
          <dgm:bulletEnabled val="1"/>
        </dgm:presLayoutVars>
      </dgm:prSet>
      <dgm:spPr/>
    </dgm:pt>
    <dgm:pt modelId="{97761117-3086-4686-9705-1AD9C7739010}" type="pres">
      <dgm:prSet presAssocID="{ABCF8F71-E8F4-46F7-835E-86CE015715A9}" presName="spaceBetweenRectangles" presStyleCnt="0"/>
      <dgm:spPr/>
    </dgm:pt>
    <dgm:pt modelId="{C8FEF266-70B2-4434-90D9-4816FD77DD3D}" type="pres">
      <dgm:prSet presAssocID="{10ED87A5-E99E-4CAD-BABA-2F9CAEBC1D1F}" presName="parentLin" presStyleCnt="0"/>
      <dgm:spPr/>
    </dgm:pt>
    <dgm:pt modelId="{BAA30A2D-7620-4B07-99AD-2D054B7595E1}" type="pres">
      <dgm:prSet presAssocID="{10ED87A5-E99E-4CAD-BABA-2F9CAEBC1D1F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30A9F482-5D28-498E-A0C0-03D7CB87E097}" type="pres">
      <dgm:prSet presAssocID="{10ED87A5-E99E-4CAD-BABA-2F9CAEBC1D1F}" presName="parentText" presStyleLbl="node1" presStyleIdx="1" presStyleCnt="5" custScaleX="11850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345827-CEA7-4BC6-B5FF-54C47BE58907}" type="pres">
      <dgm:prSet presAssocID="{10ED87A5-E99E-4CAD-BABA-2F9CAEBC1D1F}" presName="negativeSpace" presStyleCnt="0"/>
      <dgm:spPr/>
    </dgm:pt>
    <dgm:pt modelId="{F3A219DD-2E74-40CD-B4CB-BF3CE53B451B}" type="pres">
      <dgm:prSet presAssocID="{10ED87A5-E99E-4CAD-BABA-2F9CAEBC1D1F}" presName="childText" presStyleLbl="conFgAcc1" presStyleIdx="1" presStyleCnt="5">
        <dgm:presLayoutVars>
          <dgm:bulletEnabled val="1"/>
        </dgm:presLayoutVars>
      </dgm:prSet>
      <dgm:spPr/>
    </dgm:pt>
    <dgm:pt modelId="{B1F4D170-5D3A-4A8B-8D6D-2D1A56585C17}" type="pres">
      <dgm:prSet presAssocID="{43AE8700-C17C-4CDA-AB98-06DF8FC531EA}" presName="spaceBetweenRectangles" presStyleCnt="0"/>
      <dgm:spPr/>
    </dgm:pt>
    <dgm:pt modelId="{19953FF8-CF8A-443C-ADAB-20587B9803DF}" type="pres">
      <dgm:prSet presAssocID="{8B4C4274-2AB5-4C5F-9988-1BCBF01E7CEF}" presName="parentLin" presStyleCnt="0"/>
      <dgm:spPr/>
    </dgm:pt>
    <dgm:pt modelId="{2C8F1196-2B9D-4453-8FB7-D9704F91EA6C}" type="pres">
      <dgm:prSet presAssocID="{8B4C4274-2AB5-4C5F-9988-1BCBF01E7CEF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9527F1AD-53E7-4EA2-860C-72B3E2E9A403}" type="pres">
      <dgm:prSet presAssocID="{8B4C4274-2AB5-4C5F-9988-1BCBF01E7CEF}" presName="parentText" presStyleLbl="node1" presStyleIdx="2" presStyleCnt="5" custScaleX="1175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596D41-BA85-4B77-A7E4-888F0CB4BA11}" type="pres">
      <dgm:prSet presAssocID="{8B4C4274-2AB5-4C5F-9988-1BCBF01E7CEF}" presName="negativeSpace" presStyleCnt="0"/>
      <dgm:spPr/>
    </dgm:pt>
    <dgm:pt modelId="{C6135267-A4DE-40DA-BCA7-77D0E5ED6D8F}" type="pres">
      <dgm:prSet presAssocID="{8B4C4274-2AB5-4C5F-9988-1BCBF01E7CEF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41E507-D566-440D-8DFF-83B991C48C25}" type="pres">
      <dgm:prSet presAssocID="{730FA38A-8D1D-41E4-B393-8D5C125076C5}" presName="spaceBetweenRectangles" presStyleCnt="0"/>
      <dgm:spPr/>
    </dgm:pt>
    <dgm:pt modelId="{05F1C8BA-0882-4CA7-8E49-B90C45A5B523}" type="pres">
      <dgm:prSet presAssocID="{08AC14D0-9329-4C0C-A792-6F69C692B0EB}" presName="parentLin" presStyleCnt="0"/>
      <dgm:spPr/>
    </dgm:pt>
    <dgm:pt modelId="{66CBF88E-0146-4593-9470-9B772B464DBE}" type="pres">
      <dgm:prSet presAssocID="{08AC14D0-9329-4C0C-A792-6F69C692B0EB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851824A4-E228-4FEC-B5FE-0C67357380AA}" type="pres">
      <dgm:prSet presAssocID="{08AC14D0-9329-4C0C-A792-6F69C692B0EB}" presName="parentText" presStyleLbl="node1" presStyleIdx="3" presStyleCnt="5" custScaleX="12006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2DF188-9B89-4338-9818-2D300623BB1D}" type="pres">
      <dgm:prSet presAssocID="{08AC14D0-9329-4C0C-A792-6F69C692B0EB}" presName="negativeSpace" presStyleCnt="0"/>
      <dgm:spPr/>
    </dgm:pt>
    <dgm:pt modelId="{1FD2D83B-01C3-438E-B66A-839BCDB73C22}" type="pres">
      <dgm:prSet presAssocID="{08AC14D0-9329-4C0C-A792-6F69C692B0EB}" presName="childText" presStyleLbl="conFgAcc1" presStyleIdx="3" presStyleCnt="5">
        <dgm:presLayoutVars>
          <dgm:bulletEnabled val="1"/>
        </dgm:presLayoutVars>
      </dgm:prSet>
      <dgm:spPr/>
    </dgm:pt>
    <dgm:pt modelId="{9414EAF2-436D-482C-A2AC-C8752D05782F}" type="pres">
      <dgm:prSet presAssocID="{CEE442DF-4385-48CF-82F5-7C0A1396C48D}" presName="spaceBetweenRectangles" presStyleCnt="0"/>
      <dgm:spPr/>
    </dgm:pt>
    <dgm:pt modelId="{1EE0FA65-AB18-4788-8B80-1456C7708452}" type="pres">
      <dgm:prSet presAssocID="{29E1F8E7-2F37-44C9-B365-08863D6CDA8D}" presName="parentLin" presStyleCnt="0"/>
      <dgm:spPr/>
    </dgm:pt>
    <dgm:pt modelId="{0113F904-597E-4052-9A52-DFD1C48FA9BD}" type="pres">
      <dgm:prSet presAssocID="{29E1F8E7-2F37-44C9-B365-08863D6CDA8D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64637EA7-7286-4E3A-810A-792453FD362C}" type="pres">
      <dgm:prSet presAssocID="{29E1F8E7-2F37-44C9-B365-08863D6CDA8D}" presName="parentText" presStyleLbl="node1" presStyleIdx="4" presStyleCnt="5" custScaleX="1262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7116AA-4A3C-4115-9964-0A5B79D710FC}" type="pres">
      <dgm:prSet presAssocID="{29E1F8E7-2F37-44C9-B365-08863D6CDA8D}" presName="negativeSpace" presStyleCnt="0"/>
      <dgm:spPr/>
    </dgm:pt>
    <dgm:pt modelId="{867D472E-A5D5-4A2E-A914-93CD6D49575F}" type="pres">
      <dgm:prSet presAssocID="{29E1F8E7-2F37-44C9-B365-08863D6CDA8D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7641E104-43B2-4692-BBEF-3BBBB764FC35}" type="presOf" srcId="{08AC14D0-9329-4C0C-A792-6F69C692B0EB}" destId="{851824A4-E228-4FEC-B5FE-0C67357380AA}" srcOrd="1" destOrd="0" presId="urn:microsoft.com/office/officeart/2005/8/layout/list1"/>
    <dgm:cxn modelId="{C4B8E8D9-6D15-400B-A81F-BDE0D3916BC0}" type="presOf" srcId="{8B4C4274-2AB5-4C5F-9988-1BCBF01E7CEF}" destId="{2C8F1196-2B9D-4453-8FB7-D9704F91EA6C}" srcOrd="0" destOrd="0" presId="urn:microsoft.com/office/officeart/2005/8/layout/list1"/>
    <dgm:cxn modelId="{DD66AC08-8239-4217-88B3-3E5776982920}" type="presOf" srcId="{DF964ADE-D89F-441D-8A38-F2AA04E97489}" destId="{962DF8EC-04CA-4E77-A2A6-A5CFFFCD1B36}" srcOrd="0" destOrd="0" presId="urn:microsoft.com/office/officeart/2005/8/layout/list1"/>
    <dgm:cxn modelId="{B62B1A6A-4727-420D-887B-0D0E52D088BC}" type="presOf" srcId="{10ED87A5-E99E-4CAD-BABA-2F9CAEBC1D1F}" destId="{BAA30A2D-7620-4B07-99AD-2D054B7595E1}" srcOrd="0" destOrd="0" presId="urn:microsoft.com/office/officeart/2005/8/layout/list1"/>
    <dgm:cxn modelId="{FCFBD5A2-61E9-4BF4-AA15-98562B2DC9AE}" type="presOf" srcId="{10ED87A5-E99E-4CAD-BABA-2F9CAEBC1D1F}" destId="{30A9F482-5D28-498E-A0C0-03D7CB87E097}" srcOrd="1" destOrd="0" presId="urn:microsoft.com/office/officeart/2005/8/layout/list1"/>
    <dgm:cxn modelId="{1205F3FA-D8FE-48FA-A0BD-3CF9CAF6B53C}" type="presOf" srcId="{1FFC7774-00DF-4C37-99DC-F673C6918F59}" destId="{044B87AC-DAE2-46A6-974F-1C7121581212}" srcOrd="0" destOrd="0" presId="urn:microsoft.com/office/officeart/2005/8/layout/list1"/>
    <dgm:cxn modelId="{9E68E4C0-1AB5-42CD-B88A-4A4B9BB6EFCD}" type="presOf" srcId="{29E1F8E7-2F37-44C9-B365-08863D6CDA8D}" destId="{0113F904-597E-4052-9A52-DFD1C48FA9BD}" srcOrd="0" destOrd="0" presId="urn:microsoft.com/office/officeart/2005/8/layout/list1"/>
    <dgm:cxn modelId="{103A3E26-1C7B-42F0-AFFA-01E59B0D96C5}" type="presOf" srcId="{08AC14D0-9329-4C0C-A792-6F69C692B0EB}" destId="{66CBF88E-0146-4593-9470-9B772B464DBE}" srcOrd="0" destOrd="0" presId="urn:microsoft.com/office/officeart/2005/8/layout/list1"/>
    <dgm:cxn modelId="{FA541F82-F564-4FDB-AF71-638DBD3D1998}" srcId="{1FFC7774-00DF-4C37-99DC-F673C6918F59}" destId="{DF964ADE-D89F-441D-8A38-F2AA04E97489}" srcOrd="0" destOrd="0" parTransId="{B5153326-1EF4-4BA5-BB05-4235A8E40A01}" sibTransId="{ABCF8F71-E8F4-46F7-835E-86CE015715A9}"/>
    <dgm:cxn modelId="{666B4B80-60D9-4C1B-A1F3-6D42880B9D6C}" type="presOf" srcId="{29E1F8E7-2F37-44C9-B365-08863D6CDA8D}" destId="{64637EA7-7286-4E3A-810A-792453FD362C}" srcOrd="1" destOrd="0" presId="urn:microsoft.com/office/officeart/2005/8/layout/list1"/>
    <dgm:cxn modelId="{BED0AE66-3DD6-4DB9-8C2F-F5EAD9524A87}" type="presOf" srcId="{8B4C4274-2AB5-4C5F-9988-1BCBF01E7CEF}" destId="{9527F1AD-53E7-4EA2-860C-72B3E2E9A403}" srcOrd="1" destOrd="0" presId="urn:microsoft.com/office/officeart/2005/8/layout/list1"/>
    <dgm:cxn modelId="{24807057-A8F7-43A5-AD66-3F36F2A02D47}" srcId="{1FFC7774-00DF-4C37-99DC-F673C6918F59}" destId="{8B4C4274-2AB5-4C5F-9988-1BCBF01E7CEF}" srcOrd="2" destOrd="0" parTransId="{B2FBB6F7-5CEF-4E3A-BBEF-0D3727C5C44D}" sibTransId="{730FA38A-8D1D-41E4-B393-8D5C125076C5}"/>
    <dgm:cxn modelId="{536F4309-3345-4B94-B92F-6411DAE63BE9}" srcId="{1FFC7774-00DF-4C37-99DC-F673C6918F59}" destId="{10ED87A5-E99E-4CAD-BABA-2F9CAEBC1D1F}" srcOrd="1" destOrd="0" parTransId="{2632AF6E-DBDD-4EFE-B5A7-C13EEE19CDBF}" sibTransId="{43AE8700-C17C-4CDA-AB98-06DF8FC531EA}"/>
    <dgm:cxn modelId="{E05AA0C6-654A-4004-BF01-9F014003EB5F}" srcId="{1FFC7774-00DF-4C37-99DC-F673C6918F59}" destId="{08AC14D0-9329-4C0C-A792-6F69C692B0EB}" srcOrd="3" destOrd="0" parTransId="{D9AAC358-8588-461D-B3C0-438AD75A1507}" sibTransId="{CEE442DF-4385-48CF-82F5-7C0A1396C48D}"/>
    <dgm:cxn modelId="{FC3420E5-6728-4683-BC81-55ED9A10F3A0}" type="presOf" srcId="{DF964ADE-D89F-441D-8A38-F2AA04E97489}" destId="{610E2902-334D-4CF6-B5DD-F2C292F5099E}" srcOrd="1" destOrd="0" presId="urn:microsoft.com/office/officeart/2005/8/layout/list1"/>
    <dgm:cxn modelId="{BBF27613-7332-4B10-A9A8-62A5E136B734}" srcId="{1FFC7774-00DF-4C37-99DC-F673C6918F59}" destId="{29E1F8E7-2F37-44C9-B365-08863D6CDA8D}" srcOrd="4" destOrd="0" parTransId="{D9F90986-B866-4EDE-A054-A41B3A0CC4E0}" sibTransId="{70D47DB8-A0F8-4515-A24B-24910BAB619A}"/>
    <dgm:cxn modelId="{53EDBB5C-BACB-4810-92C9-25DFD3857864}" type="presParOf" srcId="{044B87AC-DAE2-46A6-974F-1C7121581212}" destId="{B63EC88E-1C2A-4E5B-B143-B652ECFDA74C}" srcOrd="0" destOrd="0" presId="urn:microsoft.com/office/officeart/2005/8/layout/list1"/>
    <dgm:cxn modelId="{F1FDDF34-3F77-4C57-9AF5-350172610BDE}" type="presParOf" srcId="{B63EC88E-1C2A-4E5B-B143-B652ECFDA74C}" destId="{962DF8EC-04CA-4E77-A2A6-A5CFFFCD1B36}" srcOrd="0" destOrd="0" presId="urn:microsoft.com/office/officeart/2005/8/layout/list1"/>
    <dgm:cxn modelId="{D2BA623A-CF05-48AA-9CAC-D3A2F4819377}" type="presParOf" srcId="{B63EC88E-1C2A-4E5B-B143-B652ECFDA74C}" destId="{610E2902-334D-4CF6-B5DD-F2C292F5099E}" srcOrd="1" destOrd="0" presId="urn:microsoft.com/office/officeart/2005/8/layout/list1"/>
    <dgm:cxn modelId="{6CF6C06A-32CD-4FDC-90FF-12ED147B843F}" type="presParOf" srcId="{044B87AC-DAE2-46A6-974F-1C7121581212}" destId="{786C48E1-D711-43D6-95A8-6915FC9B5817}" srcOrd="1" destOrd="0" presId="urn:microsoft.com/office/officeart/2005/8/layout/list1"/>
    <dgm:cxn modelId="{82DAF313-13DD-4A43-BF62-DD2AF99E8EC3}" type="presParOf" srcId="{044B87AC-DAE2-46A6-974F-1C7121581212}" destId="{498FDDBF-980F-4375-8CDC-C4B17EDC1406}" srcOrd="2" destOrd="0" presId="urn:microsoft.com/office/officeart/2005/8/layout/list1"/>
    <dgm:cxn modelId="{A122A365-72EA-4658-9A48-827AC1BF32EA}" type="presParOf" srcId="{044B87AC-DAE2-46A6-974F-1C7121581212}" destId="{97761117-3086-4686-9705-1AD9C7739010}" srcOrd="3" destOrd="0" presId="urn:microsoft.com/office/officeart/2005/8/layout/list1"/>
    <dgm:cxn modelId="{9B187292-8F15-4645-9C2E-1A20F70B21B9}" type="presParOf" srcId="{044B87AC-DAE2-46A6-974F-1C7121581212}" destId="{C8FEF266-70B2-4434-90D9-4816FD77DD3D}" srcOrd="4" destOrd="0" presId="urn:microsoft.com/office/officeart/2005/8/layout/list1"/>
    <dgm:cxn modelId="{232E5096-69FB-4756-9C19-A55F4DD61C30}" type="presParOf" srcId="{C8FEF266-70B2-4434-90D9-4816FD77DD3D}" destId="{BAA30A2D-7620-4B07-99AD-2D054B7595E1}" srcOrd="0" destOrd="0" presId="urn:microsoft.com/office/officeart/2005/8/layout/list1"/>
    <dgm:cxn modelId="{6BA5B7BC-A822-4FEB-89B5-C1BA9A37B98E}" type="presParOf" srcId="{C8FEF266-70B2-4434-90D9-4816FD77DD3D}" destId="{30A9F482-5D28-498E-A0C0-03D7CB87E097}" srcOrd="1" destOrd="0" presId="urn:microsoft.com/office/officeart/2005/8/layout/list1"/>
    <dgm:cxn modelId="{64D6C26A-F649-409B-BE69-BC88B3E5E30F}" type="presParOf" srcId="{044B87AC-DAE2-46A6-974F-1C7121581212}" destId="{12345827-CEA7-4BC6-B5FF-54C47BE58907}" srcOrd="5" destOrd="0" presId="urn:microsoft.com/office/officeart/2005/8/layout/list1"/>
    <dgm:cxn modelId="{0A751D48-CD8D-4CA2-9BC7-4B586AD4237E}" type="presParOf" srcId="{044B87AC-DAE2-46A6-974F-1C7121581212}" destId="{F3A219DD-2E74-40CD-B4CB-BF3CE53B451B}" srcOrd="6" destOrd="0" presId="urn:microsoft.com/office/officeart/2005/8/layout/list1"/>
    <dgm:cxn modelId="{E5516CA4-8AA0-47F8-B7D1-E234F8B81DAD}" type="presParOf" srcId="{044B87AC-DAE2-46A6-974F-1C7121581212}" destId="{B1F4D170-5D3A-4A8B-8D6D-2D1A56585C17}" srcOrd="7" destOrd="0" presId="urn:microsoft.com/office/officeart/2005/8/layout/list1"/>
    <dgm:cxn modelId="{E5357DF6-2BA3-4B2D-9ECC-47ED3A909D88}" type="presParOf" srcId="{044B87AC-DAE2-46A6-974F-1C7121581212}" destId="{19953FF8-CF8A-443C-ADAB-20587B9803DF}" srcOrd="8" destOrd="0" presId="urn:microsoft.com/office/officeart/2005/8/layout/list1"/>
    <dgm:cxn modelId="{982DBD99-1253-4E6A-814E-E7271D2AE7CB}" type="presParOf" srcId="{19953FF8-CF8A-443C-ADAB-20587B9803DF}" destId="{2C8F1196-2B9D-4453-8FB7-D9704F91EA6C}" srcOrd="0" destOrd="0" presId="urn:microsoft.com/office/officeart/2005/8/layout/list1"/>
    <dgm:cxn modelId="{F48CDBD8-2396-47C5-A18C-2293AD1F7734}" type="presParOf" srcId="{19953FF8-CF8A-443C-ADAB-20587B9803DF}" destId="{9527F1AD-53E7-4EA2-860C-72B3E2E9A403}" srcOrd="1" destOrd="0" presId="urn:microsoft.com/office/officeart/2005/8/layout/list1"/>
    <dgm:cxn modelId="{6D5C761C-C3DC-4814-A2C4-7015EEAEF12A}" type="presParOf" srcId="{044B87AC-DAE2-46A6-974F-1C7121581212}" destId="{A8596D41-BA85-4B77-A7E4-888F0CB4BA11}" srcOrd="9" destOrd="0" presId="urn:microsoft.com/office/officeart/2005/8/layout/list1"/>
    <dgm:cxn modelId="{A75DA6A1-2828-4639-B404-A77F0111DD9C}" type="presParOf" srcId="{044B87AC-DAE2-46A6-974F-1C7121581212}" destId="{C6135267-A4DE-40DA-BCA7-77D0E5ED6D8F}" srcOrd="10" destOrd="0" presId="urn:microsoft.com/office/officeart/2005/8/layout/list1"/>
    <dgm:cxn modelId="{FC8E91E8-3E6E-41A2-9D85-4C4F4C879740}" type="presParOf" srcId="{044B87AC-DAE2-46A6-974F-1C7121581212}" destId="{4241E507-D566-440D-8DFF-83B991C48C25}" srcOrd="11" destOrd="0" presId="urn:microsoft.com/office/officeart/2005/8/layout/list1"/>
    <dgm:cxn modelId="{001E8815-5410-4874-BCAB-266D27E45B54}" type="presParOf" srcId="{044B87AC-DAE2-46A6-974F-1C7121581212}" destId="{05F1C8BA-0882-4CA7-8E49-B90C45A5B523}" srcOrd="12" destOrd="0" presId="urn:microsoft.com/office/officeart/2005/8/layout/list1"/>
    <dgm:cxn modelId="{94DB8972-4450-4CF0-B5C4-35FAA22BF961}" type="presParOf" srcId="{05F1C8BA-0882-4CA7-8E49-B90C45A5B523}" destId="{66CBF88E-0146-4593-9470-9B772B464DBE}" srcOrd="0" destOrd="0" presId="urn:microsoft.com/office/officeart/2005/8/layout/list1"/>
    <dgm:cxn modelId="{138316EB-7021-4AC4-A1F8-BB5469DC13C5}" type="presParOf" srcId="{05F1C8BA-0882-4CA7-8E49-B90C45A5B523}" destId="{851824A4-E228-4FEC-B5FE-0C67357380AA}" srcOrd="1" destOrd="0" presId="urn:microsoft.com/office/officeart/2005/8/layout/list1"/>
    <dgm:cxn modelId="{9610CE28-9130-42BA-9510-87D5AF7E02E4}" type="presParOf" srcId="{044B87AC-DAE2-46A6-974F-1C7121581212}" destId="{F92DF188-9B89-4338-9818-2D300623BB1D}" srcOrd="13" destOrd="0" presId="urn:microsoft.com/office/officeart/2005/8/layout/list1"/>
    <dgm:cxn modelId="{27C9FA33-64F4-4506-A7AA-9D07F1F3E7FC}" type="presParOf" srcId="{044B87AC-DAE2-46A6-974F-1C7121581212}" destId="{1FD2D83B-01C3-438E-B66A-839BCDB73C22}" srcOrd="14" destOrd="0" presId="urn:microsoft.com/office/officeart/2005/8/layout/list1"/>
    <dgm:cxn modelId="{7AC53E2E-7F17-418D-A280-16B786B60ABD}" type="presParOf" srcId="{044B87AC-DAE2-46A6-974F-1C7121581212}" destId="{9414EAF2-436D-482C-A2AC-C8752D05782F}" srcOrd="15" destOrd="0" presId="urn:microsoft.com/office/officeart/2005/8/layout/list1"/>
    <dgm:cxn modelId="{531BC21D-83DD-422D-98C7-50EF52E7483E}" type="presParOf" srcId="{044B87AC-DAE2-46A6-974F-1C7121581212}" destId="{1EE0FA65-AB18-4788-8B80-1456C7708452}" srcOrd="16" destOrd="0" presId="urn:microsoft.com/office/officeart/2005/8/layout/list1"/>
    <dgm:cxn modelId="{40CD47DA-F7F4-4203-8E79-689C45EC1571}" type="presParOf" srcId="{1EE0FA65-AB18-4788-8B80-1456C7708452}" destId="{0113F904-597E-4052-9A52-DFD1C48FA9BD}" srcOrd="0" destOrd="0" presId="urn:microsoft.com/office/officeart/2005/8/layout/list1"/>
    <dgm:cxn modelId="{0DF824D1-E4B9-4B21-BB5A-8F9FDAF0137D}" type="presParOf" srcId="{1EE0FA65-AB18-4788-8B80-1456C7708452}" destId="{64637EA7-7286-4E3A-810A-792453FD362C}" srcOrd="1" destOrd="0" presId="urn:microsoft.com/office/officeart/2005/8/layout/list1"/>
    <dgm:cxn modelId="{7CFDCA80-4D93-4D0F-81CD-A4C5F7DFA7A4}" type="presParOf" srcId="{044B87AC-DAE2-46A6-974F-1C7121581212}" destId="{F47116AA-4A3C-4115-9964-0A5B79D710FC}" srcOrd="17" destOrd="0" presId="urn:microsoft.com/office/officeart/2005/8/layout/list1"/>
    <dgm:cxn modelId="{56ECC9A7-83EC-45C0-87A1-50B8A6069095}" type="presParOf" srcId="{044B87AC-DAE2-46A6-974F-1C7121581212}" destId="{867D472E-A5D5-4A2E-A914-93CD6D49575F}" srcOrd="18" destOrd="0" presId="urn:microsoft.com/office/officeart/2005/8/layout/list1"/>
  </dgm:cxnLst>
  <dgm:bg>
    <a:solidFill>
      <a:srgbClr val="92D050"/>
    </a:solidFill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FC7774-00DF-4C37-99DC-F673C6918F5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F964ADE-D89F-441D-8A38-F2AA04E97489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Государственные</a:t>
          </a:r>
          <a:endParaRPr lang="ru-RU" sz="2400" b="1" dirty="0">
            <a:solidFill>
              <a:schemeClr val="tx1"/>
            </a:solidFill>
          </a:endParaRPr>
        </a:p>
      </dgm:t>
    </dgm:pt>
    <dgm:pt modelId="{B5153326-1EF4-4BA5-BB05-4235A8E40A01}" type="parTrans" cxnId="{FA541F82-F564-4FDB-AF71-638DBD3D1998}">
      <dgm:prSet/>
      <dgm:spPr/>
      <dgm:t>
        <a:bodyPr/>
        <a:lstStyle/>
        <a:p>
          <a:endParaRPr lang="ru-RU" sz="2400"/>
        </a:p>
      </dgm:t>
    </dgm:pt>
    <dgm:pt modelId="{ABCF8F71-E8F4-46F7-835E-86CE015715A9}" type="sibTrans" cxnId="{FA541F82-F564-4FDB-AF71-638DBD3D1998}">
      <dgm:prSet/>
      <dgm:spPr/>
      <dgm:t>
        <a:bodyPr/>
        <a:lstStyle/>
        <a:p>
          <a:endParaRPr lang="ru-RU" sz="2400"/>
        </a:p>
      </dgm:t>
    </dgm:pt>
    <dgm:pt modelId="{10ED87A5-E99E-4CAD-BABA-2F9CAEBC1D1F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муниципальные</a:t>
          </a:r>
          <a:endParaRPr lang="ru-RU" sz="2400" b="1" dirty="0">
            <a:solidFill>
              <a:schemeClr val="tx1"/>
            </a:solidFill>
          </a:endParaRPr>
        </a:p>
      </dgm:t>
    </dgm:pt>
    <dgm:pt modelId="{2632AF6E-DBDD-4EFE-B5A7-C13EEE19CDBF}" type="parTrans" cxnId="{536F4309-3345-4B94-B92F-6411DAE63BE9}">
      <dgm:prSet/>
      <dgm:spPr/>
      <dgm:t>
        <a:bodyPr/>
        <a:lstStyle/>
        <a:p>
          <a:endParaRPr lang="ru-RU" sz="2400"/>
        </a:p>
      </dgm:t>
    </dgm:pt>
    <dgm:pt modelId="{43AE8700-C17C-4CDA-AB98-06DF8FC531EA}" type="sibTrans" cxnId="{536F4309-3345-4B94-B92F-6411DAE63BE9}">
      <dgm:prSet/>
      <dgm:spPr/>
      <dgm:t>
        <a:bodyPr/>
        <a:lstStyle/>
        <a:p>
          <a:endParaRPr lang="ru-RU" sz="2400"/>
        </a:p>
      </dgm:t>
    </dgm:pt>
    <dgm:pt modelId="{8B4C4274-2AB5-4C5F-9988-1BCBF01E7CEF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частные</a:t>
          </a:r>
          <a:endParaRPr lang="ru-RU" sz="2400" b="1" dirty="0">
            <a:solidFill>
              <a:schemeClr val="tx1"/>
            </a:solidFill>
          </a:endParaRPr>
        </a:p>
      </dgm:t>
    </dgm:pt>
    <dgm:pt modelId="{B2FBB6F7-5CEF-4E3A-BBEF-0D3727C5C44D}" type="parTrans" cxnId="{24807057-A8F7-43A5-AD66-3F36F2A02D47}">
      <dgm:prSet/>
      <dgm:spPr/>
      <dgm:t>
        <a:bodyPr/>
        <a:lstStyle/>
        <a:p>
          <a:endParaRPr lang="ru-RU" sz="2400"/>
        </a:p>
      </dgm:t>
    </dgm:pt>
    <dgm:pt modelId="{730FA38A-8D1D-41E4-B393-8D5C125076C5}" type="sibTrans" cxnId="{24807057-A8F7-43A5-AD66-3F36F2A02D47}">
      <dgm:prSet/>
      <dgm:spPr/>
      <dgm:t>
        <a:bodyPr/>
        <a:lstStyle/>
        <a:p>
          <a:endParaRPr lang="ru-RU" sz="2400"/>
        </a:p>
      </dgm:t>
    </dgm:pt>
    <dgm:pt modelId="{08AC14D0-9329-4C0C-A792-6F69C692B0EB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смешанные</a:t>
          </a:r>
          <a:endParaRPr lang="ru-RU" sz="2400" b="1" dirty="0">
            <a:solidFill>
              <a:schemeClr val="tx1"/>
            </a:solidFill>
          </a:endParaRPr>
        </a:p>
      </dgm:t>
    </dgm:pt>
    <dgm:pt modelId="{D9AAC358-8588-461D-B3C0-438AD75A1507}" type="parTrans" cxnId="{E05AA0C6-654A-4004-BF01-9F014003EB5F}">
      <dgm:prSet/>
      <dgm:spPr/>
      <dgm:t>
        <a:bodyPr/>
        <a:lstStyle/>
        <a:p>
          <a:endParaRPr lang="ru-RU" sz="2400"/>
        </a:p>
      </dgm:t>
    </dgm:pt>
    <dgm:pt modelId="{CEE442DF-4385-48CF-82F5-7C0A1396C48D}" type="sibTrans" cxnId="{E05AA0C6-654A-4004-BF01-9F014003EB5F}">
      <dgm:prSet/>
      <dgm:spPr/>
      <dgm:t>
        <a:bodyPr/>
        <a:lstStyle/>
        <a:p>
          <a:endParaRPr lang="ru-RU" sz="2400"/>
        </a:p>
      </dgm:t>
    </dgm:pt>
    <dgm:pt modelId="{29E1F8E7-2F37-44C9-B365-08863D6CDA8D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акционерные</a:t>
          </a:r>
          <a:endParaRPr lang="ru-RU" sz="2400" b="1" dirty="0">
            <a:solidFill>
              <a:schemeClr val="tx1"/>
            </a:solidFill>
          </a:endParaRPr>
        </a:p>
      </dgm:t>
    </dgm:pt>
    <dgm:pt modelId="{D9F90986-B866-4EDE-A054-A41B3A0CC4E0}" type="parTrans" cxnId="{BBF27613-7332-4B10-A9A8-62A5E136B734}">
      <dgm:prSet/>
      <dgm:spPr/>
      <dgm:t>
        <a:bodyPr/>
        <a:lstStyle/>
        <a:p>
          <a:endParaRPr lang="ru-RU" sz="2400"/>
        </a:p>
      </dgm:t>
    </dgm:pt>
    <dgm:pt modelId="{70D47DB8-A0F8-4515-A24B-24910BAB619A}" type="sibTrans" cxnId="{BBF27613-7332-4B10-A9A8-62A5E136B734}">
      <dgm:prSet/>
      <dgm:spPr/>
      <dgm:t>
        <a:bodyPr/>
        <a:lstStyle/>
        <a:p>
          <a:endParaRPr lang="ru-RU" sz="2400"/>
        </a:p>
      </dgm:t>
    </dgm:pt>
    <dgm:pt modelId="{044B87AC-DAE2-46A6-974F-1C7121581212}" type="pres">
      <dgm:prSet presAssocID="{1FFC7774-00DF-4C37-99DC-F673C6918F5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63EC88E-1C2A-4E5B-B143-B652ECFDA74C}" type="pres">
      <dgm:prSet presAssocID="{DF964ADE-D89F-441D-8A38-F2AA04E97489}" presName="parentLin" presStyleCnt="0"/>
      <dgm:spPr/>
    </dgm:pt>
    <dgm:pt modelId="{962DF8EC-04CA-4E77-A2A6-A5CFFFCD1B36}" type="pres">
      <dgm:prSet presAssocID="{DF964ADE-D89F-441D-8A38-F2AA04E97489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610E2902-334D-4CF6-B5DD-F2C292F5099E}" type="pres">
      <dgm:prSet presAssocID="{DF964ADE-D89F-441D-8A38-F2AA04E97489}" presName="parentText" presStyleLbl="node1" presStyleIdx="0" presStyleCnt="5" custScaleX="12093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6C48E1-D711-43D6-95A8-6915FC9B5817}" type="pres">
      <dgm:prSet presAssocID="{DF964ADE-D89F-441D-8A38-F2AA04E97489}" presName="negativeSpace" presStyleCnt="0"/>
      <dgm:spPr/>
    </dgm:pt>
    <dgm:pt modelId="{498FDDBF-980F-4375-8CDC-C4B17EDC1406}" type="pres">
      <dgm:prSet presAssocID="{DF964ADE-D89F-441D-8A38-F2AA04E97489}" presName="childText" presStyleLbl="conFgAcc1" presStyleIdx="0" presStyleCnt="5">
        <dgm:presLayoutVars>
          <dgm:bulletEnabled val="1"/>
        </dgm:presLayoutVars>
      </dgm:prSet>
      <dgm:spPr/>
    </dgm:pt>
    <dgm:pt modelId="{97761117-3086-4686-9705-1AD9C7739010}" type="pres">
      <dgm:prSet presAssocID="{ABCF8F71-E8F4-46F7-835E-86CE015715A9}" presName="spaceBetweenRectangles" presStyleCnt="0"/>
      <dgm:spPr/>
    </dgm:pt>
    <dgm:pt modelId="{C8FEF266-70B2-4434-90D9-4816FD77DD3D}" type="pres">
      <dgm:prSet presAssocID="{10ED87A5-E99E-4CAD-BABA-2F9CAEBC1D1F}" presName="parentLin" presStyleCnt="0"/>
      <dgm:spPr/>
    </dgm:pt>
    <dgm:pt modelId="{BAA30A2D-7620-4B07-99AD-2D054B7595E1}" type="pres">
      <dgm:prSet presAssocID="{10ED87A5-E99E-4CAD-BABA-2F9CAEBC1D1F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30A9F482-5D28-498E-A0C0-03D7CB87E097}" type="pres">
      <dgm:prSet presAssocID="{10ED87A5-E99E-4CAD-BABA-2F9CAEBC1D1F}" presName="parentText" presStyleLbl="node1" presStyleIdx="1" presStyleCnt="5" custScaleX="11850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345827-CEA7-4BC6-B5FF-54C47BE58907}" type="pres">
      <dgm:prSet presAssocID="{10ED87A5-E99E-4CAD-BABA-2F9CAEBC1D1F}" presName="negativeSpace" presStyleCnt="0"/>
      <dgm:spPr/>
    </dgm:pt>
    <dgm:pt modelId="{F3A219DD-2E74-40CD-B4CB-BF3CE53B451B}" type="pres">
      <dgm:prSet presAssocID="{10ED87A5-E99E-4CAD-BABA-2F9CAEBC1D1F}" presName="childText" presStyleLbl="conFgAcc1" presStyleIdx="1" presStyleCnt="5">
        <dgm:presLayoutVars>
          <dgm:bulletEnabled val="1"/>
        </dgm:presLayoutVars>
      </dgm:prSet>
      <dgm:spPr/>
    </dgm:pt>
    <dgm:pt modelId="{B1F4D170-5D3A-4A8B-8D6D-2D1A56585C17}" type="pres">
      <dgm:prSet presAssocID="{43AE8700-C17C-4CDA-AB98-06DF8FC531EA}" presName="spaceBetweenRectangles" presStyleCnt="0"/>
      <dgm:spPr/>
    </dgm:pt>
    <dgm:pt modelId="{19953FF8-CF8A-443C-ADAB-20587B9803DF}" type="pres">
      <dgm:prSet presAssocID="{8B4C4274-2AB5-4C5F-9988-1BCBF01E7CEF}" presName="parentLin" presStyleCnt="0"/>
      <dgm:spPr/>
    </dgm:pt>
    <dgm:pt modelId="{2C8F1196-2B9D-4453-8FB7-D9704F91EA6C}" type="pres">
      <dgm:prSet presAssocID="{8B4C4274-2AB5-4C5F-9988-1BCBF01E7CEF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9527F1AD-53E7-4EA2-860C-72B3E2E9A403}" type="pres">
      <dgm:prSet presAssocID="{8B4C4274-2AB5-4C5F-9988-1BCBF01E7CEF}" presName="parentText" presStyleLbl="node1" presStyleIdx="2" presStyleCnt="5" custScaleX="1175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596D41-BA85-4B77-A7E4-888F0CB4BA11}" type="pres">
      <dgm:prSet presAssocID="{8B4C4274-2AB5-4C5F-9988-1BCBF01E7CEF}" presName="negativeSpace" presStyleCnt="0"/>
      <dgm:spPr/>
    </dgm:pt>
    <dgm:pt modelId="{C6135267-A4DE-40DA-BCA7-77D0E5ED6D8F}" type="pres">
      <dgm:prSet presAssocID="{8B4C4274-2AB5-4C5F-9988-1BCBF01E7CEF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41E507-D566-440D-8DFF-83B991C48C25}" type="pres">
      <dgm:prSet presAssocID="{730FA38A-8D1D-41E4-B393-8D5C125076C5}" presName="spaceBetweenRectangles" presStyleCnt="0"/>
      <dgm:spPr/>
    </dgm:pt>
    <dgm:pt modelId="{05F1C8BA-0882-4CA7-8E49-B90C45A5B523}" type="pres">
      <dgm:prSet presAssocID="{08AC14D0-9329-4C0C-A792-6F69C692B0EB}" presName="parentLin" presStyleCnt="0"/>
      <dgm:spPr/>
    </dgm:pt>
    <dgm:pt modelId="{66CBF88E-0146-4593-9470-9B772B464DBE}" type="pres">
      <dgm:prSet presAssocID="{08AC14D0-9329-4C0C-A792-6F69C692B0EB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851824A4-E228-4FEC-B5FE-0C67357380AA}" type="pres">
      <dgm:prSet presAssocID="{08AC14D0-9329-4C0C-A792-6F69C692B0EB}" presName="parentText" presStyleLbl="node1" presStyleIdx="3" presStyleCnt="5" custScaleX="12006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2DF188-9B89-4338-9818-2D300623BB1D}" type="pres">
      <dgm:prSet presAssocID="{08AC14D0-9329-4C0C-A792-6F69C692B0EB}" presName="negativeSpace" presStyleCnt="0"/>
      <dgm:spPr/>
    </dgm:pt>
    <dgm:pt modelId="{1FD2D83B-01C3-438E-B66A-839BCDB73C22}" type="pres">
      <dgm:prSet presAssocID="{08AC14D0-9329-4C0C-A792-6F69C692B0EB}" presName="childText" presStyleLbl="conFgAcc1" presStyleIdx="3" presStyleCnt="5">
        <dgm:presLayoutVars>
          <dgm:bulletEnabled val="1"/>
        </dgm:presLayoutVars>
      </dgm:prSet>
      <dgm:spPr/>
    </dgm:pt>
    <dgm:pt modelId="{9414EAF2-436D-482C-A2AC-C8752D05782F}" type="pres">
      <dgm:prSet presAssocID="{CEE442DF-4385-48CF-82F5-7C0A1396C48D}" presName="spaceBetweenRectangles" presStyleCnt="0"/>
      <dgm:spPr/>
    </dgm:pt>
    <dgm:pt modelId="{1EE0FA65-AB18-4788-8B80-1456C7708452}" type="pres">
      <dgm:prSet presAssocID="{29E1F8E7-2F37-44C9-B365-08863D6CDA8D}" presName="parentLin" presStyleCnt="0"/>
      <dgm:spPr/>
    </dgm:pt>
    <dgm:pt modelId="{0113F904-597E-4052-9A52-DFD1C48FA9BD}" type="pres">
      <dgm:prSet presAssocID="{29E1F8E7-2F37-44C9-B365-08863D6CDA8D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64637EA7-7286-4E3A-810A-792453FD362C}" type="pres">
      <dgm:prSet presAssocID="{29E1F8E7-2F37-44C9-B365-08863D6CDA8D}" presName="parentText" presStyleLbl="node1" presStyleIdx="4" presStyleCnt="5" custScaleX="1262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7116AA-4A3C-4115-9964-0A5B79D710FC}" type="pres">
      <dgm:prSet presAssocID="{29E1F8E7-2F37-44C9-B365-08863D6CDA8D}" presName="negativeSpace" presStyleCnt="0"/>
      <dgm:spPr/>
    </dgm:pt>
    <dgm:pt modelId="{867D472E-A5D5-4A2E-A914-93CD6D49575F}" type="pres">
      <dgm:prSet presAssocID="{29E1F8E7-2F37-44C9-B365-08863D6CDA8D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2283FEA2-2DF6-40C9-89C1-953A8D1DCA42}" type="presOf" srcId="{29E1F8E7-2F37-44C9-B365-08863D6CDA8D}" destId="{64637EA7-7286-4E3A-810A-792453FD362C}" srcOrd="1" destOrd="0" presId="urn:microsoft.com/office/officeart/2005/8/layout/list1"/>
    <dgm:cxn modelId="{FD0A905B-DD17-4FC1-9A84-A7AA630D7F8C}" type="presOf" srcId="{DF964ADE-D89F-441D-8A38-F2AA04E97489}" destId="{610E2902-334D-4CF6-B5DD-F2C292F5099E}" srcOrd="1" destOrd="0" presId="urn:microsoft.com/office/officeart/2005/8/layout/list1"/>
    <dgm:cxn modelId="{521CF77C-4A53-43CA-90CC-32C8338243B0}" type="presOf" srcId="{8B4C4274-2AB5-4C5F-9988-1BCBF01E7CEF}" destId="{9527F1AD-53E7-4EA2-860C-72B3E2E9A403}" srcOrd="1" destOrd="0" presId="urn:microsoft.com/office/officeart/2005/8/layout/list1"/>
    <dgm:cxn modelId="{88646345-BBD0-4B5C-9CC7-2605464B5038}" type="presOf" srcId="{08AC14D0-9329-4C0C-A792-6F69C692B0EB}" destId="{66CBF88E-0146-4593-9470-9B772B464DBE}" srcOrd="0" destOrd="0" presId="urn:microsoft.com/office/officeart/2005/8/layout/list1"/>
    <dgm:cxn modelId="{B09677E0-5578-43C5-AEFC-C19196AB6A9F}" type="presOf" srcId="{29E1F8E7-2F37-44C9-B365-08863D6CDA8D}" destId="{0113F904-597E-4052-9A52-DFD1C48FA9BD}" srcOrd="0" destOrd="0" presId="urn:microsoft.com/office/officeart/2005/8/layout/list1"/>
    <dgm:cxn modelId="{FA541F82-F564-4FDB-AF71-638DBD3D1998}" srcId="{1FFC7774-00DF-4C37-99DC-F673C6918F59}" destId="{DF964ADE-D89F-441D-8A38-F2AA04E97489}" srcOrd="0" destOrd="0" parTransId="{B5153326-1EF4-4BA5-BB05-4235A8E40A01}" sibTransId="{ABCF8F71-E8F4-46F7-835E-86CE015715A9}"/>
    <dgm:cxn modelId="{24807057-A8F7-43A5-AD66-3F36F2A02D47}" srcId="{1FFC7774-00DF-4C37-99DC-F673C6918F59}" destId="{8B4C4274-2AB5-4C5F-9988-1BCBF01E7CEF}" srcOrd="2" destOrd="0" parTransId="{B2FBB6F7-5CEF-4E3A-BBEF-0D3727C5C44D}" sibTransId="{730FA38A-8D1D-41E4-B393-8D5C125076C5}"/>
    <dgm:cxn modelId="{E05AA0C6-654A-4004-BF01-9F014003EB5F}" srcId="{1FFC7774-00DF-4C37-99DC-F673C6918F59}" destId="{08AC14D0-9329-4C0C-A792-6F69C692B0EB}" srcOrd="3" destOrd="0" parTransId="{D9AAC358-8588-461D-B3C0-438AD75A1507}" sibTransId="{CEE442DF-4385-48CF-82F5-7C0A1396C48D}"/>
    <dgm:cxn modelId="{536F4309-3345-4B94-B92F-6411DAE63BE9}" srcId="{1FFC7774-00DF-4C37-99DC-F673C6918F59}" destId="{10ED87A5-E99E-4CAD-BABA-2F9CAEBC1D1F}" srcOrd="1" destOrd="0" parTransId="{2632AF6E-DBDD-4EFE-B5A7-C13EEE19CDBF}" sibTransId="{43AE8700-C17C-4CDA-AB98-06DF8FC531EA}"/>
    <dgm:cxn modelId="{E54D5DC4-695E-4790-87BA-6CD4449491BC}" type="presOf" srcId="{10ED87A5-E99E-4CAD-BABA-2F9CAEBC1D1F}" destId="{30A9F482-5D28-498E-A0C0-03D7CB87E097}" srcOrd="1" destOrd="0" presId="urn:microsoft.com/office/officeart/2005/8/layout/list1"/>
    <dgm:cxn modelId="{9B20C455-B945-4A89-AF32-3CF899C72D67}" type="presOf" srcId="{1FFC7774-00DF-4C37-99DC-F673C6918F59}" destId="{044B87AC-DAE2-46A6-974F-1C7121581212}" srcOrd="0" destOrd="0" presId="urn:microsoft.com/office/officeart/2005/8/layout/list1"/>
    <dgm:cxn modelId="{8AABBA96-38D6-430F-93E2-8E1DDAB7A469}" type="presOf" srcId="{10ED87A5-E99E-4CAD-BABA-2F9CAEBC1D1F}" destId="{BAA30A2D-7620-4B07-99AD-2D054B7595E1}" srcOrd="0" destOrd="0" presId="urn:microsoft.com/office/officeart/2005/8/layout/list1"/>
    <dgm:cxn modelId="{4E20F9FB-13CA-49F3-BBAE-4FEFCD09F9EA}" type="presOf" srcId="{8B4C4274-2AB5-4C5F-9988-1BCBF01E7CEF}" destId="{2C8F1196-2B9D-4453-8FB7-D9704F91EA6C}" srcOrd="0" destOrd="0" presId="urn:microsoft.com/office/officeart/2005/8/layout/list1"/>
    <dgm:cxn modelId="{0C2E0B81-FB90-41CB-B99C-AF335C51CF38}" type="presOf" srcId="{DF964ADE-D89F-441D-8A38-F2AA04E97489}" destId="{962DF8EC-04CA-4E77-A2A6-A5CFFFCD1B36}" srcOrd="0" destOrd="0" presId="urn:microsoft.com/office/officeart/2005/8/layout/list1"/>
    <dgm:cxn modelId="{BBF27613-7332-4B10-A9A8-62A5E136B734}" srcId="{1FFC7774-00DF-4C37-99DC-F673C6918F59}" destId="{29E1F8E7-2F37-44C9-B365-08863D6CDA8D}" srcOrd="4" destOrd="0" parTransId="{D9F90986-B866-4EDE-A054-A41B3A0CC4E0}" sibTransId="{70D47DB8-A0F8-4515-A24B-24910BAB619A}"/>
    <dgm:cxn modelId="{2A59F6FB-836B-40A4-9A86-553435A400F3}" type="presOf" srcId="{08AC14D0-9329-4C0C-A792-6F69C692B0EB}" destId="{851824A4-E228-4FEC-B5FE-0C67357380AA}" srcOrd="1" destOrd="0" presId="urn:microsoft.com/office/officeart/2005/8/layout/list1"/>
    <dgm:cxn modelId="{2E2D1EEB-E472-4839-B875-43725D13650B}" type="presParOf" srcId="{044B87AC-DAE2-46A6-974F-1C7121581212}" destId="{B63EC88E-1C2A-4E5B-B143-B652ECFDA74C}" srcOrd="0" destOrd="0" presId="urn:microsoft.com/office/officeart/2005/8/layout/list1"/>
    <dgm:cxn modelId="{E2447748-A154-4921-9E4C-F347AB726438}" type="presParOf" srcId="{B63EC88E-1C2A-4E5B-B143-B652ECFDA74C}" destId="{962DF8EC-04CA-4E77-A2A6-A5CFFFCD1B36}" srcOrd="0" destOrd="0" presId="urn:microsoft.com/office/officeart/2005/8/layout/list1"/>
    <dgm:cxn modelId="{F9BC915D-EFDB-47A0-8714-A0FA039E7D20}" type="presParOf" srcId="{B63EC88E-1C2A-4E5B-B143-B652ECFDA74C}" destId="{610E2902-334D-4CF6-B5DD-F2C292F5099E}" srcOrd="1" destOrd="0" presId="urn:microsoft.com/office/officeart/2005/8/layout/list1"/>
    <dgm:cxn modelId="{D0DDF76D-D5EE-40E0-AC8B-C0E5BA54C38F}" type="presParOf" srcId="{044B87AC-DAE2-46A6-974F-1C7121581212}" destId="{786C48E1-D711-43D6-95A8-6915FC9B5817}" srcOrd="1" destOrd="0" presId="urn:microsoft.com/office/officeart/2005/8/layout/list1"/>
    <dgm:cxn modelId="{584FCA32-4977-4C6F-BA1F-C87B73733E9F}" type="presParOf" srcId="{044B87AC-DAE2-46A6-974F-1C7121581212}" destId="{498FDDBF-980F-4375-8CDC-C4B17EDC1406}" srcOrd="2" destOrd="0" presId="urn:microsoft.com/office/officeart/2005/8/layout/list1"/>
    <dgm:cxn modelId="{00C6E67C-0EAB-4D24-A88F-F56EBEF0680E}" type="presParOf" srcId="{044B87AC-DAE2-46A6-974F-1C7121581212}" destId="{97761117-3086-4686-9705-1AD9C7739010}" srcOrd="3" destOrd="0" presId="urn:microsoft.com/office/officeart/2005/8/layout/list1"/>
    <dgm:cxn modelId="{ACF6DEFA-7C77-43F4-A4D2-3B0EB6E06AF8}" type="presParOf" srcId="{044B87AC-DAE2-46A6-974F-1C7121581212}" destId="{C8FEF266-70B2-4434-90D9-4816FD77DD3D}" srcOrd="4" destOrd="0" presId="urn:microsoft.com/office/officeart/2005/8/layout/list1"/>
    <dgm:cxn modelId="{7F86D1C1-2E95-40C8-BA1B-2DAB2E6506CC}" type="presParOf" srcId="{C8FEF266-70B2-4434-90D9-4816FD77DD3D}" destId="{BAA30A2D-7620-4B07-99AD-2D054B7595E1}" srcOrd="0" destOrd="0" presId="urn:microsoft.com/office/officeart/2005/8/layout/list1"/>
    <dgm:cxn modelId="{80DF3E22-E3C5-479C-92B7-808891A6C31F}" type="presParOf" srcId="{C8FEF266-70B2-4434-90D9-4816FD77DD3D}" destId="{30A9F482-5D28-498E-A0C0-03D7CB87E097}" srcOrd="1" destOrd="0" presId="urn:microsoft.com/office/officeart/2005/8/layout/list1"/>
    <dgm:cxn modelId="{9C35F19C-7A40-48B1-9462-32B0553C280F}" type="presParOf" srcId="{044B87AC-DAE2-46A6-974F-1C7121581212}" destId="{12345827-CEA7-4BC6-B5FF-54C47BE58907}" srcOrd="5" destOrd="0" presId="urn:microsoft.com/office/officeart/2005/8/layout/list1"/>
    <dgm:cxn modelId="{412DDA1B-580D-414B-8AB0-9D344830E72E}" type="presParOf" srcId="{044B87AC-DAE2-46A6-974F-1C7121581212}" destId="{F3A219DD-2E74-40CD-B4CB-BF3CE53B451B}" srcOrd="6" destOrd="0" presId="urn:microsoft.com/office/officeart/2005/8/layout/list1"/>
    <dgm:cxn modelId="{8DE96B22-CE1B-4E60-9FA6-B7D773389AD1}" type="presParOf" srcId="{044B87AC-DAE2-46A6-974F-1C7121581212}" destId="{B1F4D170-5D3A-4A8B-8D6D-2D1A56585C17}" srcOrd="7" destOrd="0" presId="urn:microsoft.com/office/officeart/2005/8/layout/list1"/>
    <dgm:cxn modelId="{E8014C41-31D1-44F1-A5F4-7ED6AC4E6D44}" type="presParOf" srcId="{044B87AC-DAE2-46A6-974F-1C7121581212}" destId="{19953FF8-CF8A-443C-ADAB-20587B9803DF}" srcOrd="8" destOrd="0" presId="urn:microsoft.com/office/officeart/2005/8/layout/list1"/>
    <dgm:cxn modelId="{ABFEC8BE-1A47-44C7-838A-12021C0357E4}" type="presParOf" srcId="{19953FF8-CF8A-443C-ADAB-20587B9803DF}" destId="{2C8F1196-2B9D-4453-8FB7-D9704F91EA6C}" srcOrd="0" destOrd="0" presId="urn:microsoft.com/office/officeart/2005/8/layout/list1"/>
    <dgm:cxn modelId="{8A9DC58B-0DFD-4E23-A6F5-8B441FBAD0CB}" type="presParOf" srcId="{19953FF8-CF8A-443C-ADAB-20587B9803DF}" destId="{9527F1AD-53E7-4EA2-860C-72B3E2E9A403}" srcOrd="1" destOrd="0" presId="urn:microsoft.com/office/officeart/2005/8/layout/list1"/>
    <dgm:cxn modelId="{FAED18B6-AA76-459F-90CE-CB052F9298A2}" type="presParOf" srcId="{044B87AC-DAE2-46A6-974F-1C7121581212}" destId="{A8596D41-BA85-4B77-A7E4-888F0CB4BA11}" srcOrd="9" destOrd="0" presId="urn:microsoft.com/office/officeart/2005/8/layout/list1"/>
    <dgm:cxn modelId="{2EFE88CF-989B-4D8D-BB83-3BB83612B347}" type="presParOf" srcId="{044B87AC-DAE2-46A6-974F-1C7121581212}" destId="{C6135267-A4DE-40DA-BCA7-77D0E5ED6D8F}" srcOrd="10" destOrd="0" presId="urn:microsoft.com/office/officeart/2005/8/layout/list1"/>
    <dgm:cxn modelId="{14729F20-BD01-42B2-A119-8C55DBA3CEF5}" type="presParOf" srcId="{044B87AC-DAE2-46A6-974F-1C7121581212}" destId="{4241E507-D566-440D-8DFF-83B991C48C25}" srcOrd="11" destOrd="0" presId="urn:microsoft.com/office/officeart/2005/8/layout/list1"/>
    <dgm:cxn modelId="{A6E78D09-F3CE-4F4D-B06D-066143799985}" type="presParOf" srcId="{044B87AC-DAE2-46A6-974F-1C7121581212}" destId="{05F1C8BA-0882-4CA7-8E49-B90C45A5B523}" srcOrd="12" destOrd="0" presId="urn:microsoft.com/office/officeart/2005/8/layout/list1"/>
    <dgm:cxn modelId="{4E947201-0A50-4333-B208-332A58FE584C}" type="presParOf" srcId="{05F1C8BA-0882-4CA7-8E49-B90C45A5B523}" destId="{66CBF88E-0146-4593-9470-9B772B464DBE}" srcOrd="0" destOrd="0" presId="urn:microsoft.com/office/officeart/2005/8/layout/list1"/>
    <dgm:cxn modelId="{6BDA4BC6-94E5-4275-AC68-A481E4F53AA9}" type="presParOf" srcId="{05F1C8BA-0882-4CA7-8E49-B90C45A5B523}" destId="{851824A4-E228-4FEC-B5FE-0C67357380AA}" srcOrd="1" destOrd="0" presId="urn:microsoft.com/office/officeart/2005/8/layout/list1"/>
    <dgm:cxn modelId="{31843C85-786E-4194-B6E5-890B26D665B0}" type="presParOf" srcId="{044B87AC-DAE2-46A6-974F-1C7121581212}" destId="{F92DF188-9B89-4338-9818-2D300623BB1D}" srcOrd="13" destOrd="0" presId="urn:microsoft.com/office/officeart/2005/8/layout/list1"/>
    <dgm:cxn modelId="{AA9274B9-ADBC-4AA3-BB13-23798E34E921}" type="presParOf" srcId="{044B87AC-DAE2-46A6-974F-1C7121581212}" destId="{1FD2D83B-01C3-438E-B66A-839BCDB73C22}" srcOrd="14" destOrd="0" presId="urn:microsoft.com/office/officeart/2005/8/layout/list1"/>
    <dgm:cxn modelId="{99DC551C-A2C1-453A-A4B3-06F4B3FF2099}" type="presParOf" srcId="{044B87AC-DAE2-46A6-974F-1C7121581212}" destId="{9414EAF2-436D-482C-A2AC-C8752D05782F}" srcOrd="15" destOrd="0" presId="urn:microsoft.com/office/officeart/2005/8/layout/list1"/>
    <dgm:cxn modelId="{87B8C403-77A3-4D04-8E87-0B852BE11BCC}" type="presParOf" srcId="{044B87AC-DAE2-46A6-974F-1C7121581212}" destId="{1EE0FA65-AB18-4788-8B80-1456C7708452}" srcOrd="16" destOrd="0" presId="urn:microsoft.com/office/officeart/2005/8/layout/list1"/>
    <dgm:cxn modelId="{5A5A997D-8314-4325-A659-B5567AFFCED1}" type="presParOf" srcId="{1EE0FA65-AB18-4788-8B80-1456C7708452}" destId="{0113F904-597E-4052-9A52-DFD1C48FA9BD}" srcOrd="0" destOrd="0" presId="urn:microsoft.com/office/officeart/2005/8/layout/list1"/>
    <dgm:cxn modelId="{2C582C01-1D42-464A-B225-6EE60EA618F1}" type="presParOf" srcId="{1EE0FA65-AB18-4788-8B80-1456C7708452}" destId="{64637EA7-7286-4E3A-810A-792453FD362C}" srcOrd="1" destOrd="0" presId="urn:microsoft.com/office/officeart/2005/8/layout/list1"/>
    <dgm:cxn modelId="{6B38D9C7-C706-48C9-A847-301F3163635F}" type="presParOf" srcId="{044B87AC-DAE2-46A6-974F-1C7121581212}" destId="{F47116AA-4A3C-4115-9964-0A5B79D710FC}" srcOrd="17" destOrd="0" presId="urn:microsoft.com/office/officeart/2005/8/layout/list1"/>
    <dgm:cxn modelId="{40093DCC-9A5D-40EB-86F7-BC1E97FBC344}" type="presParOf" srcId="{044B87AC-DAE2-46A6-974F-1C7121581212}" destId="{867D472E-A5D5-4A2E-A914-93CD6D49575F}" srcOrd="18" destOrd="0" presId="urn:microsoft.com/office/officeart/2005/8/layout/list1"/>
  </dgm:cxnLst>
  <dgm:bg>
    <a:solidFill>
      <a:srgbClr val="92D050"/>
    </a:solidFill>
  </dgm:bg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69F1493-56BD-4CD3-8D41-603F4D9EF9AB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79BD54D-C644-44BB-977F-3AA9E2F5BEEE}">
      <dgm:prSet phldrT="[Текст]"/>
      <dgm:spPr>
        <a:solidFill>
          <a:srgbClr val="92D050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Основные операции</a:t>
          </a:r>
          <a:endParaRPr lang="ru-RU" b="1" dirty="0">
            <a:solidFill>
              <a:schemeClr val="tx1"/>
            </a:solidFill>
          </a:endParaRPr>
        </a:p>
      </dgm:t>
    </dgm:pt>
    <dgm:pt modelId="{6EB71AF7-7479-4A65-9A09-225C3F2CE6A5}" type="parTrans" cxnId="{3E2CEF1F-D0BD-4632-BC4A-41E5936CFA1E}">
      <dgm:prSet/>
      <dgm:spPr/>
      <dgm:t>
        <a:bodyPr/>
        <a:lstStyle/>
        <a:p>
          <a:endParaRPr lang="ru-RU"/>
        </a:p>
      </dgm:t>
    </dgm:pt>
    <dgm:pt modelId="{480FE39B-98CF-4AC1-B13E-D4A11CDE289C}" type="sibTrans" cxnId="{3E2CEF1F-D0BD-4632-BC4A-41E5936CFA1E}">
      <dgm:prSet/>
      <dgm:spPr/>
      <dgm:t>
        <a:bodyPr/>
        <a:lstStyle/>
        <a:p>
          <a:endParaRPr lang="ru-RU"/>
        </a:p>
      </dgm:t>
    </dgm:pt>
    <dgm:pt modelId="{64DD743B-EA7E-460E-8592-3710437A1FE8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400" b="1" dirty="0" smtClean="0">
              <a:solidFill>
                <a:schemeClr val="tx1"/>
              </a:solidFill>
            </a:rPr>
            <a:t>Банковские услуги</a:t>
          </a:r>
          <a:endParaRPr lang="ru-RU" sz="2400" b="1" dirty="0">
            <a:solidFill>
              <a:schemeClr val="tx1"/>
            </a:solidFill>
          </a:endParaRPr>
        </a:p>
      </dgm:t>
    </dgm:pt>
    <dgm:pt modelId="{4702BBF4-3E15-488D-9F42-47F047FF7C00}" type="parTrans" cxnId="{CF445FA7-46EA-4357-852C-DB592D4921AA}">
      <dgm:prSet/>
      <dgm:spPr/>
      <dgm:t>
        <a:bodyPr/>
        <a:lstStyle/>
        <a:p>
          <a:endParaRPr lang="ru-RU"/>
        </a:p>
      </dgm:t>
    </dgm:pt>
    <dgm:pt modelId="{F8300B63-F351-4747-8503-91C3F3D46B6C}" type="sibTrans" cxnId="{CF445FA7-46EA-4357-852C-DB592D4921AA}">
      <dgm:prSet/>
      <dgm:spPr/>
      <dgm:t>
        <a:bodyPr/>
        <a:lstStyle/>
        <a:p>
          <a:endParaRPr lang="ru-RU"/>
        </a:p>
      </dgm:t>
    </dgm:pt>
    <dgm:pt modelId="{A5DC2A5B-43D9-44FD-B0B0-531D4E81D5D4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800" b="1" dirty="0" smtClean="0">
              <a:solidFill>
                <a:schemeClr val="tx1"/>
              </a:solidFill>
            </a:rPr>
            <a:t>Активные</a:t>
          </a:r>
          <a:endParaRPr lang="ru-RU" sz="2800" b="1" dirty="0">
            <a:solidFill>
              <a:schemeClr val="tx1"/>
            </a:solidFill>
          </a:endParaRPr>
        </a:p>
      </dgm:t>
    </dgm:pt>
    <dgm:pt modelId="{1C8CF4FC-C050-42D7-BE7E-24BD5E50FFF6}" type="parTrans" cxnId="{E09E2080-A1C7-42BC-9B44-EF817AA76F84}">
      <dgm:prSet/>
      <dgm:spPr/>
      <dgm:t>
        <a:bodyPr/>
        <a:lstStyle/>
        <a:p>
          <a:endParaRPr lang="ru-RU"/>
        </a:p>
      </dgm:t>
    </dgm:pt>
    <dgm:pt modelId="{7B8D446A-1B48-45D1-89C2-1C77FCB8FC61}" type="sibTrans" cxnId="{E09E2080-A1C7-42BC-9B44-EF817AA76F84}">
      <dgm:prSet/>
      <dgm:spPr/>
      <dgm:t>
        <a:bodyPr/>
        <a:lstStyle/>
        <a:p>
          <a:endParaRPr lang="ru-RU"/>
        </a:p>
      </dgm:t>
    </dgm:pt>
    <dgm:pt modelId="{87C8EE76-11F0-4724-82C1-CC6C98C3AE8D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800" b="1" dirty="0" smtClean="0">
              <a:solidFill>
                <a:schemeClr val="tx1"/>
              </a:solidFill>
            </a:rPr>
            <a:t>Пассивные</a:t>
          </a:r>
          <a:endParaRPr lang="ru-RU" sz="2800" dirty="0">
            <a:solidFill>
              <a:schemeClr val="tx1"/>
            </a:solidFill>
          </a:endParaRPr>
        </a:p>
      </dgm:t>
    </dgm:pt>
    <dgm:pt modelId="{3EC20025-467A-4125-9D7F-A7A3035E1CD4}" type="parTrans" cxnId="{536E3C75-CB88-47EB-A125-766875F07F32}">
      <dgm:prSet/>
      <dgm:spPr/>
      <dgm:t>
        <a:bodyPr/>
        <a:lstStyle/>
        <a:p>
          <a:endParaRPr lang="ru-RU"/>
        </a:p>
      </dgm:t>
    </dgm:pt>
    <dgm:pt modelId="{431F4AF2-FFCA-4466-9ED0-E3C47ACA00D2}" type="sibTrans" cxnId="{536E3C75-CB88-47EB-A125-766875F07F32}">
      <dgm:prSet/>
      <dgm:spPr/>
      <dgm:t>
        <a:bodyPr/>
        <a:lstStyle/>
        <a:p>
          <a:endParaRPr lang="ru-RU"/>
        </a:p>
      </dgm:t>
    </dgm:pt>
    <dgm:pt modelId="{48907D25-5DF8-456E-9618-4B3007D5FB01}" type="pres">
      <dgm:prSet presAssocID="{369F1493-56BD-4CD3-8D41-603F4D9EF9AB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EA3EB15-88F3-49B5-9AF9-3F80842C276E}" type="pres">
      <dgm:prSet presAssocID="{179BD54D-C644-44BB-977F-3AA9E2F5BEEE}" presName="singleCycle" presStyleCnt="0"/>
      <dgm:spPr/>
    </dgm:pt>
    <dgm:pt modelId="{422B68E1-98E7-44B3-973A-0E0948E4DEE5}" type="pres">
      <dgm:prSet presAssocID="{179BD54D-C644-44BB-977F-3AA9E2F5BEEE}" presName="singleCenter" presStyleLbl="node1" presStyleIdx="0" presStyleCnt="4" custScaleX="274429" custLinFactNeighborX="-6575" custLinFactNeighborY="-42517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E4ED29FF-CC32-4339-9612-7983CFAB55EC}" type="pres">
      <dgm:prSet presAssocID="{4702BBF4-3E15-488D-9F42-47F047FF7C00}" presName="Name56" presStyleLbl="parChTrans1D2" presStyleIdx="0" presStyleCnt="3"/>
      <dgm:spPr/>
      <dgm:t>
        <a:bodyPr/>
        <a:lstStyle/>
        <a:p>
          <a:endParaRPr lang="ru-RU"/>
        </a:p>
      </dgm:t>
    </dgm:pt>
    <dgm:pt modelId="{981E36F7-CAB9-4111-B173-5BB99D21FD89}" type="pres">
      <dgm:prSet presAssocID="{64DD743B-EA7E-460E-8592-3710437A1FE8}" presName="text0" presStyleLbl="node1" presStyleIdx="1" presStyleCnt="4" custScaleX="193399" custRadScaleRad="134472" custRadScaleInc="1577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F47FE2-06B0-43B4-AFDA-6647141ABFBA}" type="pres">
      <dgm:prSet presAssocID="{1C8CF4FC-C050-42D7-BE7E-24BD5E50FFF6}" presName="Name56" presStyleLbl="parChTrans1D2" presStyleIdx="1" presStyleCnt="3"/>
      <dgm:spPr/>
      <dgm:t>
        <a:bodyPr/>
        <a:lstStyle/>
        <a:p>
          <a:endParaRPr lang="ru-RU"/>
        </a:p>
      </dgm:t>
    </dgm:pt>
    <dgm:pt modelId="{39FC25EA-51E3-4E34-9939-4C234AD34561}" type="pres">
      <dgm:prSet presAssocID="{A5DC2A5B-43D9-44FD-B0B0-531D4E81D5D4}" presName="text0" presStyleLbl="node1" presStyleIdx="2" presStyleCnt="4" custScaleX="239713" custRadScaleRad="17066" custRadScaleInc="1117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7045EF-2B27-440A-826C-DB7051B55B37}" type="pres">
      <dgm:prSet presAssocID="{3EC20025-467A-4125-9D7F-A7A3035E1CD4}" presName="Name56" presStyleLbl="parChTrans1D2" presStyleIdx="2" presStyleCnt="3"/>
      <dgm:spPr/>
      <dgm:t>
        <a:bodyPr/>
        <a:lstStyle/>
        <a:p>
          <a:endParaRPr lang="ru-RU"/>
        </a:p>
      </dgm:t>
    </dgm:pt>
    <dgm:pt modelId="{C975E4A9-BD22-4D4E-B78E-9AFAF540A5F6}" type="pres">
      <dgm:prSet presAssocID="{87C8EE76-11F0-4724-82C1-CC6C98C3AE8D}" presName="text0" presStyleLbl="node1" presStyleIdx="3" presStyleCnt="4" custScaleX="235312" custRadScaleRad="131722" custRadScaleInc="399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CEAD54B-F839-4A05-B054-1D2CA7B0343D}" type="presOf" srcId="{3EC20025-467A-4125-9D7F-A7A3035E1CD4}" destId="{467045EF-2B27-440A-826C-DB7051B55B37}" srcOrd="0" destOrd="0" presId="urn:microsoft.com/office/officeart/2008/layout/RadialCluster"/>
    <dgm:cxn modelId="{CF445FA7-46EA-4357-852C-DB592D4921AA}" srcId="{179BD54D-C644-44BB-977F-3AA9E2F5BEEE}" destId="{64DD743B-EA7E-460E-8592-3710437A1FE8}" srcOrd="0" destOrd="0" parTransId="{4702BBF4-3E15-488D-9F42-47F047FF7C00}" sibTransId="{F8300B63-F351-4747-8503-91C3F3D46B6C}"/>
    <dgm:cxn modelId="{2FAE9DF5-29FC-48CD-85C9-6237AD224B6C}" type="presOf" srcId="{1C8CF4FC-C050-42D7-BE7E-24BD5E50FFF6}" destId="{1EF47FE2-06B0-43B4-AFDA-6647141ABFBA}" srcOrd="0" destOrd="0" presId="urn:microsoft.com/office/officeart/2008/layout/RadialCluster"/>
    <dgm:cxn modelId="{29816B6F-D8B8-4F66-96F4-442C08A0C86B}" type="presOf" srcId="{A5DC2A5B-43D9-44FD-B0B0-531D4E81D5D4}" destId="{39FC25EA-51E3-4E34-9939-4C234AD34561}" srcOrd="0" destOrd="0" presId="urn:microsoft.com/office/officeart/2008/layout/RadialCluster"/>
    <dgm:cxn modelId="{536E3C75-CB88-47EB-A125-766875F07F32}" srcId="{179BD54D-C644-44BB-977F-3AA9E2F5BEEE}" destId="{87C8EE76-11F0-4724-82C1-CC6C98C3AE8D}" srcOrd="2" destOrd="0" parTransId="{3EC20025-467A-4125-9D7F-A7A3035E1CD4}" sibTransId="{431F4AF2-FFCA-4466-9ED0-E3C47ACA00D2}"/>
    <dgm:cxn modelId="{C85220C1-D147-423C-B623-7BD29D353C56}" type="presOf" srcId="{64DD743B-EA7E-460E-8592-3710437A1FE8}" destId="{981E36F7-CAB9-4111-B173-5BB99D21FD89}" srcOrd="0" destOrd="0" presId="urn:microsoft.com/office/officeart/2008/layout/RadialCluster"/>
    <dgm:cxn modelId="{B87CAB0F-4C6A-4CC2-91B9-BB975C5BF49F}" type="presOf" srcId="{369F1493-56BD-4CD3-8D41-603F4D9EF9AB}" destId="{48907D25-5DF8-456E-9618-4B3007D5FB01}" srcOrd="0" destOrd="0" presId="urn:microsoft.com/office/officeart/2008/layout/RadialCluster"/>
    <dgm:cxn modelId="{454B257A-0DE1-4FA4-910D-32E3FDCF2218}" type="presOf" srcId="{4702BBF4-3E15-488D-9F42-47F047FF7C00}" destId="{E4ED29FF-CC32-4339-9612-7983CFAB55EC}" srcOrd="0" destOrd="0" presId="urn:microsoft.com/office/officeart/2008/layout/RadialCluster"/>
    <dgm:cxn modelId="{3E2CEF1F-D0BD-4632-BC4A-41E5936CFA1E}" srcId="{369F1493-56BD-4CD3-8D41-603F4D9EF9AB}" destId="{179BD54D-C644-44BB-977F-3AA9E2F5BEEE}" srcOrd="0" destOrd="0" parTransId="{6EB71AF7-7479-4A65-9A09-225C3F2CE6A5}" sibTransId="{480FE39B-98CF-4AC1-B13E-D4A11CDE289C}"/>
    <dgm:cxn modelId="{E09E2080-A1C7-42BC-9B44-EF817AA76F84}" srcId="{179BD54D-C644-44BB-977F-3AA9E2F5BEEE}" destId="{A5DC2A5B-43D9-44FD-B0B0-531D4E81D5D4}" srcOrd="1" destOrd="0" parTransId="{1C8CF4FC-C050-42D7-BE7E-24BD5E50FFF6}" sibTransId="{7B8D446A-1B48-45D1-89C2-1C77FCB8FC61}"/>
    <dgm:cxn modelId="{B041D473-6412-4454-B757-DC801E1FDC73}" type="presOf" srcId="{179BD54D-C644-44BB-977F-3AA9E2F5BEEE}" destId="{422B68E1-98E7-44B3-973A-0E0948E4DEE5}" srcOrd="0" destOrd="0" presId="urn:microsoft.com/office/officeart/2008/layout/RadialCluster"/>
    <dgm:cxn modelId="{C7D7C7EB-053F-4F3A-B75A-73F8591675C1}" type="presOf" srcId="{87C8EE76-11F0-4724-82C1-CC6C98C3AE8D}" destId="{C975E4A9-BD22-4D4E-B78E-9AFAF540A5F6}" srcOrd="0" destOrd="0" presId="urn:microsoft.com/office/officeart/2008/layout/RadialCluster"/>
    <dgm:cxn modelId="{08205AA8-D3E5-4052-9705-3365F1D05E2B}" type="presParOf" srcId="{48907D25-5DF8-456E-9618-4B3007D5FB01}" destId="{BEA3EB15-88F3-49B5-9AF9-3F80842C276E}" srcOrd="0" destOrd="0" presId="urn:microsoft.com/office/officeart/2008/layout/RadialCluster"/>
    <dgm:cxn modelId="{B8E2985D-4551-4C26-A5B9-273062D172EB}" type="presParOf" srcId="{BEA3EB15-88F3-49B5-9AF9-3F80842C276E}" destId="{422B68E1-98E7-44B3-973A-0E0948E4DEE5}" srcOrd="0" destOrd="0" presId="urn:microsoft.com/office/officeart/2008/layout/RadialCluster"/>
    <dgm:cxn modelId="{4D6E89EB-729B-4E46-8C97-00CC91440F78}" type="presParOf" srcId="{BEA3EB15-88F3-49B5-9AF9-3F80842C276E}" destId="{E4ED29FF-CC32-4339-9612-7983CFAB55EC}" srcOrd="1" destOrd="0" presId="urn:microsoft.com/office/officeart/2008/layout/RadialCluster"/>
    <dgm:cxn modelId="{DB6224DE-7228-4B22-8711-E8FCA0B499E2}" type="presParOf" srcId="{BEA3EB15-88F3-49B5-9AF9-3F80842C276E}" destId="{981E36F7-CAB9-4111-B173-5BB99D21FD89}" srcOrd="2" destOrd="0" presId="urn:microsoft.com/office/officeart/2008/layout/RadialCluster"/>
    <dgm:cxn modelId="{30B501DB-8BDB-4640-B8F1-20E35EF7E385}" type="presParOf" srcId="{BEA3EB15-88F3-49B5-9AF9-3F80842C276E}" destId="{1EF47FE2-06B0-43B4-AFDA-6647141ABFBA}" srcOrd="3" destOrd="0" presId="urn:microsoft.com/office/officeart/2008/layout/RadialCluster"/>
    <dgm:cxn modelId="{80FEA752-F646-4F4A-A35A-BBF9275322FC}" type="presParOf" srcId="{BEA3EB15-88F3-49B5-9AF9-3F80842C276E}" destId="{39FC25EA-51E3-4E34-9939-4C234AD34561}" srcOrd="4" destOrd="0" presId="urn:microsoft.com/office/officeart/2008/layout/RadialCluster"/>
    <dgm:cxn modelId="{01C62960-B6E0-49B5-AD3B-5A3D9BDB5446}" type="presParOf" srcId="{BEA3EB15-88F3-49B5-9AF9-3F80842C276E}" destId="{467045EF-2B27-440A-826C-DB7051B55B37}" srcOrd="5" destOrd="0" presId="urn:microsoft.com/office/officeart/2008/layout/RadialCluster"/>
    <dgm:cxn modelId="{EDB950FF-7B10-44EA-A27B-1D2F64A51CB0}" type="presParOf" srcId="{BEA3EB15-88F3-49B5-9AF9-3F80842C276E}" destId="{C975E4A9-BD22-4D4E-B78E-9AFAF540A5F6}" srcOrd="6" destOrd="0" presId="urn:microsoft.com/office/officeart/2008/layout/RadialCluster"/>
  </dgm:cxnLst>
  <dgm:bg/>
  <dgm:whole/>
  <dgm:extLst>
    <a:ext uri="{C62137D5-CB1D-491B-B009-E17868A290BF}">
      <dgm14:recolorImg xmlns="" xmlns:dgm14="http://schemas.microsoft.com/office/drawing/2010/diagram" val="1"/>
    </a:ex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372D8C6-7DF1-4548-9EA9-4792F964302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E7F5DF0-BE62-4171-ABCE-68F5D67BB026}">
      <dgm:prSet phldrT="[Текст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800" b="1" dirty="0" smtClean="0"/>
            <a:t>Пенсионные фонды</a:t>
          </a:r>
          <a:endParaRPr lang="ru-RU" sz="2800" b="1" dirty="0"/>
        </a:p>
      </dgm:t>
    </dgm:pt>
    <dgm:pt modelId="{7B49114A-7590-410C-A9AF-99361F28BB33}" type="parTrans" cxnId="{1CF8CD66-E350-4D66-B5BC-69A64C8F0DC7}">
      <dgm:prSet/>
      <dgm:spPr/>
      <dgm:t>
        <a:bodyPr/>
        <a:lstStyle/>
        <a:p>
          <a:endParaRPr lang="ru-RU"/>
        </a:p>
      </dgm:t>
    </dgm:pt>
    <dgm:pt modelId="{0645E33D-17DE-4A7C-B387-3C90D98B975C}" type="sibTrans" cxnId="{1CF8CD66-E350-4D66-B5BC-69A64C8F0DC7}">
      <dgm:prSet/>
      <dgm:spPr/>
      <dgm:t>
        <a:bodyPr/>
        <a:lstStyle/>
        <a:p>
          <a:endParaRPr lang="ru-RU"/>
        </a:p>
      </dgm:t>
    </dgm:pt>
    <dgm:pt modelId="{D6D0F8F9-3C83-4DF5-A874-9BA5A5B04D9E}">
      <dgm:prSet phldrT="[Текст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800" b="1" dirty="0" smtClean="0"/>
            <a:t>Инвестиционные компании</a:t>
          </a:r>
          <a:endParaRPr lang="ru-RU" sz="2800" b="1" dirty="0"/>
        </a:p>
      </dgm:t>
    </dgm:pt>
    <dgm:pt modelId="{C83085A1-3EF2-4EAD-897D-F1543B4C39D7}" type="parTrans" cxnId="{4886DB57-D76C-4DF9-BF26-215DE1CF829B}">
      <dgm:prSet/>
      <dgm:spPr/>
      <dgm:t>
        <a:bodyPr/>
        <a:lstStyle/>
        <a:p>
          <a:endParaRPr lang="ru-RU"/>
        </a:p>
      </dgm:t>
    </dgm:pt>
    <dgm:pt modelId="{722F1991-FB76-4B6F-915A-45166BB3AE4A}" type="sibTrans" cxnId="{4886DB57-D76C-4DF9-BF26-215DE1CF829B}">
      <dgm:prSet/>
      <dgm:spPr/>
      <dgm:t>
        <a:bodyPr/>
        <a:lstStyle/>
        <a:p>
          <a:endParaRPr lang="ru-RU"/>
        </a:p>
      </dgm:t>
    </dgm:pt>
    <dgm:pt modelId="{D38E33DC-F896-413C-8366-7FAD44E123FE}">
      <dgm:prSet phldrT="[Текст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800" b="1" dirty="0" smtClean="0"/>
            <a:t>Страховые компании</a:t>
          </a:r>
          <a:endParaRPr lang="ru-RU" sz="2800" b="1" dirty="0"/>
        </a:p>
      </dgm:t>
    </dgm:pt>
    <dgm:pt modelId="{15A5F080-9669-4DAF-8E05-70E290EF26C1}" type="parTrans" cxnId="{9DE6D339-0366-4019-A89E-01177C620626}">
      <dgm:prSet/>
      <dgm:spPr/>
      <dgm:t>
        <a:bodyPr/>
        <a:lstStyle/>
        <a:p>
          <a:endParaRPr lang="ru-RU"/>
        </a:p>
      </dgm:t>
    </dgm:pt>
    <dgm:pt modelId="{DCCC9B9B-7937-467F-B41A-C88C55CD238F}" type="sibTrans" cxnId="{9DE6D339-0366-4019-A89E-01177C620626}">
      <dgm:prSet/>
      <dgm:spPr/>
      <dgm:t>
        <a:bodyPr/>
        <a:lstStyle/>
        <a:p>
          <a:endParaRPr lang="ru-RU"/>
        </a:p>
      </dgm:t>
    </dgm:pt>
    <dgm:pt modelId="{6069E600-0747-4AFA-82A4-A9CA250F16A6}">
      <dgm:prSet phldrT="[Текст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800" b="1" dirty="0" smtClean="0"/>
            <a:t>Финансовые компании</a:t>
          </a:r>
          <a:endParaRPr lang="ru-RU" sz="2800" b="1" dirty="0"/>
        </a:p>
      </dgm:t>
    </dgm:pt>
    <dgm:pt modelId="{93A34298-0DA8-4567-ADFB-2E742DD0357C}" type="parTrans" cxnId="{7BF704C0-7348-46C9-90B2-EA16F34EF44D}">
      <dgm:prSet/>
      <dgm:spPr/>
      <dgm:t>
        <a:bodyPr/>
        <a:lstStyle/>
        <a:p>
          <a:endParaRPr lang="ru-RU"/>
        </a:p>
      </dgm:t>
    </dgm:pt>
    <dgm:pt modelId="{94C2D315-F332-4D26-9573-CD159CDAD8B3}" type="sibTrans" cxnId="{7BF704C0-7348-46C9-90B2-EA16F34EF44D}">
      <dgm:prSet/>
      <dgm:spPr/>
      <dgm:t>
        <a:bodyPr/>
        <a:lstStyle/>
        <a:p>
          <a:endParaRPr lang="ru-RU"/>
        </a:p>
      </dgm:t>
    </dgm:pt>
    <dgm:pt modelId="{1E0F55D0-5969-443B-B0E8-3BD6C9911539}">
      <dgm:prSet phldrT="[Текст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800" b="1" dirty="0" smtClean="0"/>
            <a:t>Фондовые биржи</a:t>
          </a:r>
          <a:endParaRPr lang="ru-RU" sz="2800" b="1" dirty="0"/>
        </a:p>
      </dgm:t>
    </dgm:pt>
    <dgm:pt modelId="{0BC59615-C05F-4516-8923-975C178B1885}" type="parTrans" cxnId="{4B218324-F428-4444-B76D-BF421B22D400}">
      <dgm:prSet/>
      <dgm:spPr/>
      <dgm:t>
        <a:bodyPr/>
        <a:lstStyle/>
        <a:p>
          <a:endParaRPr lang="ru-RU"/>
        </a:p>
      </dgm:t>
    </dgm:pt>
    <dgm:pt modelId="{BD2A337C-F190-4F85-B476-B0FA99F016EE}" type="sibTrans" cxnId="{4B218324-F428-4444-B76D-BF421B22D400}">
      <dgm:prSet/>
      <dgm:spPr/>
      <dgm:t>
        <a:bodyPr/>
        <a:lstStyle/>
        <a:p>
          <a:endParaRPr lang="ru-RU"/>
        </a:p>
      </dgm:t>
    </dgm:pt>
    <dgm:pt modelId="{D1F8346B-CAE5-4D54-8724-BA2BEAFAC80C}" type="pres">
      <dgm:prSet presAssocID="{9372D8C6-7DF1-4548-9EA9-4792F964302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AD64416-CE2B-4391-AAF0-8740B4D3C1A4}" type="pres">
      <dgm:prSet presAssocID="{FE7F5DF0-BE62-4171-ABCE-68F5D67BB026}" presName="parentLin" presStyleCnt="0"/>
      <dgm:spPr/>
    </dgm:pt>
    <dgm:pt modelId="{777B8AF7-99EB-415D-8BE9-83B01366C219}" type="pres">
      <dgm:prSet presAssocID="{FE7F5DF0-BE62-4171-ABCE-68F5D67BB026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96C6CDF9-6E1A-40AF-8512-C43C98522C82}" type="pres">
      <dgm:prSet presAssocID="{FE7F5DF0-BE62-4171-ABCE-68F5D67BB026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76E623-46C9-47F3-BA4A-B25864046314}" type="pres">
      <dgm:prSet presAssocID="{FE7F5DF0-BE62-4171-ABCE-68F5D67BB026}" presName="negativeSpace" presStyleCnt="0"/>
      <dgm:spPr/>
    </dgm:pt>
    <dgm:pt modelId="{DD23B3C8-6E29-46C2-A4E1-E8C68C5A859C}" type="pres">
      <dgm:prSet presAssocID="{FE7F5DF0-BE62-4171-ABCE-68F5D67BB026}" presName="childText" presStyleLbl="conFgAcc1" presStyleIdx="0" presStyleCnt="5">
        <dgm:presLayoutVars>
          <dgm:bulletEnabled val="1"/>
        </dgm:presLayoutVars>
      </dgm:prSet>
      <dgm:spPr/>
    </dgm:pt>
    <dgm:pt modelId="{67B48921-C4C0-4547-9084-E8EAE0710AF7}" type="pres">
      <dgm:prSet presAssocID="{0645E33D-17DE-4A7C-B387-3C90D98B975C}" presName="spaceBetweenRectangles" presStyleCnt="0"/>
      <dgm:spPr/>
    </dgm:pt>
    <dgm:pt modelId="{F8CDFD75-7287-446E-97DC-A938C49E83C0}" type="pres">
      <dgm:prSet presAssocID="{D6D0F8F9-3C83-4DF5-A874-9BA5A5B04D9E}" presName="parentLin" presStyleCnt="0"/>
      <dgm:spPr/>
    </dgm:pt>
    <dgm:pt modelId="{8F7E1A34-20F7-4121-A38F-8C9620993957}" type="pres">
      <dgm:prSet presAssocID="{D6D0F8F9-3C83-4DF5-A874-9BA5A5B04D9E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2BD4AE6D-0D57-4933-8A75-BDD325416F04}" type="pres">
      <dgm:prSet presAssocID="{D6D0F8F9-3C83-4DF5-A874-9BA5A5B04D9E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E57502-03C1-4E22-8EB8-ABF1A13D6DC0}" type="pres">
      <dgm:prSet presAssocID="{D6D0F8F9-3C83-4DF5-A874-9BA5A5B04D9E}" presName="negativeSpace" presStyleCnt="0"/>
      <dgm:spPr/>
    </dgm:pt>
    <dgm:pt modelId="{953B249C-BCDF-47D6-A0BC-8FCDFFAB2257}" type="pres">
      <dgm:prSet presAssocID="{D6D0F8F9-3C83-4DF5-A874-9BA5A5B04D9E}" presName="childText" presStyleLbl="conFgAcc1" presStyleIdx="1" presStyleCnt="5">
        <dgm:presLayoutVars>
          <dgm:bulletEnabled val="1"/>
        </dgm:presLayoutVars>
      </dgm:prSet>
      <dgm:spPr/>
    </dgm:pt>
    <dgm:pt modelId="{EAA52B72-1B0A-43E4-925E-7632BA6878D5}" type="pres">
      <dgm:prSet presAssocID="{722F1991-FB76-4B6F-915A-45166BB3AE4A}" presName="spaceBetweenRectangles" presStyleCnt="0"/>
      <dgm:spPr/>
    </dgm:pt>
    <dgm:pt modelId="{6DA806E9-1799-4D7A-9BA1-22122457ABA1}" type="pres">
      <dgm:prSet presAssocID="{D38E33DC-F896-413C-8366-7FAD44E123FE}" presName="parentLin" presStyleCnt="0"/>
      <dgm:spPr/>
    </dgm:pt>
    <dgm:pt modelId="{4BE0BD6A-5C87-49A0-AC20-CE6B93EA9AF0}" type="pres">
      <dgm:prSet presAssocID="{D38E33DC-F896-413C-8366-7FAD44E123FE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68F4F8DA-EC7E-4222-8C60-63E4960F4E66}" type="pres">
      <dgm:prSet presAssocID="{D38E33DC-F896-413C-8366-7FAD44E123FE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D83F13-C50E-458C-B8F3-2DE1DC166CC8}" type="pres">
      <dgm:prSet presAssocID="{D38E33DC-F896-413C-8366-7FAD44E123FE}" presName="negativeSpace" presStyleCnt="0"/>
      <dgm:spPr/>
    </dgm:pt>
    <dgm:pt modelId="{35DEA9B0-8F79-4E05-BDA1-013A355D0018}" type="pres">
      <dgm:prSet presAssocID="{D38E33DC-F896-413C-8366-7FAD44E123FE}" presName="childText" presStyleLbl="conFgAcc1" presStyleIdx="2" presStyleCnt="5">
        <dgm:presLayoutVars>
          <dgm:bulletEnabled val="1"/>
        </dgm:presLayoutVars>
      </dgm:prSet>
      <dgm:spPr/>
    </dgm:pt>
    <dgm:pt modelId="{997497D5-0D5A-4274-985A-FEFDADC248F9}" type="pres">
      <dgm:prSet presAssocID="{DCCC9B9B-7937-467F-B41A-C88C55CD238F}" presName="spaceBetweenRectangles" presStyleCnt="0"/>
      <dgm:spPr/>
    </dgm:pt>
    <dgm:pt modelId="{F7C13458-5C19-43D5-AA65-52C9D22B3C66}" type="pres">
      <dgm:prSet presAssocID="{6069E600-0747-4AFA-82A4-A9CA250F16A6}" presName="parentLin" presStyleCnt="0"/>
      <dgm:spPr/>
    </dgm:pt>
    <dgm:pt modelId="{00F42D0F-1F46-4D02-AF52-25C0672B326F}" type="pres">
      <dgm:prSet presAssocID="{6069E600-0747-4AFA-82A4-A9CA250F16A6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CDA4EC21-40B7-442E-ABCA-7102D2B2F2AE}" type="pres">
      <dgm:prSet presAssocID="{6069E600-0747-4AFA-82A4-A9CA250F16A6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30C920-E19D-402A-A7F5-F1C13BF749D5}" type="pres">
      <dgm:prSet presAssocID="{6069E600-0747-4AFA-82A4-A9CA250F16A6}" presName="negativeSpace" presStyleCnt="0"/>
      <dgm:spPr/>
    </dgm:pt>
    <dgm:pt modelId="{AB49195B-3B62-47B5-A1F6-48408AB7F629}" type="pres">
      <dgm:prSet presAssocID="{6069E600-0747-4AFA-82A4-A9CA250F16A6}" presName="childText" presStyleLbl="conFgAcc1" presStyleIdx="3" presStyleCnt="5">
        <dgm:presLayoutVars>
          <dgm:bulletEnabled val="1"/>
        </dgm:presLayoutVars>
      </dgm:prSet>
      <dgm:spPr/>
    </dgm:pt>
    <dgm:pt modelId="{2E6343BC-BA9B-4DB5-9368-71F6BD3F1935}" type="pres">
      <dgm:prSet presAssocID="{94C2D315-F332-4D26-9573-CD159CDAD8B3}" presName="spaceBetweenRectangles" presStyleCnt="0"/>
      <dgm:spPr/>
    </dgm:pt>
    <dgm:pt modelId="{9A845CEE-7179-43CB-A931-54BD68643333}" type="pres">
      <dgm:prSet presAssocID="{1E0F55D0-5969-443B-B0E8-3BD6C9911539}" presName="parentLin" presStyleCnt="0"/>
      <dgm:spPr/>
    </dgm:pt>
    <dgm:pt modelId="{D63C5FBF-602A-45B6-807A-130BDB65FC18}" type="pres">
      <dgm:prSet presAssocID="{1E0F55D0-5969-443B-B0E8-3BD6C9911539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88C3925E-4282-486D-888B-74AC9A0919F6}" type="pres">
      <dgm:prSet presAssocID="{1E0F55D0-5969-443B-B0E8-3BD6C9911539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95B02D-A17F-4C8E-829F-A3E7EBE20EB3}" type="pres">
      <dgm:prSet presAssocID="{1E0F55D0-5969-443B-B0E8-3BD6C9911539}" presName="negativeSpace" presStyleCnt="0"/>
      <dgm:spPr/>
    </dgm:pt>
    <dgm:pt modelId="{FD589562-0C7A-4159-AB18-EFB87461A664}" type="pres">
      <dgm:prSet presAssocID="{1E0F55D0-5969-443B-B0E8-3BD6C9911539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7BF704C0-7348-46C9-90B2-EA16F34EF44D}" srcId="{9372D8C6-7DF1-4548-9EA9-4792F964302C}" destId="{6069E600-0747-4AFA-82A4-A9CA250F16A6}" srcOrd="3" destOrd="0" parTransId="{93A34298-0DA8-4567-ADFB-2E742DD0357C}" sibTransId="{94C2D315-F332-4D26-9573-CD159CDAD8B3}"/>
    <dgm:cxn modelId="{1CF8CD66-E350-4D66-B5BC-69A64C8F0DC7}" srcId="{9372D8C6-7DF1-4548-9EA9-4792F964302C}" destId="{FE7F5DF0-BE62-4171-ABCE-68F5D67BB026}" srcOrd="0" destOrd="0" parTransId="{7B49114A-7590-410C-A9AF-99361F28BB33}" sibTransId="{0645E33D-17DE-4A7C-B387-3C90D98B975C}"/>
    <dgm:cxn modelId="{4B218324-F428-4444-B76D-BF421B22D400}" srcId="{9372D8C6-7DF1-4548-9EA9-4792F964302C}" destId="{1E0F55D0-5969-443B-B0E8-3BD6C9911539}" srcOrd="4" destOrd="0" parTransId="{0BC59615-C05F-4516-8923-975C178B1885}" sibTransId="{BD2A337C-F190-4F85-B476-B0FA99F016EE}"/>
    <dgm:cxn modelId="{2F7948A4-AD2C-4C5C-9D5F-1C5315191A2C}" type="presOf" srcId="{9372D8C6-7DF1-4548-9EA9-4792F964302C}" destId="{D1F8346B-CAE5-4D54-8724-BA2BEAFAC80C}" srcOrd="0" destOrd="0" presId="urn:microsoft.com/office/officeart/2005/8/layout/list1"/>
    <dgm:cxn modelId="{7C9094CE-37B3-433D-B4CD-354188B79856}" type="presOf" srcId="{FE7F5DF0-BE62-4171-ABCE-68F5D67BB026}" destId="{96C6CDF9-6E1A-40AF-8512-C43C98522C82}" srcOrd="1" destOrd="0" presId="urn:microsoft.com/office/officeart/2005/8/layout/list1"/>
    <dgm:cxn modelId="{DF52A33F-6A80-40A5-8EE9-77FAE1A833B6}" type="presOf" srcId="{D6D0F8F9-3C83-4DF5-A874-9BA5A5B04D9E}" destId="{2BD4AE6D-0D57-4933-8A75-BDD325416F04}" srcOrd="1" destOrd="0" presId="urn:microsoft.com/office/officeart/2005/8/layout/list1"/>
    <dgm:cxn modelId="{44E9BB0A-1835-4AA1-94F5-ADA1E7FEC365}" type="presOf" srcId="{D6D0F8F9-3C83-4DF5-A874-9BA5A5B04D9E}" destId="{8F7E1A34-20F7-4121-A38F-8C9620993957}" srcOrd="0" destOrd="0" presId="urn:microsoft.com/office/officeart/2005/8/layout/list1"/>
    <dgm:cxn modelId="{0ED30A5A-FABA-4727-8E80-81B54FF1FC6B}" type="presOf" srcId="{FE7F5DF0-BE62-4171-ABCE-68F5D67BB026}" destId="{777B8AF7-99EB-415D-8BE9-83B01366C219}" srcOrd="0" destOrd="0" presId="urn:microsoft.com/office/officeart/2005/8/layout/list1"/>
    <dgm:cxn modelId="{0825D8AD-1506-4423-B1B7-E6A332031AA1}" type="presOf" srcId="{1E0F55D0-5969-443B-B0E8-3BD6C9911539}" destId="{88C3925E-4282-486D-888B-74AC9A0919F6}" srcOrd="1" destOrd="0" presId="urn:microsoft.com/office/officeart/2005/8/layout/list1"/>
    <dgm:cxn modelId="{1DD0585C-FE1B-49BD-AF1E-E3259ACDFC6E}" type="presOf" srcId="{D38E33DC-F896-413C-8366-7FAD44E123FE}" destId="{68F4F8DA-EC7E-4222-8C60-63E4960F4E66}" srcOrd="1" destOrd="0" presId="urn:microsoft.com/office/officeart/2005/8/layout/list1"/>
    <dgm:cxn modelId="{F6FAEC37-9063-404B-B0D2-FDABEC06912D}" type="presOf" srcId="{6069E600-0747-4AFA-82A4-A9CA250F16A6}" destId="{CDA4EC21-40B7-442E-ABCA-7102D2B2F2AE}" srcOrd="1" destOrd="0" presId="urn:microsoft.com/office/officeart/2005/8/layout/list1"/>
    <dgm:cxn modelId="{A30BB495-A2DC-470C-ABC1-6C3687EA88CD}" type="presOf" srcId="{6069E600-0747-4AFA-82A4-A9CA250F16A6}" destId="{00F42D0F-1F46-4D02-AF52-25C0672B326F}" srcOrd="0" destOrd="0" presId="urn:microsoft.com/office/officeart/2005/8/layout/list1"/>
    <dgm:cxn modelId="{4886DB57-D76C-4DF9-BF26-215DE1CF829B}" srcId="{9372D8C6-7DF1-4548-9EA9-4792F964302C}" destId="{D6D0F8F9-3C83-4DF5-A874-9BA5A5B04D9E}" srcOrd="1" destOrd="0" parTransId="{C83085A1-3EF2-4EAD-897D-F1543B4C39D7}" sibTransId="{722F1991-FB76-4B6F-915A-45166BB3AE4A}"/>
    <dgm:cxn modelId="{5BADFC25-9075-4A56-B4A0-D14ABB7FBBA5}" type="presOf" srcId="{1E0F55D0-5969-443B-B0E8-3BD6C9911539}" destId="{D63C5FBF-602A-45B6-807A-130BDB65FC18}" srcOrd="0" destOrd="0" presId="urn:microsoft.com/office/officeart/2005/8/layout/list1"/>
    <dgm:cxn modelId="{9DE6D339-0366-4019-A89E-01177C620626}" srcId="{9372D8C6-7DF1-4548-9EA9-4792F964302C}" destId="{D38E33DC-F896-413C-8366-7FAD44E123FE}" srcOrd="2" destOrd="0" parTransId="{15A5F080-9669-4DAF-8E05-70E290EF26C1}" sibTransId="{DCCC9B9B-7937-467F-B41A-C88C55CD238F}"/>
    <dgm:cxn modelId="{E389C68D-B256-414E-A118-D4300272E63D}" type="presOf" srcId="{D38E33DC-F896-413C-8366-7FAD44E123FE}" destId="{4BE0BD6A-5C87-49A0-AC20-CE6B93EA9AF0}" srcOrd="0" destOrd="0" presId="urn:microsoft.com/office/officeart/2005/8/layout/list1"/>
    <dgm:cxn modelId="{EBCB0034-7215-4FE7-B4F4-118575B94444}" type="presParOf" srcId="{D1F8346B-CAE5-4D54-8724-BA2BEAFAC80C}" destId="{AAD64416-CE2B-4391-AAF0-8740B4D3C1A4}" srcOrd="0" destOrd="0" presId="urn:microsoft.com/office/officeart/2005/8/layout/list1"/>
    <dgm:cxn modelId="{6203A9CE-3360-4533-B306-61FB721F8EE2}" type="presParOf" srcId="{AAD64416-CE2B-4391-AAF0-8740B4D3C1A4}" destId="{777B8AF7-99EB-415D-8BE9-83B01366C219}" srcOrd="0" destOrd="0" presId="urn:microsoft.com/office/officeart/2005/8/layout/list1"/>
    <dgm:cxn modelId="{A7C185B3-116C-4946-8100-B444E6BAC710}" type="presParOf" srcId="{AAD64416-CE2B-4391-AAF0-8740B4D3C1A4}" destId="{96C6CDF9-6E1A-40AF-8512-C43C98522C82}" srcOrd="1" destOrd="0" presId="urn:microsoft.com/office/officeart/2005/8/layout/list1"/>
    <dgm:cxn modelId="{02161BC7-8A7F-4ED6-B1B4-572E7B2CC11D}" type="presParOf" srcId="{D1F8346B-CAE5-4D54-8724-BA2BEAFAC80C}" destId="{3476E623-46C9-47F3-BA4A-B25864046314}" srcOrd="1" destOrd="0" presId="urn:microsoft.com/office/officeart/2005/8/layout/list1"/>
    <dgm:cxn modelId="{2F4287AB-131F-4799-A331-70B064C1A60A}" type="presParOf" srcId="{D1F8346B-CAE5-4D54-8724-BA2BEAFAC80C}" destId="{DD23B3C8-6E29-46C2-A4E1-E8C68C5A859C}" srcOrd="2" destOrd="0" presId="urn:microsoft.com/office/officeart/2005/8/layout/list1"/>
    <dgm:cxn modelId="{E5A7B6DA-408F-409A-AC3F-DA2394CF04C1}" type="presParOf" srcId="{D1F8346B-CAE5-4D54-8724-BA2BEAFAC80C}" destId="{67B48921-C4C0-4547-9084-E8EAE0710AF7}" srcOrd="3" destOrd="0" presId="urn:microsoft.com/office/officeart/2005/8/layout/list1"/>
    <dgm:cxn modelId="{EABFD4FD-2C1F-41A1-AF0C-ACB199643013}" type="presParOf" srcId="{D1F8346B-CAE5-4D54-8724-BA2BEAFAC80C}" destId="{F8CDFD75-7287-446E-97DC-A938C49E83C0}" srcOrd="4" destOrd="0" presId="urn:microsoft.com/office/officeart/2005/8/layout/list1"/>
    <dgm:cxn modelId="{0106CCBA-6559-401C-8D9C-59158BB68D00}" type="presParOf" srcId="{F8CDFD75-7287-446E-97DC-A938C49E83C0}" destId="{8F7E1A34-20F7-4121-A38F-8C9620993957}" srcOrd="0" destOrd="0" presId="urn:microsoft.com/office/officeart/2005/8/layout/list1"/>
    <dgm:cxn modelId="{69E3E2FA-8388-4870-B222-15511F00F418}" type="presParOf" srcId="{F8CDFD75-7287-446E-97DC-A938C49E83C0}" destId="{2BD4AE6D-0D57-4933-8A75-BDD325416F04}" srcOrd="1" destOrd="0" presId="urn:microsoft.com/office/officeart/2005/8/layout/list1"/>
    <dgm:cxn modelId="{07B46A93-53CF-4892-A9D5-BCFC78403D84}" type="presParOf" srcId="{D1F8346B-CAE5-4D54-8724-BA2BEAFAC80C}" destId="{32E57502-03C1-4E22-8EB8-ABF1A13D6DC0}" srcOrd="5" destOrd="0" presId="urn:microsoft.com/office/officeart/2005/8/layout/list1"/>
    <dgm:cxn modelId="{78F41D96-E1DA-4028-90A5-16613D986C15}" type="presParOf" srcId="{D1F8346B-CAE5-4D54-8724-BA2BEAFAC80C}" destId="{953B249C-BCDF-47D6-A0BC-8FCDFFAB2257}" srcOrd="6" destOrd="0" presId="urn:microsoft.com/office/officeart/2005/8/layout/list1"/>
    <dgm:cxn modelId="{3C659A14-C4A2-4845-8375-D24585947E68}" type="presParOf" srcId="{D1F8346B-CAE5-4D54-8724-BA2BEAFAC80C}" destId="{EAA52B72-1B0A-43E4-925E-7632BA6878D5}" srcOrd="7" destOrd="0" presId="urn:microsoft.com/office/officeart/2005/8/layout/list1"/>
    <dgm:cxn modelId="{D1E738FE-57E8-46C5-B97D-747E0613EA8E}" type="presParOf" srcId="{D1F8346B-CAE5-4D54-8724-BA2BEAFAC80C}" destId="{6DA806E9-1799-4D7A-9BA1-22122457ABA1}" srcOrd="8" destOrd="0" presId="urn:microsoft.com/office/officeart/2005/8/layout/list1"/>
    <dgm:cxn modelId="{B175B2B7-D4B7-404A-B341-EDE4AA14A320}" type="presParOf" srcId="{6DA806E9-1799-4D7A-9BA1-22122457ABA1}" destId="{4BE0BD6A-5C87-49A0-AC20-CE6B93EA9AF0}" srcOrd="0" destOrd="0" presId="urn:microsoft.com/office/officeart/2005/8/layout/list1"/>
    <dgm:cxn modelId="{C133E17E-8F2B-4335-95A5-C625C62B6569}" type="presParOf" srcId="{6DA806E9-1799-4D7A-9BA1-22122457ABA1}" destId="{68F4F8DA-EC7E-4222-8C60-63E4960F4E66}" srcOrd="1" destOrd="0" presId="urn:microsoft.com/office/officeart/2005/8/layout/list1"/>
    <dgm:cxn modelId="{9B38C293-BAD1-4DC4-9C68-A9A4A05B8A87}" type="presParOf" srcId="{D1F8346B-CAE5-4D54-8724-BA2BEAFAC80C}" destId="{F5D83F13-C50E-458C-B8F3-2DE1DC166CC8}" srcOrd="9" destOrd="0" presId="urn:microsoft.com/office/officeart/2005/8/layout/list1"/>
    <dgm:cxn modelId="{1B68C8FE-2F49-4B3E-81BD-65DBE4B5DF93}" type="presParOf" srcId="{D1F8346B-CAE5-4D54-8724-BA2BEAFAC80C}" destId="{35DEA9B0-8F79-4E05-BDA1-013A355D0018}" srcOrd="10" destOrd="0" presId="urn:microsoft.com/office/officeart/2005/8/layout/list1"/>
    <dgm:cxn modelId="{8C8E179E-092E-4114-8B7E-A54F737116B0}" type="presParOf" srcId="{D1F8346B-CAE5-4D54-8724-BA2BEAFAC80C}" destId="{997497D5-0D5A-4274-985A-FEFDADC248F9}" srcOrd="11" destOrd="0" presId="urn:microsoft.com/office/officeart/2005/8/layout/list1"/>
    <dgm:cxn modelId="{F5BC64D4-F78F-440C-9879-68005D59F032}" type="presParOf" srcId="{D1F8346B-CAE5-4D54-8724-BA2BEAFAC80C}" destId="{F7C13458-5C19-43D5-AA65-52C9D22B3C66}" srcOrd="12" destOrd="0" presId="urn:microsoft.com/office/officeart/2005/8/layout/list1"/>
    <dgm:cxn modelId="{94FD0427-99D6-404A-B0AD-3E7A5ED86230}" type="presParOf" srcId="{F7C13458-5C19-43D5-AA65-52C9D22B3C66}" destId="{00F42D0F-1F46-4D02-AF52-25C0672B326F}" srcOrd="0" destOrd="0" presId="urn:microsoft.com/office/officeart/2005/8/layout/list1"/>
    <dgm:cxn modelId="{74646D74-3FC6-4F8F-8101-83FB83FEBA16}" type="presParOf" srcId="{F7C13458-5C19-43D5-AA65-52C9D22B3C66}" destId="{CDA4EC21-40B7-442E-ABCA-7102D2B2F2AE}" srcOrd="1" destOrd="0" presId="urn:microsoft.com/office/officeart/2005/8/layout/list1"/>
    <dgm:cxn modelId="{F86EAD94-E0FC-40DE-AE8B-B3796EF251AE}" type="presParOf" srcId="{D1F8346B-CAE5-4D54-8724-BA2BEAFAC80C}" destId="{C130C920-E19D-402A-A7F5-F1C13BF749D5}" srcOrd="13" destOrd="0" presId="urn:microsoft.com/office/officeart/2005/8/layout/list1"/>
    <dgm:cxn modelId="{D2DDB42B-ABBF-40A2-AA7E-BA3FE5C558D7}" type="presParOf" srcId="{D1F8346B-CAE5-4D54-8724-BA2BEAFAC80C}" destId="{AB49195B-3B62-47B5-A1F6-48408AB7F629}" srcOrd="14" destOrd="0" presId="urn:microsoft.com/office/officeart/2005/8/layout/list1"/>
    <dgm:cxn modelId="{A84CA86E-74C3-4B4A-826A-563D98F4428B}" type="presParOf" srcId="{D1F8346B-CAE5-4D54-8724-BA2BEAFAC80C}" destId="{2E6343BC-BA9B-4DB5-9368-71F6BD3F1935}" srcOrd="15" destOrd="0" presId="urn:microsoft.com/office/officeart/2005/8/layout/list1"/>
    <dgm:cxn modelId="{8C0543AF-FDD2-414E-B4D9-0016E23E790A}" type="presParOf" srcId="{D1F8346B-CAE5-4D54-8724-BA2BEAFAC80C}" destId="{9A845CEE-7179-43CB-A931-54BD68643333}" srcOrd="16" destOrd="0" presId="urn:microsoft.com/office/officeart/2005/8/layout/list1"/>
    <dgm:cxn modelId="{44F2AF07-BAB0-4030-9E90-9108C953005E}" type="presParOf" srcId="{9A845CEE-7179-43CB-A931-54BD68643333}" destId="{D63C5FBF-602A-45B6-807A-130BDB65FC18}" srcOrd="0" destOrd="0" presId="urn:microsoft.com/office/officeart/2005/8/layout/list1"/>
    <dgm:cxn modelId="{432EA7F6-7B3A-4F46-A00C-09F7CD7943C4}" type="presParOf" srcId="{9A845CEE-7179-43CB-A931-54BD68643333}" destId="{88C3925E-4282-486D-888B-74AC9A0919F6}" srcOrd="1" destOrd="0" presId="urn:microsoft.com/office/officeart/2005/8/layout/list1"/>
    <dgm:cxn modelId="{79527CA9-1D41-40B5-AA24-7D9677B99CB2}" type="presParOf" srcId="{D1F8346B-CAE5-4D54-8724-BA2BEAFAC80C}" destId="{0495B02D-A17F-4C8E-829F-A3E7EBE20EB3}" srcOrd="17" destOrd="0" presId="urn:microsoft.com/office/officeart/2005/8/layout/list1"/>
    <dgm:cxn modelId="{0004D2D0-BC1D-4E5F-9952-71BC2849CF5B}" type="presParOf" srcId="{D1F8346B-CAE5-4D54-8724-BA2BEAFAC80C}" destId="{FD589562-0C7A-4159-AB18-EFB87461A664}" srcOrd="18" destOrd="0" presId="urn:microsoft.com/office/officeart/2005/8/layout/list1"/>
  </dgm:cxnLst>
  <dgm:bg>
    <a:solidFill>
      <a:srgbClr val="92D050"/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98FDDBF-980F-4375-8CDC-C4B17EDC1406}">
      <dsp:nvSpPr>
        <dsp:cNvPr id="0" name=""/>
        <dsp:cNvSpPr/>
      </dsp:nvSpPr>
      <dsp:spPr>
        <a:xfrm>
          <a:off x="0" y="305079"/>
          <a:ext cx="3336032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0E2902-334D-4CF6-B5DD-F2C292F5099E}">
      <dsp:nvSpPr>
        <dsp:cNvPr id="0" name=""/>
        <dsp:cNvSpPr/>
      </dsp:nvSpPr>
      <dsp:spPr>
        <a:xfrm>
          <a:off x="166801" y="39399"/>
          <a:ext cx="2824171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266" tIns="0" rIns="8826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отраслевые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166801" y="39399"/>
        <a:ext cx="2824171" cy="531360"/>
      </dsp:txXfrm>
    </dsp:sp>
    <dsp:sp modelId="{F3A219DD-2E74-40CD-B4CB-BF3CE53B451B}">
      <dsp:nvSpPr>
        <dsp:cNvPr id="0" name=""/>
        <dsp:cNvSpPr/>
      </dsp:nvSpPr>
      <dsp:spPr>
        <a:xfrm>
          <a:off x="0" y="1121559"/>
          <a:ext cx="3336032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A9F482-5D28-498E-A0C0-03D7CB87E097}">
      <dsp:nvSpPr>
        <dsp:cNvPr id="0" name=""/>
        <dsp:cNvSpPr/>
      </dsp:nvSpPr>
      <dsp:spPr>
        <a:xfrm>
          <a:off x="166801" y="855879"/>
          <a:ext cx="2767285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266" tIns="0" rIns="8826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межотраслевые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166801" y="855879"/>
        <a:ext cx="2767285" cy="531360"/>
      </dsp:txXfrm>
    </dsp:sp>
    <dsp:sp modelId="{C6135267-A4DE-40DA-BCA7-77D0E5ED6D8F}">
      <dsp:nvSpPr>
        <dsp:cNvPr id="0" name=""/>
        <dsp:cNvSpPr/>
      </dsp:nvSpPr>
      <dsp:spPr>
        <a:xfrm>
          <a:off x="0" y="1938039"/>
          <a:ext cx="3336032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27F1AD-53E7-4EA2-860C-72B3E2E9A403}">
      <dsp:nvSpPr>
        <dsp:cNvPr id="0" name=""/>
        <dsp:cNvSpPr/>
      </dsp:nvSpPr>
      <dsp:spPr>
        <a:xfrm>
          <a:off x="166801" y="1672359"/>
          <a:ext cx="2743886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266" tIns="0" rIns="8826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Региональные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166801" y="1672359"/>
        <a:ext cx="2743886" cy="531360"/>
      </dsp:txXfrm>
    </dsp:sp>
    <dsp:sp modelId="{1FD2D83B-01C3-438E-B66A-839BCDB73C22}">
      <dsp:nvSpPr>
        <dsp:cNvPr id="0" name=""/>
        <dsp:cNvSpPr/>
      </dsp:nvSpPr>
      <dsp:spPr>
        <a:xfrm>
          <a:off x="0" y="2754520"/>
          <a:ext cx="3336032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1824A4-E228-4FEC-B5FE-0C67357380AA}">
      <dsp:nvSpPr>
        <dsp:cNvPr id="0" name=""/>
        <dsp:cNvSpPr/>
      </dsp:nvSpPr>
      <dsp:spPr>
        <a:xfrm>
          <a:off x="166801" y="2488840"/>
          <a:ext cx="2803784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266" tIns="0" rIns="8826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Национальные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166801" y="2488840"/>
        <a:ext cx="2803784" cy="531360"/>
      </dsp:txXfrm>
    </dsp:sp>
    <dsp:sp modelId="{867D472E-A5D5-4A2E-A914-93CD6D49575F}">
      <dsp:nvSpPr>
        <dsp:cNvPr id="0" name=""/>
        <dsp:cNvSpPr/>
      </dsp:nvSpPr>
      <dsp:spPr>
        <a:xfrm>
          <a:off x="0" y="3571000"/>
          <a:ext cx="3336032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637EA7-7286-4E3A-810A-792453FD362C}">
      <dsp:nvSpPr>
        <dsp:cNvPr id="0" name=""/>
        <dsp:cNvSpPr/>
      </dsp:nvSpPr>
      <dsp:spPr>
        <a:xfrm>
          <a:off x="166801" y="3305320"/>
          <a:ext cx="2947797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266" tIns="0" rIns="8826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международные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166801" y="3305320"/>
        <a:ext cx="2947797" cy="53136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98FDDBF-980F-4375-8CDC-C4B17EDC1406}">
      <dsp:nvSpPr>
        <dsp:cNvPr id="0" name=""/>
        <dsp:cNvSpPr/>
      </dsp:nvSpPr>
      <dsp:spPr>
        <a:xfrm>
          <a:off x="0" y="305079"/>
          <a:ext cx="3672408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0E2902-334D-4CF6-B5DD-F2C292F5099E}">
      <dsp:nvSpPr>
        <dsp:cNvPr id="0" name=""/>
        <dsp:cNvSpPr/>
      </dsp:nvSpPr>
      <dsp:spPr>
        <a:xfrm>
          <a:off x="183620" y="39399"/>
          <a:ext cx="3108935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166" tIns="0" rIns="9716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Государственные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183620" y="39399"/>
        <a:ext cx="3108935" cy="531360"/>
      </dsp:txXfrm>
    </dsp:sp>
    <dsp:sp modelId="{F3A219DD-2E74-40CD-B4CB-BF3CE53B451B}">
      <dsp:nvSpPr>
        <dsp:cNvPr id="0" name=""/>
        <dsp:cNvSpPr/>
      </dsp:nvSpPr>
      <dsp:spPr>
        <a:xfrm>
          <a:off x="0" y="1121559"/>
          <a:ext cx="3672408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A9F482-5D28-498E-A0C0-03D7CB87E097}">
      <dsp:nvSpPr>
        <dsp:cNvPr id="0" name=""/>
        <dsp:cNvSpPr/>
      </dsp:nvSpPr>
      <dsp:spPr>
        <a:xfrm>
          <a:off x="183620" y="855879"/>
          <a:ext cx="3046313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166" tIns="0" rIns="9716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муниципальные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183620" y="855879"/>
        <a:ext cx="3046313" cy="531360"/>
      </dsp:txXfrm>
    </dsp:sp>
    <dsp:sp modelId="{C6135267-A4DE-40DA-BCA7-77D0E5ED6D8F}">
      <dsp:nvSpPr>
        <dsp:cNvPr id="0" name=""/>
        <dsp:cNvSpPr/>
      </dsp:nvSpPr>
      <dsp:spPr>
        <a:xfrm>
          <a:off x="0" y="1938039"/>
          <a:ext cx="3672408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27F1AD-53E7-4EA2-860C-72B3E2E9A403}">
      <dsp:nvSpPr>
        <dsp:cNvPr id="0" name=""/>
        <dsp:cNvSpPr/>
      </dsp:nvSpPr>
      <dsp:spPr>
        <a:xfrm>
          <a:off x="183620" y="1672359"/>
          <a:ext cx="3020555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166" tIns="0" rIns="9716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частные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183620" y="1672359"/>
        <a:ext cx="3020555" cy="531360"/>
      </dsp:txXfrm>
    </dsp:sp>
    <dsp:sp modelId="{1FD2D83B-01C3-438E-B66A-839BCDB73C22}">
      <dsp:nvSpPr>
        <dsp:cNvPr id="0" name=""/>
        <dsp:cNvSpPr/>
      </dsp:nvSpPr>
      <dsp:spPr>
        <a:xfrm>
          <a:off x="0" y="2754520"/>
          <a:ext cx="3672408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1824A4-E228-4FEC-B5FE-0C67357380AA}">
      <dsp:nvSpPr>
        <dsp:cNvPr id="0" name=""/>
        <dsp:cNvSpPr/>
      </dsp:nvSpPr>
      <dsp:spPr>
        <a:xfrm>
          <a:off x="183620" y="2488840"/>
          <a:ext cx="3086493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166" tIns="0" rIns="9716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смешанные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183620" y="2488840"/>
        <a:ext cx="3086493" cy="531360"/>
      </dsp:txXfrm>
    </dsp:sp>
    <dsp:sp modelId="{867D472E-A5D5-4A2E-A914-93CD6D49575F}">
      <dsp:nvSpPr>
        <dsp:cNvPr id="0" name=""/>
        <dsp:cNvSpPr/>
      </dsp:nvSpPr>
      <dsp:spPr>
        <a:xfrm>
          <a:off x="0" y="3571000"/>
          <a:ext cx="3672408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637EA7-7286-4E3A-810A-792453FD362C}">
      <dsp:nvSpPr>
        <dsp:cNvPr id="0" name=""/>
        <dsp:cNvSpPr/>
      </dsp:nvSpPr>
      <dsp:spPr>
        <a:xfrm>
          <a:off x="183620" y="3305320"/>
          <a:ext cx="3245027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166" tIns="0" rIns="9716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акционерные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183620" y="3305320"/>
        <a:ext cx="3245027" cy="53136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22B68E1-98E7-44B3-973A-0E0948E4DEE5}">
      <dsp:nvSpPr>
        <dsp:cNvPr id="0" name=""/>
        <dsp:cNvSpPr/>
      </dsp:nvSpPr>
      <dsp:spPr>
        <a:xfrm>
          <a:off x="1887243" y="375809"/>
          <a:ext cx="4222098" cy="1538503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360" tIns="86360" rIns="86360" bIns="8636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b="1" kern="1200" dirty="0" smtClean="0">
              <a:solidFill>
                <a:schemeClr val="tx1"/>
              </a:solidFill>
            </a:rPr>
            <a:t>Основные операции</a:t>
          </a:r>
          <a:endParaRPr lang="ru-RU" sz="3400" b="1" kern="1200" dirty="0">
            <a:solidFill>
              <a:schemeClr val="tx1"/>
            </a:solidFill>
          </a:endParaRPr>
        </a:p>
      </dsp:txBody>
      <dsp:txXfrm>
        <a:off x="1887243" y="375809"/>
        <a:ext cx="4222098" cy="1538503"/>
      </dsp:txXfrm>
    </dsp:sp>
    <dsp:sp modelId="{E4ED29FF-CC32-4339-9612-7983CFAB55EC}">
      <dsp:nvSpPr>
        <dsp:cNvPr id="0" name=""/>
        <dsp:cNvSpPr/>
      </dsp:nvSpPr>
      <dsp:spPr>
        <a:xfrm rot="1984874">
          <a:off x="5033379" y="2405207"/>
          <a:ext cx="179871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98717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1E36F7-CAB9-4111-B173-5BB99D21FD89}">
      <dsp:nvSpPr>
        <dsp:cNvPr id="0" name=""/>
        <dsp:cNvSpPr/>
      </dsp:nvSpPr>
      <dsp:spPr>
        <a:xfrm>
          <a:off x="6480719" y="2896101"/>
          <a:ext cx="1993551" cy="1030797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Банковские услуги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6480719" y="2896101"/>
        <a:ext cx="1993551" cy="1030797"/>
      </dsp:txXfrm>
    </dsp:sp>
    <dsp:sp modelId="{1EF47FE2-06B0-43B4-AFDA-6647141ABFBA}">
      <dsp:nvSpPr>
        <dsp:cNvPr id="0" name=""/>
        <dsp:cNvSpPr/>
      </dsp:nvSpPr>
      <dsp:spPr>
        <a:xfrm rot="5028477">
          <a:off x="3576616" y="2477217"/>
          <a:ext cx="113241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3241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FC25EA-51E3-4E34-9939-4C234AD34561}">
      <dsp:nvSpPr>
        <dsp:cNvPr id="0" name=""/>
        <dsp:cNvSpPr/>
      </dsp:nvSpPr>
      <dsp:spPr>
        <a:xfrm>
          <a:off x="3024336" y="3040122"/>
          <a:ext cx="2470954" cy="1030797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</a:rPr>
            <a:t>Активные</a:t>
          </a:r>
          <a:endParaRPr lang="ru-RU" sz="2800" b="1" kern="1200" dirty="0">
            <a:solidFill>
              <a:schemeClr val="tx1"/>
            </a:solidFill>
          </a:endParaRPr>
        </a:p>
      </dsp:txBody>
      <dsp:txXfrm>
        <a:off x="3024336" y="3040122"/>
        <a:ext cx="2470954" cy="1030797"/>
      </dsp:txXfrm>
    </dsp:sp>
    <dsp:sp modelId="{467045EF-2B27-440A-826C-DB7051B55B37}">
      <dsp:nvSpPr>
        <dsp:cNvPr id="0" name=""/>
        <dsp:cNvSpPr/>
      </dsp:nvSpPr>
      <dsp:spPr>
        <a:xfrm rot="8399189">
          <a:off x="1634886" y="2441201"/>
          <a:ext cx="163892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38929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75E4A9-BD22-4D4E-B78E-9AFAF540A5F6}">
      <dsp:nvSpPr>
        <dsp:cNvPr id="0" name=""/>
        <dsp:cNvSpPr/>
      </dsp:nvSpPr>
      <dsp:spPr>
        <a:xfrm>
          <a:off x="0" y="2968091"/>
          <a:ext cx="2425589" cy="1030797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</a:rPr>
            <a:t>Пассивные</a:t>
          </a:r>
          <a:endParaRPr lang="ru-RU" sz="2800" kern="1200" dirty="0">
            <a:solidFill>
              <a:schemeClr val="tx1"/>
            </a:solidFill>
          </a:endParaRPr>
        </a:p>
      </dsp:txBody>
      <dsp:txXfrm>
        <a:off x="0" y="2968091"/>
        <a:ext cx="2425589" cy="103079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D23B3C8-6E29-46C2-A4E1-E8C68C5A859C}">
      <dsp:nvSpPr>
        <dsp:cNvPr id="0" name=""/>
        <dsp:cNvSpPr/>
      </dsp:nvSpPr>
      <dsp:spPr>
        <a:xfrm>
          <a:off x="0" y="417488"/>
          <a:ext cx="8424936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C6CDF9-6E1A-40AF-8512-C43C98522C82}">
      <dsp:nvSpPr>
        <dsp:cNvPr id="0" name=""/>
        <dsp:cNvSpPr/>
      </dsp:nvSpPr>
      <dsp:spPr>
        <a:xfrm>
          <a:off x="421246" y="92767"/>
          <a:ext cx="5897455" cy="649440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Пенсионные фонды</a:t>
          </a:r>
          <a:endParaRPr lang="ru-RU" sz="2800" b="1" kern="1200" dirty="0"/>
        </a:p>
      </dsp:txBody>
      <dsp:txXfrm>
        <a:off x="421246" y="92767"/>
        <a:ext cx="5897455" cy="649440"/>
      </dsp:txXfrm>
    </dsp:sp>
    <dsp:sp modelId="{953B249C-BCDF-47D6-A0BC-8FCDFFAB2257}">
      <dsp:nvSpPr>
        <dsp:cNvPr id="0" name=""/>
        <dsp:cNvSpPr/>
      </dsp:nvSpPr>
      <dsp:spPr>
        <a:xfrm>
          <a:off x="0" y="1415408"/>
          <a:ext cx="8424936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D4AE6D-0D57-4933-8A75-BDD325416F04}">
      <dsp:nvSpPr>
        <dsp:cNvPr id="0" name=""/>
        <dsp:cNvSpPr/>
      </dsp:nvSpPr>
      <dsp:spPr>
        <a:xfrm>
          <a:off x="421246" y="1090688"/>
          <a:ext cx="5897455" cy="649440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Инвестиционные компании</a:t>
          </a:r>
          <a:endParaRPr lang="ru-RU" sz="2800" b="1" kern="1200" dirty="0"/>
        </a:p>
      </dsp:txBody>
      <dsp:txXfrm>
        <a:off x="421246" y="1090688"/>
        <a:ext cx="5897455" cy="649440"/>
      </dsp:txXfrm>
    </dsp:sp>
    <dsp:sp modelId="{35DEA9B0-8F79-4E05-BDA1-013A355D0018}">
      <dsp:nvSpPr>
        <dsp:cNvPr id="0" name=""/>
        <dsp:cNvSpPr/>
      </dsp:nvSpPr>
      <dsp:spPr>
        <a:xfrm>
          <a:off x="0" y="2413328"/>
          <a:ext cx="8424936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F4F8DA-EC7E-4222-8C60-63E4960F4E66}">
      <dsp:nvSpPr>
        <dsp:cNvPr id="0" name=""/>
        <dsp:cNvSpPr/>
      </dsp:nvSpPr>
      <dsp:spPr>
        <a:xfrm>
          <a:off x="421246" y="2088608"/>
          <a:ext cx="5897455" cy="649440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Страховые компании</a:t>
          </a:r>
          <a:endParaRPr lang="ru-RU" sz="2800" b="1" kern="1200" dirty="0"/>
        </a:p>
      </dsp:txBody>
      <dsp:txXfrm>
        <a:off x="421246" y="2088608"/>
        <a:ext cx="5897455" cy="649440"/>
      </dsp:txXfrm>
    </dsp:sp>
    <dsp:sp modelId="{AB49195B-3B62-47B5-A1F6-48408AB7F629}">
      <dsp:nvSpPr>
        <dsp:cNvPr id="0" name=""/>
        <dsp:cNvSpPr/>
      </dsp:nvSpPr>
      <dsp:spPr>
        <a:xfrm>
          <a:off x="0" y="3411248"/>
          <a:ext cx="8424936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A4EC21-40B7-442E-ABCA-7102D2B2F2AE}">
      <dsp:nvSpPr>
        <dsp:cNvPr id="0" name=""/>
        <dsp:cNvSpPr/>
      </dsp:nvSpPr>
      <dsp:spPr>
        <a:xfrm>
          <a:off x="421246" y="3086528"/>
          <a:ext cx="5897455" cy="649440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Финансовые компании</a:t>
          </a:r>
          <a:endParaRPr lang="ru-RU" sz="2800" b="1" kern="1200" dirty="0"/>
        </a:p>
      </dsp:txBody>
      <dsp:txXfrm>
        <a:off x="421246" y="3086528"/>
        <a:ext cx="5897455" cy="649440"/>
      </dsp:txXfrm>
    </dsp:sp>
    <dsp:sp modelId="{FD589562-0C7A-4159-AB18-EFB87461A664}">
      <dsp:nvSpPr>
        <dsp:cNvPr id="0" name=""/>
        <dsp:cNvSpPr/>
      </dsp:nvSpPr>
      <dsp:spPr>
        <a:xfrm>
          <a:off x="0" y="4409168"/>
          <a:ext cx="8424936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C3925E-4282-486D-888B-74AC9A0919F6}">
      <dsp:nvSpPr>
        <dsp:cNvPr id="0" name=""/>
        <dsp:cNvSpPr/>
      </dsp:nvSpPr>
      <dsp:spPr>
        <a:xfrm>
          <a:off x="421246" y="4084448"/>
          <a:ext cx="5897455" cy="649440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Фондовые биржи</a:t>
          </a:r>
          <a:endParaRPr lang="ru-RU" sz="2800" b="1" kern="1200" dirty="0"/>
        </a:p>
      </dsp:txBody>
      <dsp:txXfrm>
        <a:off x="421246" y="4084448"/>
        <a:ext cx="5897455" cy="6494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0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/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/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/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/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/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/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/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67482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267483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75E3A8-8A81-4A97-A127-EA3D4AC337BB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58DD2-EF9F-4AEF-AA97-D9DE3AC31E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6348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758DD2-EF9F-4AEF-AA97-D9DE3AC31E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75E3A8-8A81-4A97-A127-EA3D4AC337BB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04671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758DD2-EF9F-4AEF-AA97-D9DE3AC31E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75E3A8-8A81-4A97-A127-EA3D4AC337BB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51446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/>
          <a:p>
            <a:pPr lvl="0"/>
            <a:r>
              <a:rPr lang="ru-RU" noProof="0" smtClean="0"/>
              <a:t>Вставка картинки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758DD2-EF9F-4AEF-AA97-D9DE3AC31E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75E3A8-8A81-4A97-A127-EA3D4AC337BB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56787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758DD2-EF9F-4AEF-AA97-D9DE3AC31E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75E3A8-8A81-4A97-A127-EA3D4AC337BB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90115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758DD2-EF9F-4AEF-AA97-D9DE3AC31E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75E3A8-8A81-4A97-A127-EA3D4AC337BB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52148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758DD2-EF9F-4AEF-AA97-D9DE3AC31E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75E3A8-8A81-4A97-A127-EA3D4AC337BB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36711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758DD2-EF9F-4AEF-AA97-D9DE3AC31E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75E3A8-8A81-4A97-A127-EA3D4AC337BB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80395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758DD2-EF9F-4AEF-AA97-D9DE3AC31E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75E3A8-8A81-4A97-A127-EA3D4AC337BB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45971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758DD2-EF9F-4AEF-AA97-D9DE3AC31E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75E3A8-8A81-4A97-A127-EA3D4AC337BB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26950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758DD2-EF9F-4AEF-AA97-D9DE3AC31E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75E3A8-8A81-4A97-A127-EA3D4AC337BB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65217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758DD2-EF9F-4AEF-AA97-D9DE3AC31E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75E3A8-8A81-4A97-A127-EA3D4AC337BB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69153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66243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66244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66245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66246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66247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66248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66249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66250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66251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66252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66253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66254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66255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66256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66257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66258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66259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66260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66261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66262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66263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66264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66265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66266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66267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66268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66269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66270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66271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66272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66273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66274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endParaRPr lang="ru-RU" sz="18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266275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276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277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278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279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280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281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282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283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284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285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286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287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288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289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290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291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292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293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294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295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296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297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298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299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00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01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02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03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04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05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06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07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08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09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10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11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12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13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14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15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16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17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18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19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20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21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22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23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24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25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26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27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28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29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30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31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32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33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34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35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36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37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38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39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40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41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42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43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44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45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46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47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48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49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50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51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52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53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54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55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56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57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58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59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60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61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62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63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64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65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66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67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68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69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70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71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72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73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74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75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76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77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78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79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80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81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82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83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84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85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86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87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88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89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90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91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92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93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94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95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96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97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98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399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00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01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02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03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04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05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06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07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08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09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10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11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12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13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14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15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16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17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18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19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20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21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22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23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24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25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26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27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28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29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30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31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32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33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34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35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36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37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38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39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40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41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42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43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44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45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46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47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48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49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50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51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52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53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54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55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56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6457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66458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9C758DD2-EF9F-4AEF-AA97-D9DE3AC31E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66459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9A75E3A8-8A81-4A97-A127-EA3D4AC337BB}" type="datetimeFigureOut">
              <a:rPr lang="ru-RU" smtClean="0"/>
              <a:pPr/>
              <a:t>14.01.2013</a:t>
            </a:fld>
            <a:endParaRPr lang="ru-RU"/>
          </a:p>
        </p:txBody>
      </p:sp>
      <p:sp>
        <p:nvSpPr>
          <p:cNvPr id="266460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266461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66462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611560" y="2662064"/>
            <a:ext cx="8136904" cy="1343000"/>
          </a:xfrm>
        </p:spPr>
        <p:txBody>
          <a:bodyPr/>
          <a:lstStyle/>
          <a:p>
            <a:r>
              <a:rPr lang="ru-RU" b="1" dirty="0" smtClean="0"/>
              <a:t>Финансы в экономике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3954165" y="4221087"/>
            <a:ext cx="4960640" cy="2474275"/>
          </a:xfrm>
        </p:spPr>
        <p:txBody>
          <a:bodyPr/>
          <a:lstStyle/>
          <a:p>
            <a:r>
              <a:rPr lang="ru-RU" dirty="0" smtClean="0"/>
              <a:t>11 класс, обществознание</a:t>
            </a:r>
          </a:p>
          <a:p>
            <a:r>
              <a:rPr lang="ru-RU" dirty="0" smtClean="0"/>
              <a:t>Базовый уровень</a:t>
            </a:r>
          </a:p>
          <a:p>
            <a:r>
              <a:rPr lang="ru-RU" dirty="0" smtClean="0"/>
              <a:t>1 урок</a:t>
            </a:r>
            <a:endParaRPr lang="ru-RU" dirty="0"/>
          </a:p>
        </p:txBody>
      </p:sp>
      <p:pic>
        <p:nvPicPr>
          <p:cNvPr id="7170" name="Picture 2" descr="http://www.comd.ru/files/images/money_tree_logo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1704" y="0"/>
            <a:ext cx="3855012" cy="289125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lombardtop.ru/wp-content/uploads/lombard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05064"/>
            <a:ext cx="3774653" cy="26902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3933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Blip>
                <a:blip r:embed="rId3"/>
              </a:buBlip>
              <a:defRPr/>
            </a:pPr>
            <a:r>
              <a:rPr lang="ru-RU" sz="4800" dirty="0" smtClean="0"/>
              <a:t>Понятие финансов</a:t>
            </a:r>
          </a:p>
          <a:p>
            <a:pPr>
              <a:buBlip>
                <a:blip r:embed="rId3"/>
              </a:buBlip>
              <a:defRPr/>
            </a:pPr>
            <a:r>
              <a:rPr lang="ru-RU" sz="4800" dirty="0" smtClean="0"/>
              <a:t>Банковская </a:t>
            </a:r>
            <a:r>
              <a:rPr lang="ru-RU" sz="4800" dirty="0"/>
              <a:t>система</a:t>
            </a:r>
          </a:p>
          <a:p>
            <a:pPr>
              <a:buBlip>
                <a:blip r:embed="rId3"/>
              </a:buBlip>
              <a:defRPr/>
            </a:pPr>
            <a:r>
              <a:rPr lang="ru-RU" sz="4800" dirty="0"/>
              <a:t>Финансовые институты</a:t>
            </a:r>
          </a:p>
          <a:p>
            <a:pPr marL="0" indent="0">
              <a:buNone/>
            </a:pPr>
            <a:endParaRPr lang="ru-RU" sz="48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223110140"/>
              </p:ext>
            </p:extLst>
          </p:nvPr>
        </p:nvGraphicFramePr>
        <p:xfrm>
          <a:off x="6849174" y="4149080"/>
          <a:ext cx="2289861" cy="2602880"/>
        </p:xfrm>
        <a:graphic>
          <a:graphicData uri="http://schemas.openxmlformats.org/presentationml/2006/ole">
            <p:oleObj spid="_x0000_s1030" name="Clip" r:id="rId4" imgW="3627438" imgH="3467100" progId="">
              <p:embed/>
            </p:oleObj>
          </a:graphicData>
        </a:graphic>
      </p:graphicFrame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4497359" y="5648118"/>
            <a:ext cx="3003001" cy="1231535"/>
            <a:chOff x="243" y="2526"/>
            <a:chExt cx="1240" cy="605"/>
          </a:xfrm>
        </p:grpSpPr>
        <p:grpSp>
          <p:nvGrpSpPr>
            <p:cNvPr id="6" name="Group 11"/>
            <p:cNvGrpSpPr>
              <a:grpSpLocks/>
            </p:cNvGrpSpPr>
            <p:nvPr/>
          </p:nvGrpSpPr>
          <p:grpSpPr bwMode="auto">
            <a:xfrm>
              <a:off x="243" y="2526"/>
              <a:ext cx="1240" cy="605"/>
              <a:chOff x="243" y="2526"/>
              <a:chExt cx="1240" cy="605"/>
            </a:xfrm>
          </p:grpSpPr>
          <p:sp>
            <p:nvSpPr>
              <p:cNvPr id="10" name="Freeform 12"/>
              <p:cNvSpPr>
                <a:spLocks/>
              </p:cNvSpPr>
              <p:nvPr/>
            </p:nvSpPr>
            <p:spPr bwMode="auto">
              <a:xfrm>
                <a:off x="262" y="2712"/>
                <a:ext cx="1212" cy="419"/>
              </a:xfrm>
              <a:custGeom>
                <a:avLst/>
                <a:gdLst/>
                <a:ahLst/>
                <a:cxnLst>
                  <a:cxn ang="0">
                    <a:pos x="241" y="570"/>
                  </a:cxn>
                  <a:cxn ang="0">
                    <a:pos x="0" y="623"/>
                  </a:cxn>
                  <a:cxn ang="0">
                    <a:pos x="213" y="713"/>
                  </a:cxn>
                  <a:cxn ang="0">
                    <a:pos x="427" y="776"/>
                  </a:cxn>
                  <a:cxn ang="0">
                    <a:pos x="614" y="817"/>
                  </a:cxn>
                  <a:cxn ang="0">
                    <a:pos x="734" y="883"/>
                  </a:cxn>
                  <a:cxn ang="0">
                    <a:pos x="903" y="999"/>
                  </a:cxn>
                  <a:cxn ang="0">
                    <a:pos x="1052" y="1153"/>
                  </a:cxn>
                  <a:cxn ang="0">
                    <a:pos x="1210" y="1233"/>
                  </a:cxn>
                  <a:cxn ang="0">
                    <a:pos x="1313" y="1257"/>
                  </a:cxn>
                  <a:cxn ang="0">
                    <a:pos x="1453" y="1141"/>
                  </a:cxn>
                  <a:cxn ang="0">
                    <a:pos x="1591" y="1025"/>
                  </a:cxn>
                  <a:cxn ang="0">
                    <a:pos x="1871" y="883"/>
                  </a:cxn>
                  <a:cxn ang="0">
                    <a:pos x="2103" y="790"/>
                  </a:cxn>
                  <a:cxn ang="0">
                    <a:pos x="2474" y="623"/>
                  </a:cxn>
                  <a:cxn ang="0">
                    <a:pos x="3053" y="415"/>
                  </a:cxn>
                  <a:cxn ang="0">
                    <a:pos x="3238" y="350"/>
                  </a:cxn>
                  <a:cxn ang="0">
                    <a:pos x="3424" y="324"/>
                  </a:cxn>
                  <a:cxn ang="0">
                    <a:pos x="3638" y="350"/>
                  </a:cxn>
                  <a:cxn ang="0">
                    <a:pos x="3220" y="246"/>
                  </a:cxn>
                  <a:cxn ang="0">
                    <a:pos x="2922" y="260"/>
                  </a:cxn>
                  <a:cxn ang="0">
                    <a:pos x="2502" y="182"/>
                  </a:cxn>
                  <a:cxn ang="0">
                    <a:pos x="2195" y="65"/>
                  </a:cxn>
                  <a:cxn ang="0">
                    <a:pos x="1963" y="0"/>
                  </a:cxn>
                  <a:cxn ang="0">
                    <a:pos x="1684" y="182"/>
                  </a:cxn>
                  <a:cxn ang="0">
                    <a:pos x="1173" y="389"/>
                  </a:cxn>
                  <a:cxn ang="0">
                    <a:pos x="698" y="518"/>
                  </a:cxn>
                  <a:cxn ang="0">
                    <a:pos x="241" y="570"/>
                  </a:cxn>
                </a:cxnLst>
                <a:rect l="0" t="0" r="r" b="b"/>
                <a:pathLst>
                  <a:path w="3638" h="1257">
                    <a:moveTo>
                      <a:pt x="241" y="570"/>
                    </a:moveTo>
                    <a:lnTo>
                      <a:pt x="0" y="623"/>
                    </a:lnTo>
                    <a:lnTo>
                      <a:pt x="213" y="713"/>
                    </a:lnTo>
                    <a:lnTo>
                      <a:pt x="427" y="776"/>
                    </a:lnTo>
                    <a:lnTo>
                      <a:pt x="614" y="817"/>
                    </a:lnTo>
                    <a:lnTo>
                      <a:pt x="734" y="883"/>
                    </a:lnTo>
                    <a:lnTo>
                      <a:pt x="903" y="999"/>
                    </a:lnTo>
                    <a:lnTo>
                      <a:pt x="1052" y="1153"/>
                    </a:lnTo>
                    <a:lnTo>
                      <a:pt x="1210" y="1233"/>
                    </a:lnTo>
                    <a:lnTo>
                      <a:pt x="1313" y="1257"/>
                    </a:lnTo>
                    <a:lnTo>
                      <a:pt x="1453" y="1141"/>
                    </a:lnTo>
                    <a:lnTo>
                      <a:pt x="1591" y="1025"/>
                    </a:lnTo>
                    <a:lnTo>
                      <a:pt x="1871" y="883"/>
                    </a:lnTo>
                    <a:lnTo>
                      <a:pt x="2103" y="790"/>
                    </a:lnTo>
                    <a:lnTo>
                      <a:pt x="2474" y="623"/>
                    </a:lnTo>
                    <a:lnTo>
                      <a:pt x="3053" y="415"/>
                    </a:lnTo>
                    <a:lnTo>
                      <a:pt x="3238" y="350"/>
                    </a:lnTo>
                    <a:lnTo>
                      <a:pt x="3424" y="324"/>
                    </a:lnTo>
                    <a:lnTo>
                      <a:pt x="3638" y="350"/>
                    </a:lnTo>
                    <a:lnTo>
                      <a:pt x="3220" y="246"/>
                    </a:lnTo>
                    <a:lnTo>
                      <a:pt x="2922" y="260"/>
                    </a:lnTo>
                    <a:lnTo>
                      <a:pt x="2502" y="182"/>
                    </a:lnTo>
                    <a:lnTo>
                      <a:pt x="2195" y="65"/>
                    </a:lnTo>
                    <a:lnTo>
                      <a:pt x="1963" y="0"/>
                    </a:lnTo>
                    <a:lnTo>
                      <a:pt x="1684" y="182"/>
                    </a:lnTo>
                    <a:lnTo>
                      <a:pt x="1173" y="389"/>
                    </a:lnTo>
                    <a:lnTo>
                      <a:pt x="698" y="518"/>
                    </a:lnTo>
                    <a:lnTo>
                      <a:pt x="241" y="570"/>
                    </a:lnTo>
                    <a:close/>
                  </a:path>
                </a:pathLst>
              </a:custGeom>
              <a:solidFill>
                <a:srgbClr val="000000"/>
              </a:solidFill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13"/>
              <p:cNvSpPr>
                <a:spLocks/>
              </p:cNvSpPr>
              <p:nvPr/>
            </p:nvSpPr>
            <p:spPr bwMode="auto">
              <a:xfrm>
                <a:off x="259" y="2677"/>
                <a:ext cx="1154" cy="407"/>
              </a:xfrm>
              <a:custGeom>
                <a:avLst/>
                <a:gdLst/>
                <a:ahLst/>
                <a:cxnLst>
                  <a:cxn ang="0">
                    <a:pos x="0" y="570"/>
                  </a:cxn>
                  <a:cxn ang="0">
                    <a:pos x="326" y="570"/>
                  </a:cxn>
                  <a:cxn ang="0">
                    <a:pos x="596" y="545"/>
                  </a:cxn>
                  <a:cxn ang="0">
                    <a:pos x="809" y="506"/>
                  </a:cxn>
                  <a:cxn ang="0">
                    <a:pos x="1135" y="403"/>
                  </a:cxn>
                  <a:cxn ang="0">
                    <a:pos x="1442" y="272"/>
                  </a:cxn>
                  <a:cxn ang="0">
                    <a:pos x="1675" y="182"/>
                  </a:cxn>
                  <a:cxn ang="0">
                    <a:pos x="1814" y="104"/>
                  </a:cxn>
                  <a:cxn ang="0">
                    <a:pos x="1908" y="0"/>
                  </a:cxn>
                  <a:cxn ang="0">
                    <a:pos x="2103" y="90"/>
                  </a:cxn>
                  <a:cxn ang="0">
                    <a:pos x="2316" y="130"/>
                  </a:cxn>
                  <a:cxn ang="0">
                    <a:pos x="2642" y="232"/>
                  </a:cxn>
                  <a:cxn ang="0">
                    <a:pos x="2969" y="272"/>
                  </a:cxn>
                  <a:cxn ang="0">
                    <a:pos x="3248" y="232"/>
                  </a:cxn>
                  <a:cxn ang="0">
                    <a:pos x="3461" y="208"/>
                  </a:cxn>
                  <a:cxn ang="0">
                    <a:pos x="3238" y="350"/>
                  </a:cxn>
                  <a:cxn ang="0">
                    <a:pos x="3071" y="414"/>
                  </a:cxn>
                  <a:cxn ang="0">
                    <a:pos x="2875" y="519"/>
                  </a:cxn>
                  <a:cxn ang="0">
                    <a:pos x="2447" y="648"/>
                  </a:cxn>
                  <a:cxn ang="0">
                    <a:pos x="2112" y="752"/>
                  </a:cxn>
                  <a:cxn ang="0">
                    <a:pos x="1842" y="907"/>
                  </a:cxn>
                  <a:cxn ang="0">
                    <a:pos x="1562" y="1024"/>
                  </a:cxn>
                  <a:cxn ang="0">
                    <a:pos x="1266" y="1155"/>
                  </a:cxn>
                  <a:cxn ang="0">
                    <a:pos x="1182" y="1219"/>
                  </a:cxn>
                  <a:cxn ang="0">
                    <a:pos x="1005" y="1063"/>
                  </a:cxn>
                  <a:cxn ang="0">
                    <a:pos x="772" y="880"/>
                  </a:cxn>
                  <a:cxn ang="0">
                    <a:pos x="576" y="817"/>
                  </a:cxn>
                  <a:cxn ang="0">
                    <a:pos x="335" y="764"/>
                  </a:cxn>
                  <a:cxn ang="0">
                    <a:pos x="0" y="570"/>
                  </a:cxn>
                </a:cxnLst>
                <a:rect l="0" t="0" r="r" b="b"/>
                <a:pathLst>
                  <a:path w="3461" h="1219">
                    <a:moveTo>
                      <a:pt x="0" y="570"/>
                    </a:moveTo>
                    <a:lnTo>
                      <a:pt x="326" y="570"/>
                    </a:lnTo>
                    <a:lnTo>
                      <a:pt x="596" y="545"/>
                    </a:lnTo>
                    <a:lnTo>
                      <a:pt x="809" y="506"/>
                    </a:lnTo>
                    <a:lnTo>
                      <a:pt x="1135" y="403"/>
                    </a:lnTo>
                    <a:lnTo>
                      <a:pt x="1442" y="272"/>
                    </a:lnTo>
                    <a:lnTo>
                      <a:pt x="1675" y="182"/>
                    </a:lnTo>
                    <a:lnTo>
                      <a:pt x="1814" y="104"/>
                    </a:lnTo>
                    <a:lnTo>
                      <a:pt x="1908" y="0"/>
                    </a:lnTo>
                    <a:lnTo>
                      <a:pt x="2103" y="90"/>
                    </a:lnTo>
                    <a:lnTo>
                      <a:pt x="2316" y="130"/>
                    </a:lnTo>
                    <a:lnTo>
                      <a:pt x="2642" y="232"/>
                    </a:lnTo>
                    <a:lnTo>
                      <a:pt x="2969" y="272"/>
                    </a:lnTo>
                    <a:lnTo>
                      <a:pt x="3248" y="232"/>
                    </a:lnTo>
                    <a:lnTo>
                      <a:pt x="3461" y="208"/>
                    </a:lnTo>
                    <a:lnTo>
                      <a:pt x="3238" y="350"/>
                    </a:lnTo>
                    <a:lnTo>
                      <a:pt x="3071" y="414"/>
                    </a:lnTo>
                    <a:lnTo>
                      <a:pt x="2875" y="519"/>
                    </a:lnTo>
                    <a:lnTo>
                      <a:pt x="2447" y="648"/>
                    </a:lnTo>
                    <a:lnTo>
                      <a:pt x="2112" y="752"/>
                    </a:lnTo>
                    <a:lnTo>
                      <a:pt x="1842" y="907"/>
                    </a:lnTo>
                    <a:lnTo>
                      <a:pt x="1562" y="1024"/>
                    </a:lnTo>
                    <a:lnTo>
                      <a:pt x="1266" y="1155"/>
                    </a:lnTo>
                    <a:lnTo>
                      <a:pt x="1182" y="1219"/>
                    </a:lnTo>
                    <a:lnTo>
                      <a:pt x="1005" y="1063"/>
                    </a:lnTo>
                    <a:lnTo>
                      <a:pt x="772" y="880"/>
                    </a:lnTo>
                    <a:lnTo>
                      <a:pt x="576" y="817"/>
                    </a:lnTo>
                    <a:lnTo>
                      <a:pt x="335" y="764"/>
                    </a:lnTo>
                    <a:lnTo>
                      <a:pt x="0" y="570"/>
                    </a:lnTo>
                    <a:close/>
                  </a:path>
                </a:pathLst>
              </a:custGeom>
              <a:solidFill>
                <a:srgbClr val="008000"/>
              </a:solidFill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14"/>
              <p:cNvSpPr>
                <a:spLocks/>
              </p:cNvSpPr>
              <p:nvPr/>
            </p:nvSpPr>
            <p:spPr bwMode="auto">
              <a:xfrm>
                <a:off x="265" y="2643"/>
                <a:ext cx="1154" cy="406"/>
              </a:xfrm>
              <a:custGeom>
                <a:avLst/>
                <a:gdLst/>
                <a:ahLst/>
                <a:cxnLst>
                  <a:cxn ang="0">
                    <a:pos x="0" y="570"/>
                  </a:cxn>
                  <a:cxn ang="0">
                    <a:pos x="326" y="570"/>
                  </a:cxn>
                  <a:cxn ang="0">
                    <a:pos x="594" y="544"/>
                  </a:cxn>
                  <a:cxn ang="0">
                    <a:pos x="808" y="507"/>
                  </a:cxn>
                  <a:cxn ang="0">
                    <a:pos x="1136" y="402"/>
                  </a:cxn>
                  <a:cxn ang="0">
                    <a:pos x="1443" y="273"/>
                  </a:cxn>
                  <a:cxn ang="0">
                    <a:pos x="1675" y="183"/>
                  </a:cxn>
                  <a:cxn ang="0">
                    <a:pos x="1814" y="104"/>
                  </a:cxn>
                  <a:cxn ang="0">
                    <a:pos x="1907" y="0"/>
                  </a:cxn>
                  <a:cxn ang="0">
                    <a:pos x="2102" y="92"/>
                  </a:cxn>
                  <a:cxn ang="0">
                    <a:pos x="2317" y="130"/>
                  </a:cxn>
                  <a:cxn ang="0">
                    <a:pos x="2642" y="234"/>
                  </a:cxn>
                  <a:cxn ang="0">
                    <a:pos x="2968" y="273"/>
                  </a:cxn>
                  <a:cxn ang="0">
                    <a:pos x="3247" y="234"/>
                  </a:cxn>
                  <a:cxn ang="0">
                    <a:pos x="3461" y="208"/>
                  </a:cxn>
                  <a:cxn ang="0">
                    <a:pos x="3237" y="350"/>
                  </a:cxn>
                  <a:cxn ang="0">
                    <a:pos x="3070" y="416"/>
                  </a:cxn>
                  <a:cxn ang="0">
                    <a:pos x="2875" y="518"/>
                  </a:cxn>
                  <a:cxn ang="0">
                    <a:pos x="2447" y="649"/>
                  </a:cxn>
                  <a:cxn ang="0">
                    <a:pos x="2113" y="752"/>
                  </a:cxn>
                  <a:cxn ang="0">
                    <a:pos x="1842" y="908"/>
                  </a:cxn>
                  <a:cxn ang="0">
                    <a:pos x="1563" y="1025"/>
                  </a:cxn>
                  <a:cxn ang="0">
                    <a:pos x="1265" y="1156"/>
                  </a:cxn>
                  <a:cxn ang="0">
                    <a:pos x="1182" y="1219"/>
                  </a:cxn>
                  <a:cxn ang="0">
                    <a:pos x="1005" y="1065"/>
                  </a:cxn>
                  <a:cxn ang="0">
                    <a:pos x="772" y="882"/>
                  </a:cxn>
                  <a:cxn ang="0">
                    <a:pos x="577" y="816"/>
                  </a:cxn>
                  <a:cxn ang="0">
                    <a:pos x="334" y="765"/>
                  </a:cxn>
                  <a:cxn ang="0">
                    <a:pos x="0" y="570"/>
                  </a:cxn>
                </a:cxnLst>
                <a:rect l="0" t="0" r="r" b="b"/>
                <a:pathLst>
                  <a:path w="3461" h="1219">
                    <a:moveTo>
                      <a:pt x="0" y="570"/>
                    </a:moveTo>
                    <a:lnTo>
                      <a:pt x="326" y="570"/>
                    </a:lnTo>
                    <a:lnTo>
                      <a:pt x="594" y="544"/>
                    </a:lnTo>
                    <a:lnTo>
                      <a:pt x="808" y="507"/>
                    </a:lnTo>
                    <a:lnTo>
                      <a:pt x="1136" y="402"/>
                    </a:lnTo>
                    <a:lnTo>
                      <a:pt x="1443" y="273"/>
                    </a:lnTo>
                    <a:lnTo>
                      <a:pt x="1675" y="183"/>
                    </a:lnTo>
                    <a:lnTo>
                      <a:pt x="1814" y="104"/>
                    </a:lnTo>
                    <a:lnTo>
                      <a:pt x="1907" y="0"/>
                    </a:lnTo>
                    <a:lnTo>
                      <a:pt x="2102" y="92"/>
                    </a:lnTo>
                    <a:lnTo>
                      <a:pt x="2317" y="130"/>
                    </a:lnTo>
                    <a:lnTo>
                      <a:pt x="2642" y="234"/>
                    </a:lnTo>
                    <a:lnTo>
                      <a:pt x="2968" y="273"/>
                    </a:lnTo>
                    <a:lnTo>
                      <a:pt x="3247" y="234"/>
                    </a:lnTo>
                    <a:lnTo>
                      <a:pt x="3461" y="208"/>
                    </a:lnTo>
                    <a:lnTo>
                      <a:pt x="3237" y="350"/>
                    </a:lnTo>
                    <a:lnTo>
                      <a:pt x="3070" y="416"/>
                    </a:lnTo>
                    <a:lnTo>
                      <a:pt x="2875" y="518"/>
                    </a:lnTo>
                    <a:lnTo>
                      <a:pt x="2447" y="649"/>
                    </a:lnTo>
                    <a:lnTo>
                      <a:pt x="2113" y="752"/>
                    </a:lnTo>
                    <a:lnTo>
                      <a:pt x="1842" y="908"/>
                    </a:lnTo>
                    <a:lnTo>
                      <a:pt x="1563" y="1025"/>
                    </a:lnTo>
                    <a:lnTo>
                      <a:pt x="1265" y="1156"/>
                    </a:lnTo>
                    <a:lnTo>
                      <a:pt x="1182" y="1219"/>
                    </a:lnTo>
                    <a:lnTo>
                      <a:pt x="1005" y="1065"/>
                    </a:lnTo>
                    <a:lnTo>
                      <a:pt x="772" y="882"/>
                    </a:lnTo>
                    <a:lnTo>
                      <a:pt x="577" y="816"/>
                    </a:lnTo>
                    <a:lnTo>
                      <a:pt x="334" y="765"/>
                    </a:lnTo>
                    <a:lnTo>
                      <a:pt x="0" y="570"/>
                    </a:lnTo>
                    <a:close/>
                  </a:path>
                </a:pathLst>
              </a:custGeom>
              <a:solidFill>
                <a:srgbClr val="00FF00"/>
              </a:solidFill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5"/>
              <p:cNvSpPr>
                <a:spLocks/>
              </p:cNvSpPr>
              <p:nvPr/>
            </p:nvSpPr>
            <p:spPr bwMode="auto">
              <a:xfrm>
                <a:off x="243" y="2608"/>
                <a:ext cx="1213" cy="420"/>
              </a:xfrm>
              <a:custGeom>
                <a:avLst/>
                <a:gdLst/>
                <a:ahLst/>
                <a:cxnLst>
                  <a:cxn ang="0">
                    <a:pos x="241" y="573"/>
                  </a:cxn>
                  <a:cxn ang="0">
                    <a:pos x="0" y="623"/>
                  </a:cxn>
                  <a:cxn ang="0">
                    <a:pos x="212" y="715"/>
                  </a:cxn>
                  <a:cxn ang="0">
                    <a:pos x="428" y="779"/>
                  </a:cxn>
                  <a:cxn ang="0">
                    <a:pos x="613" y="819"/>
                  </a:cxn>
                  <a:cxn ang="0">
                    <a:pos x="733" y="883"/>
                  </a:cxn>
                  <a:cxn ang="0">
                    <a:pos x="902" y="999"/>
                  </a:cxn>
                  <a:cxn ang="0">
                    <a:pos x="1051" y="1156"/>
                  </a:cxn>
                  <a:cxn ang="0">
                    <a:pos x="1209" y="1233"/>
                  </a:cxn>
                  <a:cxn ang="0">
                    <a:pos x="1312" y="1261"/>
                  </a:cxn>
                  <a:cxn ang="0">
                    <a:pos x="1451" y="1144"/>
                  </a:cxn>
                  <a:cxn ang="0">
                    <a:pos x="1591" y="1026"/>
                  </a:cxn>
                  <a:cxn ang="0">
                    <a:pos x="1869" y="883"/>
                  </a:cxn>
                  <a:cxn ang="0">
                    <a:pos x="2102" y="791"/>
                  </a:cxn>
                  <a:cxn ang="0">
                    <a:pos x="2473" y="623"/>
                  </a:cxn>
                  <a:cxn ang="0">
                    <a:pos x="3051" y="417"/>
                  </a:cxn>
                  <a:cxn ang="0">
                    <a:pos x="3238" y="352"/>
                  </a:cxn>
                  <a:cxn ang="0">
                    <a:pos x="3422" y="325"/>
                  </a:cxn>
                  <a:cxn ang="0">
                    <a:pos x="3637" y="352"/>
                  </a:cxn>
                  <a:cxn ang="0">
                    <a:pos x="3219" y="249"/>
                  </a:cxn>
                  <a:cxn ang="0">
                    <a:pos x="2921" y="262"/>
                  </a:cxn>
                  <a:cxn ang="0">
                    <a:pos x="2502" y="183"/>
                  </a:cxn>
                  <a:cxn ang="0">
                    <a:pos x="2195" y="65"/>
                  </a:cxn>
                  <a:cxn ang="0">
                    <a:pos x="1962" y="0"/>
                  </a:cxn>
                  <a:cxn ang="0">
                    <a:pos x="1684" y="183"/>
                  </a:cxn>
                  <a:cxn ang="0">
                    <a:pos x="1172" y="391"/>
                  </a:cxn>
                  <a:cxn ang="0">
                    <a:pos x="697" y="521"/>
                  </a:cxn>
                  <a:cxn ang="0">
                    <a:pos x="241" y="573"/>
                  </a:cxn>
                </a:cxnLst>
                <a:rect l="0" t="0" r="r" b="b"/>
                <a:pathLst>
                  <a:path w="3637" h="1261">
                    <a:moveTo>
                      <a:pt x="241" y="573"/>
                    </a:moveTo>
                    <a:lnTo>
                      <a:pt x="0" y="623"/>
                    </a:lnTo>
                    <a:lnTo>
                      <a:pt x="212" y="715"/>
                    </a:lnTo>
                    <a:lnTo>
                      <a:pt x="428" y="779"/>
                    </a:lnTo>
                    <a:lnTo>
                      <a:pt x="613" y="819"/>
                    </a:lnTo>
                    <a:lnTo>
                      <a:pt x="733" y="883"/>
                    </a:lnTo>
                    <a:lnTo>
                      <a:pt x="902" y="999"/>
                    </a:lnTo>
                    <a:lnTo>
                      <a:pt x="1051" y="1156"/>
                    </a:lnTo>
                    <a:lnTo>
                      <a:pt x="1209" y="1233"/>
                    </a:lnTo>
                    <a:lnTo>
                      <a:pt x="1312" y="1261"/>
                    </a:lnTo>
                    <a:lnTo>
                      <a:pt x="1451" y="1144"/>
                    </a:lnTo>
                    <a:lnTo>
                      <a:pt x="1591" y="1026"/>
                    </a:lnTo>
                    <a:lnTo>
                      <a:pt x="1869" y="883"/>
                    </a:lnTo>
                    <a:lnTo>
                      <a:pt x="2102" y="791"/>
                    </a:lnTo>
                    <a:lnTo>
                      <a:pt x="2473" y="623"/>
                    </a:lnTo>
                    <a:lnTo>
                      <a:pt x="3051" y="417"/>
                    </a:lnTo>
                    <a:lnTo>
                      <a:pt x="3238" y="352"/>
                    </a:lnTo>
                    <a:lnTo>
                      <a:pt x="3422" y="325"/>
                    </a:lnTo>
                    <a:lnTo>
                      <a:pt x="3637" y="352"/>
                    </a:lnTo>
                    <a:lnTo>
                      <a:pt x="3219" y="249"/>
                    </a:lnTo>
                    <a:lnTo>
                      <a:pt x="2921" y="262"/>
                    </a:lnTo>
                    <a:lnTo>
                      <a:pt x="2502" y="183"/>
                    </a:lnTo>
                    <a:lnTo>
                      <a:pt x="2195" y="65"/>
                    </a:lnTo>
                    <a:lnTo>
                      <a:pt x="1962" y="0"/>
                    </a:lnTo>
                    <a:lnTo>
                      <a:pt x="1684" y="183"/>
                    </a:lnTo>
                    <a:lnTo>
                      <a:pt x="1172" y="391"/>
                    </a:lnTo>
                    <a:lnTo>
                      <a:pt x="697" y="521"/>
                    </a:lnTo>
                    <a:lnTo>
                      <a:pt x="241" y="573"/>
                    </a:lnTo>
                    <a:close/>
                  </a:path>
                </a:pathLst>
              </a:custGeom>
              <a:solidFill>
                <a:srgbClr val="008000"/>
              </a:solidFill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6"/>
              <p:cNvSpPr>
                <a:spLocks/>
              </p:cNvSpPr>
              <p:nvPr/>
            </p:nvSpPr>
            <p:spPr bwMode="auto">
              <a:xfrm>
                <a:off x="253" y="2578"/>
                <a:ext cx="1154" cy="406"/>
              </a:xfrm>
              <a:custGeom>
                <a:avLst/>
                <a:gdLst/>
                <a:ahLst/>
                <a:cxnLst>
                  <a:cxn ang="0">
                    <a:pos x="0" y="570"/>
                  </a:cxn>
                  <a:cxn ang="0">
                    <a:pos x="324" y="570"/>
                  </a:cxn>
                  <a:cxn ang="0">
                    <a:pos x="594" y="544"/>
                  </a:cxn>
                  <a:cxn ang="0">
                    <a:pos x="809" y="506"/>
                  </a:cxn>
                  <a:cxn ang="0">
                    <a:pos x="1135" y="402"/>
                  </a:cxn>
                  <a:cxn ang="0">
                    <a:pos x="1442" y="272"/>
                  </a:cxn>
                  <a:cxn ang="0">
                    <a:pos x="1674" y="180"/>
                  </a:cxn>
                  <a:cxn ang="0">
                    <a:pos x="1814" y="103"/>
                  </a:cxn>
                  <a:cxn ang="0">
                    <a:pos x="1907" y="0"/>
                  </a:cxn>
                  <a:cxn ang="0">
                    <a:pos x="2103" y="89"/>
                  </a:cxn>
                  <a:cxn ang="0">
                    <a:pos x="2317" y="128"/>
                  </a:cxn>
                  <a:cxn ang="0">
                    <a:pos x="2641" y="235"/>
                  </a:cxn>
                  <a:cxn ang="0">
                    <a:pos x="2969" y="272"/>
                  </a:cxn>
                  <a:cxn ang="0">
                    <a:pos x="3247" y="235"/>
                  </a:cxn>
                  <a:cxn ang="0">
                    <a:pos x="3461" y="205"/>
                  </a:cxn>
                  <a:cxn ang="0">
                    <a:pos x="3238" y="351"/>
                  </a:cxn>
                  <a:cxn ang="0">
                    <a:pos x="3071" y="414"/>
                  </a:cxn>
                  <a:cxn ang="0">
                    <a:pos x="2876" y="519"/>
                  </a:cxn>
                  <a:cxn ang="0">
                    <a:pos x="2445" y="648"/>
                  </a:cxn>
                  <a:cxn ang="0">
                    <a:pos x="2111" y="752"/>
                  </a:cxn>
                  <a:cxn ang="0">
                    <a:pos x="1843" y="908"/>
                  </a:cxn>
                  <a:cxn ang="0">
                    <a:pos x="1563" y="1025"/>
                  </a:cxn>
                  <a:cxn ang="0">
                    <a:pos x="1266" y="1154"/>
                  </a:cxn>
                  <a:cxn ang="0">
                    <a:pos x="1182" y="1219"/>
                  </a:cxn>
                  <a:cxn ang="0">
                    <a:pos x="1006" y="1062"/>
                  </a:cxn>
                  <a:cxn ang="0">
                    <a:pos x="771" y="880"/>
                  </a:cxn>
                  <a:cxn ang="0">
                    <a:pos x="576" y="817"/>
                  </a:cxn>
                  <a:cxn ang="0">
                    <a:pos x="334" y="764"/>
                  </a:cxn>
                  <a:cxn ang="0">
                    <a:pos x="0" y="570"/>
                  </a:cxn>
                </a:cxnLst>
                <a:rect l="0" t="0" r="r" b="b"/>
                <a:pathLst>
                  <a:path w="3461" h="1219">
                    <a:moveTo>
                      <a:pt x="0" y="570"/>
                    </a:moveTo>
                    <a:lnTo>
                      <a:pt x="324" y="570"/>
                    </a:lnTo>
                    <a:lnTo>
                      <a:pt x="594" y="544"/>
                    </a:lnTo>
                    <a:lnTo>
                      <a:pt x="809" y="506"/>
                    </a:lnTo>
                    <a:lnTo>
                      <a:pt x="1135" y="402"/>
                    </a:lnTo>
                    <a:lnTo>
                      <a:pt x="1442" y="272"/>
                    </a:lnTo>
                    <a:lnTo>
                      <a:pt x="1674" y="180"/>
                    </a:lnTo>
                    <a:lnTo>
                      <a:pt x="1814" y="103"/>
                    </a:lnTo>
                    <a:lnTo>
                      <a:pt x="1907" y="0"/>
                    </a:lnTo>
                    <a:lnTo>
                      <a:pt x="2103" y="89"/>
                    </a:lnTo>
                    <a:lnTo>
                      <a:pt x="2317" y="128"/>
                    </a:lnTo>
                    <a:lnTo>
                      <a:pt x="2641" y="235"/>
                    </a:lnTo>
                    <a:lnTo>
                      <a:pt x="2969" y="272"/>
                    </a:lnTo>
                    <a:lnTo>
                      <a:pt x="3247" y="235"/>
                    </a:lnTo>
                    <a:lnTo>
                      <a:pt x="3461" y="205"/>
                    </a:lnTo>
                    <a:lnTo>
                      <a:pt x="3238" y="351"/>
                    </a:lnTo>
                    <a:lnTo>
                      <a:pt x="3071" y="414"/>
                    </a:lnTo>
                    <a:lnTo>
                      <a:pt x="2876" y="519"/>
                    </a:lnTo>
                    <a:lnTo>
                      <a:pt x="2445" y="648"/>
                    </a:lnTo>
                    <a:lnTo>
                      <a:pt x="2111" y="752"/>
                    </a:lnTo>
                    <a:lnTo>
                      <a:pt x="1843" y="908"/>
                    </a:lnTo>
                    <a:lnTo>
                      <a:pt x="1563" y="1025"/>
                    </a:lnTo>
                    <a:lnTo>
                      <a:pt x="1266" y="1154"/>
                    </a:lnTo>
                    <a:lnTo>
                      <a:pt x="1182" y="1219"/>
                    </a:lnTo>
                    <a:lnTo>
                      <a:pt x="1006" y="1062"/>
                    </a:lnTo>
                    <a:lnTo>
                      <a:pt x="771" y="880"/>
                    </a:lnTo>
                    <a:lnTo>
                      <a:pt x="576" y="817"/>
                    </a:lnTo>
                    <a:lnTo>
                      <a:pt x="334" y="764"/>
                    </a:lnTo>
                    <a:lnTo>
                      <a:pt x="0" y="570"/>
                    </a:lnTo>
                    <a:close/>
                  </a:path>
                </a:pathLst>
              </a:custGeom>
              <a:solidFill>
                <a:srgbClr val="00FF00"/>
              </a:solidFill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Freeform 17"/>
              <p:cNvSpPr>
                <a:spLocks/>
              </p:cNvSpPr>
              <p:nvPr/>
            </p:nvSpPr>
            <p:spPr bwMode="auto">
              <a:xfrm>
                <a:off x="271" y="2526"/>
                <a:ext cx="1212" cy="419"/>
              </a:xfrm>
              <a:custGeom>
                <a:avLst/>
                <a:gdLst/>
                <a:ahLst/>
                <a:cxnLst>
                  <a:cxn ang="0">
                    <a:pos x="240" y="570"/>
                  </a:cxn>
                  <a:cxn ang="0">
                    <a:pos x="0" y="623"/>
                  </a:cxn>
                  <a:cxn ang="0">
                    <a:pos x="212" y="715"/>
                  </a:cxn>
                  <a:cxn ang="0">
                    <a:pos x="427" y="778"/>
                  </a:cxn>
                  <a:cxn ang="0">
                    <a:pos x="613" y="818"/>
                  </a:cxn>
                  <a:cxn ang="0">
                    <a:pos x="734" y="882"/>
                  </a:cxn>
                  <a:cxn ang="0">
                    <a:pos x="902" y="999"/>
                  </a:cxn>
                  <a:cxn ang="0">
                    <a:pos x="1050" y="1152"/>
                  </a:cxn>
                  <a:cxn ang="0">
                    <a:pos x="1209" y="1232"/>
                  </a:cxn>
                  <a:cxn ang="0">
                    <a:pos x="1311" y="1258"/>
                  </a:cxn>
                  <a:cxn ang="0">
                    <a:pos x="1451" y="1141"/>
                  </a:cxn>
                  <a:cxn ang="0">
                    <a:pos x="1591" y="1024"/>
                  </a:cxn>
                  <a:cxn ang="0">
                    <a:pos x="1869" y="882"/>
                  </a:cxn>
                  <a:cxn ang="0">
                    <a:pos x="2102" y="792"/>
                  </a:cxn>
                  <a:cxn ang="0">
                    <a:pos x="2473" y="623"/>
                  </a:cxn>
                  <a:cxn ang="0">
                    <a:pos x="3051" y="416"/>
                  </a:cxn>
                  <a:cxn ang="0">
                    <a:pos x="3238" y="350"/>
                  </a:cxn>
                  <a:cxn ang="0">
                    <a:pos x="3422" y="324"/>
                  </a:cxn>
                  <a:cxn ang="0">
                    <a:pos x="3636" y="350"/>
                  </a:cxn>
                  <a:cxn ang="0">
                    <a:pos x="3218" y="245"/>
                  </a:cxn>
                  <a:cxn ang="0">
                    <a:pos x="2920" y="259"/>
                  </a:cxn>
                  <a:cxn ang="0">
                    <a:pos x="2501" y="182"/>
                  </a:cxn>
                  <a:cxn ang="0">
                    <a:pos x="2194" y="66"/>
                  </a:cxn>
                  <a:cxn ang="0">
                    <a:pos x="1962" y="0"/>
                  </a:cxn>
                  <a:cxn ang="0">
                    <a:pos x="1684" y="182"/>
                  </a:cxn>
                  <a:cxn ang="0">
                    <a:pos x="1173" y="391"/>
                  </a:cxn>
                  <a:cxn ang="0">
                    <a:pos x="696" y="518"/>
                  </a:cxn>
                  <a:cxn ang="0">
                    <a:pos x="240" y="570"/>
                  </a:cxn>
                </a:cxnLst>
                <a:rect l="0" t="0" r="r" b="b"/>
                <a:pathLst>
                  <a:path w="3636" h="1258">
                    <a:moveTo>
                      <a:pt x="240" y="570"/>
                    </a:moveTo>
                    <a:lnTo>
                      <a:pt x="0" y="623"/>
                    </a:lnTo>
                    <a:lnTo>
                      <a:pt x="212" y="715"/>
                    </a:lnTo>
                    <a:lnTo>
                      <a:pt x="427" y="778"/>
                    </a:lnTo>
                    <a:lnTo>
                      <a:pt x="613" y="818"/>
                    </a:lnTo>
                    <a:lnTo>
                      <a:pt x="734" y="882"/>
                    </a:lnTo>
                    <a:lnTo>
                      <a:pt x="902" y="999"/>
                    </a:lnTo>
                    <a:lnTo>
                      <a:pt x="1050" y="1152"/>
                    </a:lnTo>
                    <a:lnTo>
                      <a:pt x="1209" y="1232"/>
                    </a:lnTo>
                    <a:lnTo>
                      <a:pt x="1311" y="1258"/>
                    </a:lnTo>
                    <a:lnTo>
                      <a:pt x="1451" y="1141"/>
                    </a:lnTo>
                    <a:lnTo>
                      <a:pt x="1591" y="1024"/>
                    </a:lnTo>
                    <a:lnTo>
                      <a:pt x="1869" y="882"/>
                    </a:lnTo>
                    <a:lnTo>
                      <a:pt x="2102" y="792"/>
                    </a:lnTo>
                    <a:lnTo>
                      <a:pt x="2473" y="623"/>
                    </a:lnTo>
                    <a:lnTo>
                      <a:pt x="3051" y="416"/>
                    </a:lnTo>
                    <a:lnTo>
                      <a:pt x="3238" y="350"/>
                    </a:lnTo>
                    <a:lnTo>
                      <a:pt x="3422" y="324"/>
                    </a:lnTo>
                    <a:lnTo>
                      <a:pt x="3636" y="350"/>
                    </a:lnTo>
                    <a:lnTo>
                      <a:pt x="3218" y="245"/>
                    </a:lnTo>
                    <a:lnTo>
                      <a:pt x="2920" y="259"/>
                    </a:lnTo>
                    <a:lnTo>
                      <a:pt x="2501" y="182"/>
                    </a:lnTo>
                    <a:lnTo>
                      <a:pt x="2194" y="66"/>
                    </a:lnTo>
                    <a:lnTo>
                      <a:pt x="1962" y="0"/>
                    </a:lnTo>
                    <a:lnTo>
                      <a:pt x="1684" y="182"/>
                    </a:lnTo>
                    <a:lnTo>
                      <a:pt x="1173" y="391"/>
                    </a:lnTo>
                    <a:lnTo>
                      <a:pt x="696" y="518"/>
                    </a:lnTo>
                    <a:lnTo>
                      <a:pt x="240" y="570"/>
                    </a:lnTo>
                    <a:close/>
                  </a:path>
                </a:pathLst>
              </a:custGeom>
              <a:solidFill>
                <a:srgbClr val="008000"/>
              </a:solidFill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7" name="Group 18"/>
            <p:cNvGrpSpPr>
              <a:grpSpLocks/>
            </p:cNvGrpSpPr>
            <p:nvPr/>
          </p:nvGrpSpPr>
          <p:grpSpPr bwMode="auto">
            <a:xfrm>
              <a:off x="663" y="2590"/>
              <a:ext cx="387" cy="351"/>
              <a:chOff x="663" y="2590"/>
              <a:chExt cx="387" cy="351"/>
            </a:xfrm>
          </p:grpSpPr>
          <p:sp>
            <p:nvSpPr>
              <p:cNvPr id="8" name="Freeform 19"/>
              <p:cNvSpPr>
                <a:spLocks/>
              </p:cNvSpPr>
              <p:nvPr/>
            </p:nvSpPr>
            <p:spPr bwMode="auto">
              <a:xfrm>
                <a:off x="663" y="2590"/>
                <a:ext cx="381" cy="187"/>
              </a:xfrm>
              <a:custGeom>
                <a:avLst/>
                <a:gdLst/>
                <a:ahLst/>
                <a:cxnLst>
                  <a:cxn ang="0">
                    <a:pos x="0" y="131"/>
                  </a:cxn>
                  <a:cxn ang="0">
                    <a:pos x="874" y="559"/>
                  </a:cxn>
                  <a:cxn ang="0">
                    <a:pos x="1143" y="443"/>
                  </a:cxn>
                  <a:cxn ang="0">
                    <a:pos x="268" y="0"/>
                  </a:cxn>
                  <a:cxn ang="0">
                    <a:pos x="0" y="131"/>
                  </a:cxn>
                </a:cxnLst>
                <a:rect l="0" t="0" r="r" b="b"/>
                <a:pathLst>
                  <a:path w="1143" h="559">
                    <a:moveTo>
                      <a:pt x="0" y="131"/>
                    </a:moveTo>
                    <a:lnTo>
                      <a:pt x="874" y="559"/>
                    </a:lnTo>
                    <a:lnTo>
                      <a:pt x="1143" y="443"/>
                    </a:lnTo>
                    <a:lnTo>
                      <a:pt x="268" y="0"/>
                    </a:lnTo>
                    <a:lnTo>
                      <a:pt x="0" y="131"/>
                    </a:lnTo>
                    <a:close/>
                  </a:path>
                </a:pathLst>
              </a:custGeom>
              <a:solidFill>
                <a:srgbClr val="FFBF5F"/>
              </a:solidFill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Freeform 20"/>
              <p:cNvSpPr>
                <a:spLocks/>
              </p:cNvSpPr>
              <p:nvPr/>
            </p:nvSpPr>
            <p:spPr bwMode="auto">
              <a:xfrm>
                <a:off x="957" y="2734"/>
                <a:ext cx="93" cy="207"/>
              </a:xfrm>
              <a:custGeom>
                <a:avLst/>
                <a:gdLst/>
                <a:ahLst/>
                <a:cxnLst>
                  <a:cxn ang="0">
                    <a:pos x="0" y="129"/>
                  </a:cxn>
                  <a:cxn ang="0">
                    <a:pos x="270" y="0"/>
                  </a:cxn>
                  <a:cxn ang="0">
                    <a:pos x="279" y="492"/>
                  </a:cxn>
                  <a:cxn ang="0">
                    <a:pos x="0" y="621"/>
                  </a:cxn>
                  <a:cxn ang="0">
                    <a:pos x="0" y="129"/>
                  </a:cxn>
                </a:cxnLst>
                <a:rect l="0" t="0" r="r" b="b"/>
                <a:pathLst>
                  <a:path w="279" h="621">
                    <a:moveTo>
                      <a:pt x="0" y="129"/>
                    </a:moveTo>
                    <a:lnTo>
                      <a:pt x="270" y="0"/>
                    </a:lnTo>
                    <a:lnTo>
                      <a:pt x="279" y="492"/>
                    </a:lnTo>
                    <a:lnTo>
                      <a:pt x="0" y="621"/>
                    </a:lnTo>
                    <a:lnTo>
                      <a:pt x="0" y="129"/>
                    </a:lnTo>
                    <a:close/>
                  </a:path>
                </a:pathLst>
              </a:custGeom>
              <a:solidFill>
                <a:srgbClr val="7F3F00"/>
              </a:solidFill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</p:spTree>
    <p:extLst>
      <p:ext uri="{BB962C8B-B14F-4D97-AF65-F5344CB8AC3E}">
        <p14:creationId xmlns="" xmlns:p14="http://schemas.microsoft.com/office/powerpoint/2010/main" val="40626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ru-RU" b="1" dirty="0" smtClean="0"/>
              <a:t>Финансы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5400600"/>
          </a:xfrm>
        </p:spPr>
        <p:txBody>
          <a:bodyPr/>
          <a:lstStyle/>
          <a:p>
            <a:pPr marL="0" indent="0">
              <a:buNone/>
            </a:pPr>
            <a:r>
              <a:rPr lang="ru-RU" sz="4000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Финансы</a:t>
            </a:r>
            <a:r>
              <a:rPr lang="ru-RU" dirty="0"/>
              <a:t> – совокупность экономических отношений в процессе использования денежных средств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Задача: распределение и перераспределение общественного продукта и национального дохода</a:t>
            </a:r>
          </a:p>
          <a:p>
            <a:pPr marL="0" indent="0">
              <a:buNone/>
            </a:pPr>
            <a:r>
              <a:rPr lang="ru-RU" sz="2400" b="1" dirty="0" smtClean="0"/>
              <a:t>домохозяйства: излишки денежных средств</a:t>
            </a:r>
          </a:p>
          <a:p>
            <a:pPr marL="0" indent="0">
              <a:buNone/>
            </a:pPr>
            <a:r>
              <a:rPr lang="ru-RU" sz="2400" b="1" dirty="0" smtClean="0"/>
              <a:t>Фирмы: недостаток средств</a:t>
            </a:r>
          </a:p>
          <a:p>
            <a:pPr marL="0" indent="0">
              <a:buNone/>
            </a:pPr>
            <a:r>
              <a:rPr lang="ru-RU" sz="2400" b="1" dirty="0" smtClean="0"/>
              <a:t>Государство: налоги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Посредник: банковская система</a:t>
            </a:r>
            <a:endParaRPr lang="ru-RU" dirty="0"/>
          </a:p>
        </p:txBody>
      </p:sp>
      <p:pic>
        <p:nvPicPr>
          <p:cNvPr id="4098" name="Picture 2" descr="http://www.forexpf.ru/upload/352434_1.gi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906522"/>
            <a:ext cx="1828800" cy="18954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67901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b="1" dirty="0" smtClean="0"/>
              <a:t>Банковская система</a:t>
            </a:r>
            <a:endParaRPr lang="ru-RU" b="1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196752"/>
            <a:ext cx="8229600" cy="2448272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36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Банковская система -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dirty="0" smtClean="0"/>
              <a:t>совокупность действующих в стране банков и других кредитных учреждений и организаций</a:t>
            </a: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2530274" y="3525686"/>
            <a:ext cx="3960812" cy="719137"/>
          </a:xfrm>
          <a:prstGeom prst="rect">
            <a:avLst/>
          </a:prstGeom>
          <a:solidFill>
            <a:schemeClr val="accent1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ru-RU" sz="2400" b="1" dirty="0">
                <a:effectLst/>
              </a:rPr>
              <a:t>ЦЕНТРАЛЬНЫЙ БАНК</a:t>
            </a: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31931" y="5008765"/>
            <a:ext cx="2640013" cy="1228546"/>
          </a:xfrm>
          <a:prstGeom prst="rect">
            <a:avLst/>
          </a:prstGeom>
          <a:solidFill>
            <a:schemeClr val="accent1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ru-RU" sz="2400" b="1" dirty="0">
                <a:effectLst/>
              </a:rPr>
              <a:t>Коммерческие </a:t>
            </a:r>
            <a:endParaRPr lang="ru-RU" sz="2400" b="1" dirty="0" smtClean="0">
              <a:effectLst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ru-RU" sz="2400" b="1" dirty="0" smtClean="0">
                <a:effectLst/>
              </a:rPr>
              <a:t>банки</a:t>
            </a:r>
            <a:endParaRPr lang="ru-RU" sz="2400" b="1" dirty="0">
              <a:effectLst/>
            </a:endParaRP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012160" y="5013324"/>
            <a:ext cx="2807990" cy="1223987"/>
          </a:xfrm>
          <a:prstGeom prst="rect">
            <a:avLst/>
          </a:prstGeom>
          <a:solidFill>
            <a:schemeClr val="accent1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ru-RU" sz="2000" b="1" dirty="0">
                <a:effectLst/>
              </a:rPr>
              <a:t>Другие </a:t>
            </a:r>
            <a:r>
              <a:rPr lang="ru-RU" sz="2000" b="1" dirty="0" smtClean="0">
                <a:effectLst/>
              </a:rPr>
              <a:t>финансово-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ru-RU" sz="2000" b="1" dirty="0" smtClean="0">
                <a:effectLst/>
              </a:rPr>
              <a:t>кредитные 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ru-RU" sz="2000" b="1" dirty="0" smtClean="0">
                <a:effectLst/>
              </a:rPr>
              <a:t>учреждения</a:t>
            </a:r>
            <a:endParaRPr lang="ru-RU" sz="2000" b="1" dirty="0">
              <a:effectLst/>
            </a:endParaRPr>
          </a:p>
        </p:txBody>
      </p:sp>
      <p:sp>
        <p:nvSpPr>
          <p:cNvPr id="8" name="Line 14"/>
          <p:cNvSpPr>
            <a:spLocks noChangeShapeType="1"/>
          </p:cNvSpPr>
          <p:nvPr/>
        </p:nvSpPr>
        <p:spPr bwMode="auto">
          <a:xfrm flipH="1">
            <a:off x="2051050" y="4292600"/>
            <a:ext cx="2376488" cy="7223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Line 15"/>
          <p:cNvSpPr>
            <a:spLocks noChangeShapeType="1"/>
          </p:cNvSpPr>
          <p:nvPr/>
        </p:nvSpPr>
        <p:spPr bwMode="auto">
          <a:xfrm>
            <a:off x="4356100" y="4292600"/>
            <a:ext cx="2232025" cy="7207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5122" name="Picture 2" descr="http://vkurse.ua/i/2010-08/kabmin-dolozhil-kak-ekonomika-strany-prozhivet-2011-god_small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8950" y="3266129"/>
            <a:ext cx="1981200" cy="1238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img.gazeta.ru/files3/159/3294159/bankro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50" y="4899007"/>
            <a:ext cx="2857500" cy="19431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65494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novostivl.ru/files/files/3/1420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19" y="260648"/>
            <a:ext cx="3307094" cy="248032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31024" cy="850106"/>
          </a:xfrm>
        </p:spPr>
        <p:txBody>
          <a:bodyPr/>
          <a:lstStyle/>
          <a:p>
            <a:r>
              <a:rPr lang="ru-RU" b="1" dirty="0" smtClean="0"/>
              <a:t>Центробанк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988840"/>
            <a:ext cx="8229600" cy="4533900"/>
          </a:xfrm>
        </p:spPr>
        <p:txBody>
          <a:bodyPr/>
          <a:lstStyle/>
          <a:p>
            <a:r>
              <a:rPr lang="ru-RU" b="1" dirty="0" smtClean="0"/>
              <a:t>Эмиссия денег в стране</a:t>
            </a:r>
          </a:p>
          <a:p>
            <a:r>
              <a:rPr lang="ru-RU" b="1" dirty="0" smtClean="0"/>
              <a:t>Банк правительства</a:t>
            </a:r>
          </a:p>
          <a:p>
            <a:r>
              <a:rPr lang="ru-RU" b="1" dirty="0" smtClean="0"/>
              <a:t>Кредитование и контроль деятельности коммерческих банков</a:t>
            </a:r>
          </a:p>
          <a:p>
            <a:r>
              <a:rPr lang="ru-RU" b="1" dirty="0" smtClean="0"/>
              <a:t>Поддержание устойчивости нац. Валюты</a:t>
            </a:r>
          </a:p>
          <a:p>
            <a:r>
              <a:rPr lang="ru-RU" b="1" dirty="0" smtClean="0"/>
              <a:t>Хранение золотовалютных </a:t>
            </a:r>
          </a:p>
          <a:p>
            <a:pPr marL="0" indent="0">
              <a:buNone/>
            </a:pPr>
            <a:r>
              <a:rPr lang="ru-RU" b="1" dirty="0" smtClean="0"/>
              <a:t>запасов страны</a:t>
            </a:r>
          </a:p>
          <a:p>
            <a:endParaRPr lang="ru-RU" dirty="0"/>
          </a:p>
        </p:txBody>
      </p:sp>
      <p:pic>
        <p:nvPicPr>
          <p:cNvPr id="3076" name="Picture 4" descr="http://www.bezformata.ru/content/Images/000/003/282/image328214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4363" y="5013176"/>
            <a:ext cx="2190750" cy="16478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40753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72box.ru/uploads/image/Novosti/janv2011/sber1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9683" y="4005064"/>
            <a:ext cx="3419872" cy="271537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841003"/>
          </a:xfrm>
        </p:spPr>
        <p:txBody>
          <a:bodyPr/>
          <a:lstStyle/>
          <a:p>
            <a:r>
              <a:rPr lang="ru-RU" b="1" dirty="0" smtClean="0"/>
              <a:t>Коммерческие банки</a:t>
            </a:r>
            <a:endParaRPr lang="ru-RU" b="1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="" xmlns:p14="http://schemas.microsoft.com/office/powerpoint/2010/main" val="1937906489"/>
              </p:ext>
            </p:extLst>
          </p:nvPr>
        </p:nvGraphicFramePr>
        <p:xfrm>
          <a:off x="179512" y="1973064"/>
          <a:ext cx="333603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Схема 6"/>
          <p:cNvGraphicFramePr/>
          <p:nvPr>
            <p:extLst>
              <p:ext uri="{D42A27DB-BD31-4B8C-83A1-F6EECF244321}">
                <p14:modId xmlns="" xmlns:p14="http://schemas.microsoft.com/office/powerpoint/2010/main" val="1149147475"/>
              </p:ext>
            </p:extLst>
          </p:nvPr>
        </p:nvGraphicFramePr>
        <p:xfrm>
          <a:off x="5292080" y="1973064"/>
          <a:ext cx="367240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530041" y="1029643"/>
            <a:ext cx="3960812" cy="719137"/>
          </a:xfrm>
          <a:prstGeom prst="rect">
            <a:avLst/>
          </a:prstGeom>
          <a:solidFill>
            <a:srgbClr val="92D05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ru-RU" sz="2800" b="1" dirty="0" smtClean="0">
                <a:effectLst/>
              </a:rPr>
              <a:t>виды</a:t>
            </a:r>
            <a:endParaRPr lang="ru-RU" sz="2800" b="1" dirty="0"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1050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yazikovo.ucoz.ru/finansi-consulting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9683" y="1173865"/>
            <a:ext cx="3401685" cy="18675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73" y="68403"/>
            <a:ext cx="6779096" cy="1143000"/>
          </a:xfrm>
        </p:spPr>
        <p:txBody>
          <a:bodyPr/>
          <a:lstStyle/>
          <a:p>
            <a:r>
              <a:rPr lang="ru-RU" b="1" dirty="0" smtClean="0"/>
              <a:t>Коммерческие банки</a:t>
            </a:r>
            <a:endParaRPr lang="ru-RU" b="1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2756530014"/>
              </p:ext>
            </p:extLst>
          </p:nvPr>
        </p:nvGraphicFramePr>
        <p:xfrm>
          <a:off x="251520" y="1397000"/>
          <a:ext cx="8640960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Скругленный прямоугольник 4"/>
          <p:cNvSpPr/>
          <p:nvPr/>
        </p:nvSpPr>
        <p:spPr bwMode="auto">
          <a:xfrm>
            <a:off x="179512" y="1196752"/>
            <a:ext cx="8714372" cy="2160240"/>
          </a:xfrm>
          <a:prstGeom prst="round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Aft>
                <a:spcPct val="0"/>
              </a:spcAft>
              <a:buClr>
                <a:schemeClr val="hlink"/>
              </a:buClr>
            </a:pPr>
            <a:r>
              <a:rPr lang="ru-RU" sz="2800" b="1" dirty="0" smtClean="0"/>
              <a:t>Пассивные</a:t>
            </a:r>
            <a:r>
              <a:rPr lang="ru-RU" sz="2800" dirty="0" smtClean="0"/>
              <a:t> – </a:t>
            </a:r>
            <a:r>
              <a:rPr lang="ru-RU" sz="2700" dirty="0" smtClean="0"/>
              <a:t>операции по мобилизации денежных ресурсов: прием вкладов (депозитов); получение кредитов от других банков и центрального банка; выпуск собственных ценных бумаг</a:t>
            </a:r>
          </a:p>
          <a:p>
            <a: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319308" y="3573016"/>
            <a:ext cx="8434780" cy="1512168"/>
          </a:xfrm>
          <a:prstGeom prst="round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defRPr/>
            </a:pPr>
            <a:r>
              <a:rPr lang="ru-RU" sz="2800" b="1" dirty="0"/>
              <a:t>Активные</a:t>
            </a:r>
            <a:r>
              <a:rPr lang="ru-RU" sz="2800" dirty="0"/>
              <a:t> – операции по размещению средств: предоставление различных по срокам и размерам кредитов</a:t>
            </a: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 bwMode="auto">
          <a:xfrm>
            <a:off x="459104" y="5372212"/>
            <a:ext cx="8434780" cy="1212770"/>
          </a:xfrm>
          <a:prstGeom prst="round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defRPr/>
            </a:pPr>
            <a:r>
              <a:rPr lang="ru-RU" sz="2800" b="1" dirty="0" smtClean="0"/>
              <a:t>Банковские услуги – </a:t>
            </a:r>
            <a:r>
              <a:rPr lang="ru-RU" sz="2800" dirty="0" smtClean="0"/>
              <a:t>валютные операции, предоставление банковских ячеек и др.</a:t>
            </a:r>
            <a:endParaRPr lang="ru-RU" sz="2800" dirty="0"/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56141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  <p:bldP spid="5" grpId="2" animBg="1"/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b="1" dirty="0" smtClean="0"/>
              <a:t>Банковские операции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 bwMode="auto">
          <a:xfrm>
            <a:off x="179512" y="1196752"/>
            <a:ext cx="8714372" cy="2160240"/>
          </a:xfrm>
          <a:prstGeom prst="round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Aft>
                <a:spcPct val="0"/>
              </a:spcAft>
              <a:buClr>
                <a:schemeClr val="hlink"/>
              </a:buClr>
            </a:pPr>
            <a:r>
              <a:rPr lang="ru-RU" sz="2800" b="1" dirty="0" smtClean="0"/>
              <a:t>Пассивные</a:t>
            </a:r>
            <a:r>
              <a:rPr lang="ru-RU" sz="2800" dirty="0" smtClean="0"/>
              <a:t> – </a:t>
            </a:r>
            <a:r>
              <a:rPr lang="ru-RU" sz="2700" dirty="0" smtClean="0"/>
              <a:t>операции по мобилизации денежных ресурсов: прием вкладов (депозитов); получение кредитов от других банков и центрального банка; выпуск собственных ценных бумаг</a:t>
            </a:r>
          </a:p>
          <a:p>
            <a: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 bwMode="auto">
          <a:xfrm>
            <a:off x="319308" y="3573016"/>
            <a:ext cx="8434780" cy="1512168"/>
          </a:xfrm>
          <a:prstGeom prst="round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defRPr/>
            </a:pPr>
            <a:r>
              <a:rPr lang="ru-RU" sz="2800" b="1" dirty="0"/>
              <a:t>Активные</a:t>
            </a:r>
            <a:r>
              <a:rPr lang="ru-RU" sz="2800" dirty="0"/>
              <a:t> – операции по размещению средств: предоставление различных по срокам и размерам кредитов</a:t>
            </a: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459104" y="5372212"/>
            <a:ext cx="8434780" cy="1212770"/>
          </a:xfrm>
          <a:prstGeom prst="round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defRPr/>
            </a:pPr>
            <a:r>
              <a:rPr lang="ru-RU" sz="2800" b="1" dirty="0" smtClean="0"/>
              <a:t>Банковские услуги – </a:t>
            </a:r>
            <a:r>
              <a:rPr lang="ru-RU" sz="2800" dirty="0" smtClean="0"/>
              <a:t>валютные операции, предоставление банковских ячеек и др.</a:t>
            </a:r>
            <a:endParaRPr lang="ru-RU" sz="2800" dirty="0"/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0995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Финансовые институты</a:t>
            </a:r>
            <a:endParaRPr lang="ru-RU" b="1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2483778507"/>
              </p:ext>
            </p:extLst>
          </p:nvPr>
        </p:nvGraphicFramePr>
        <p:xfrm>
          <a:off x="467544" y="1412776"/>
          <a:ext cx="8424936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6064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1">
  <a:themeElements>
    <a:clrScheme name="Точки 4">
      <a:dk1>
        <a:srgbClr val="000000"/>
      </a:dk1>
      <a:lt1>
        <a:srgbClr val="FDEB9D"/>
      </a:lt1>
      <a:dk2>
        <a:srgbClr val="000000"/>
      </a:dk2>
      <a:lt2>
        <a:srgbClr val="E0CE82"/>
      </a:lt2>
      <a:accent1>
        <a:srgbClr val="EAEAEA"/>
      </a:accent1>
      <a:accent2>
        <a:srgbClr val="C2B476"/>
      </a:accent2>
      <a:accent3>
        <a:srgbClr val="FEF3CC"/>
      </a:accent3>
      <a:accent4>
        <a:srgbClr val="000000"/>
      </a:accent4>
      <a:accent5>
        <a:srgbClr val="F3F3F3"/>
      </a:accent5>
      <a:accent6>
        <a:srgbClr val="B0A36A"/>
      </a:accent6>
      <a:hlink>
        <a:srgbClr val="A47900"/>
      </a:hlink>
      <a:folHlink>
        <a:srgbClr val="8C8900"/>
      </a:folHlink>
    </a:clrScheme>
    <a:fontScheme name="Точк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Tx/>
          <a:buFont typeface="Wingdings" pitchFamily="2" charset="2"/>
          <a:buNone/>
          <a:tabLst/>
          <a:defRPr kumimoji="0" lang="ru-R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Tx/>
          <a:buFont typeface="Wingdings" pitchFamily="2" charset="2"/>
          <a:buNone/>
          <a:tabLst/>
          <a:defRPr kumimoji="0" lang="ru-R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Точки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очки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очки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Тема11</Template>
  <TotalTime>73</TotalTime>
  <Words>241</Words>
  <Application>Microsoft Office PowerPoint</Application>
  <PresentationFormat>Экран (4:3)</PresentationFormat>
  <Paragraphs>61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Тема11</vt:lpstr>
      <vt:lpstr>Clip</vt:lpstr>
      <vt:lpstr>Финансы в экономике</vt:lpstr>
      <vt:lpstr>ПЛАН:</vt:lpstr>
      <vt:lpstr>Финансы</vt:lpstr>
      <vt:lpstr>Банковская система</vt:lpstr>
      <vt:lpstr>Центробанк</vt:lpstr>
      <vt:lpstr>Коммерческие банки</vt:lpstr>
      <vt:lpstr>Коммерческие банки</vt:lpstr>
      <vt:lpstr>Банковские операции</vt:lpstr>
      <vt:lpstr>Финансовые институты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Финансы в экономике</dc:title>
  <dc:creator>Лена</dc:creator>
  <cp:lastModifiedBy>User</cp:lastModifiedBy>
  <cp:revision>9</cp:revision>
  <dcterms:created xsi:type="dcterms:W3CDTF">2012-11-06T19:50:09Z</dcterms:created>
  <dcterms:modified xsi:type="dcterms:W3CDTF">2013-01-14T14:11:31Z</dcterms:modified>
</cp:coreProperties>
</file>