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  <p:sldId id="260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80BE7-3C0C-49BB-A0FE-45871BDCC57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B656F-7D54-4C87-BFA1-87D2FCAB14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B1AE4-1CE4-4B0B-A991-E64A448F78D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6C53A3-4348-48B3-812A-71C903845DD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B6F085-628F-4FD4-8C1F-2110A4677C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18C1EB-58C7-4618-B7FA-CB13DFB96E6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BB9AE9-C16B-4CBB-BA4B-20B9874BFE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8D41A-BF38-4A7F-B472-EE020371A3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E6ECA-74B8-4C59-B833-17BCC2A63FE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9E697-4BE4-4BFD-B687-AF90A95F6AA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C9F01-21A9-4394-A344-E452E06EA9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05EE728-D2A2-4CA0-B508-3DEFC9530FE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27679" y="2362200"/>
            <a:ext cx="7768281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ru-RU" sz="7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blipFill>
                  <a:blip r:embed="rId3"/>
                  <a:tile tx="0" ty="0" sx="100000" sy="100000" flip="none" algn="tl"/>
                </a:blip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Классный час</a:t>
            </a:r>
          </a:p>
          <a:p>
            <a:pPr algn="ctr"/>
            <a:r>
              <a:rPr lang="ru-RU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blipFill>
                  <a:blip r:embed="rId3"/>
                  <a:tile tx="0" ty="0" sx="100000" sy="100000" flip="none" algn="tl"/>
                </a:blip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«Кодекс класса»</a:t>
            </a:r>
            <a:endParaRPr lang="ru-RU" sz="7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blipFill>
                <a:blip r:embed="rId3"/>
                <a:tile tx="0" ty="0" sx="100000" sy="100000" flip="none" algn="tl"/>
              </a:blip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1401901"/>
            <a:ext cx="3810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Bookman Old Style" pitchFamily="18" charset="0"/>
              </a:rPr>
              <a:t>Государство — особая организация</a:t>
            </a:r>
          </a:p>
          <a:p>
            <a:r>
              <a:rPr lang="ru-RU" sz="2000" dirty="0" smtClean="0">
                <a:latin typeface="Bookman Old Style" pitchFamily="18" charset="0"/>
              </a:rPr>
              <a:t> общества, объединённого общими </a:t>
            </a:r>
            <a:r>
              <a:rPr lang="ru-RU" sz="2000" dirty="0" err="1" smtClean="0">
                <a:latin typeface="Bookman Old Style" pitchFamily="18" charset="0"/>
              </a:rPr>
              <a:t>социокультурными</a:t>
            </a:r>
            <a:r>
              <a:rPr lang="ru-RU" sz="2000" dirty="0" smtClean="0">
                <a:latin typeface="Bookman Old Style" pitchFamily="18" charset="0"/>
              </a:rPr>
              <a:t> интересами, занимающая определённую территорию, </a:t>
            </a:r>
          </a:p>
          <a:p>
            <a:r>
              <a:rPr lang="ru-RU" sz="2000" dirty="0" smtClean="0">
                <a:latin typeface="Bookman Old Style" pitchFamily="18" charset="0"/>
              </a:rPr>
              <a:t>имеющая собственную систему управления и обладающая внутренним </a:t>
            </a:r>
          </a:p>
          <a:p>
            <a:r>
              <a:rPr lang="ru-RU" sz="2000" dirty="0" smtClean="0">
                <a:latin typeface="Bookman Old Style" pitchFamily="18" charset="0"/>
              </a:rPr>
              <a:t>и внешним суверенитетом.</a:t>
            </a:r>
            <a:endParaRPr lang="ru-RU" sz="2000" dirty="0"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0" y="2824877"/>
            <a:ext cx="3276600" cy="2374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  <a:buFont typeface="Arial" pitchFamily="34" charset="0"/>
              <a:buChar char="•"/>
            </a:pPr>
            <a:r>
              <a:rPr lang="ru-RU" dirty="0" smtClean="0">
                <a:latin typeface="Comic Sans MS" pitchFamily="66" charset="0"/>
              </a:rPr>
              <a:t> А можно ли наш класс назвать государством?</a:t>
            </a:r>
          </a:p>
          <a:p>
            <a:pPr>
              <a:lnSpc>
                <a:spcPct val="140000"/>
              </a:lnSpc>
              <a:buFont typeface="Arial" pitchFamily="34" charset="0"/>
              <a:buChar char="•"/>
            </a:pPr>
            <a:r>
              <a:rPr lang="ru-RU" dirty="0" smtClean="0">
                <a:latin typeface="Comic Sans MS" pitchFamily="66" charset="0"/>
              </a:rPr>
              <a:t> Почему?</a:t>
            </a:r>
          </a:p>
          <a:p>
            <a:pPr>
              <a:lnSpc>
                <a:spcPct val="140000"/>
              </a:lnSpc>
              <a:buFont typeface="Arial" pitchFamily="34" charset="0"/>
              <a:buChar char="•"/>
            </a:pPr>
            <a:r>
              <a:rPr lang="ru-RU" dirty="0"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</a:rPr>
              <a:t>Чего не хватает, чтобы быть полноценным государством?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9200" y="1371600"/>
            <a:ext cx="6705600" cy="4179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</a:pPr>
            <a:r>
              <a:rPr lang="ru-RU" b="1" i="1" dirty="0" smtClean="0"/>
              <a:t>Задания для групп</a:t>
            </a:r>
            <a:r>
              <a:rPr lang="ru-RU" dirty="0" smtClean="0"/>
              <a:t>: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ru-RU" dirty="0" smtClean="0"/>
              <a:t>1) Придумайте по пять правил, которые необходимы вашему коллективу. Правила должны быть понятными, выполнимыми и краткими. Важно, чтобы правила касались различных сторон деятельности коллектива: взаимоотношений между учащимися, </a:t>
            </a:r>
            <a:r>
              <a:rPr lang="ru-RU" dirty="0"/>
              <a:t>между учащимися и учителями, безопасности в классе и </a:t>
            </a:r>
            <a:r>
              <a:rPr lang="ru-RU" dirty="0" smtClean="0"/>
              <a:t>школе, </a:t>
            </a:r>
            <a:r>
              <a:rPr lang="ru-RU" dirty="0"/>
              <a:t>поведения на перемене, совместного проведения досуга и т. д</a:t>
            </a:r>
            <a:r>
              <a:rPr lang="ru-RU" dirty="0" smtClean="0"/>
              <a:t>.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ru-RU" dirty="0" smtClean="0"/>
              <a:t>2) Каждая команда должна определить для себя два наиболее значимых правила, назвать их.</a:t>
            </a:r>
          </a:p>
          <a:p>
            <a:pPr>
              <a:lnSpc>
                <a:spcPct val="120000"/>
              </a:lnSpc>
            </a:pPr>
            <a:endParaRPr lang="ru-RU" dirty="0"/>
          </a:p>
        </p:txBody>
      </p:sp>
    </p:spTree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52600" y="2133600"/>
            <a:ext cx="6477000" cy="2806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i="1" dirty="0">
                <a:latin typeface="Georgia" pitchFamily="18" charset="0"/>
              </a:rPr>
              <a:t>Я, житель государства 6-го «Б» класса, перед лицом своих товарищей торжественно обещаю: свято чтить и исполнять законы, хранить честь и секреты моего государства, всегда помогать руководящим органам решать проблемы и наводить порядок в государстве!»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47800" y="1219200"/>
            <a:ext cx="64700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Принятие присяги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62000" y="1981200"/>
            <a:ext cx="35052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Создание герба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класса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57800" y="2819400"/>
            <a:ext cx="3429000" cy="2766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40000"/>
              </a:lnSpc>
            </a:pPr>
            <a:r>
              <a:rPr lang="ru-RU" b="1" dirty="0" smtClean="0">
                <a:latin typeface="Bookman Old Style" pitchFamily="18" charset="0"/>
              </a:rPr>
              <a:t>Герб</a:t>
            </a:r>
            <a:r>
              <a:rPr lang="ru-RU" dirty="0" smtClean="0">
                <a:latin typeface="Bookman Old Style" pitchFamily="18" charset="0"/>
              </a:rPr>
              <a:t> — эмблема, отличительный знак, передаваемый по наследству, на котором изображаются предметы, символизирующие владельца герба.</a:t>
            </a: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76400" y="2438400"/>
            <a:ext cx="6477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i="1" dirty="0">
                <a:solidFill>
                  <a:srgbClr val="FF0000"/>
                </a:solidFill>
                <a:latin typeface="Georgia" pitchFamily="18" charset="0"/>
              </a:rPr>
              <a:t>Красный</a:t>
            </a:r>
            <a:r>
              <a:rPr lang="ru-RU" sz="2000" i="1" dirty="0">
                <a:latin typeface="Georgia" pitchFamily="18" charset="0"/>
              </a:rPr>
              <a:t> — очень понравилось;</a:t>
            </a:r>
          </a:p>
          <a:p>
            <a:pPr>
              <a:lnSpc>
                <a:spcPct val="150000"/>
              </a:lnSpc>
            </a:pPr>
            <a:r>
              <a:rPr lang="ru-RU" sz="2000" i="1" dirty="0">
                <a:solidFill>
                  <a:srgbClr val="00B050"/>
                </a:solidFill>
                <a:latin typeface="Georgia" pitchFamily="18" charset="0"/>
              </a:rPr>
              <a:t>зеленый</a:t>
            </a:r>
            <a:r>
              <a:rPr lang="ru-RU" sz="2000" i="1" dirty="0">
                <a:latin typeface="Georgia" pitchFamily="18" charset="0"/>
              </a:rPr>
              <a:t> — хорошо;</a:t>
            </a:r>
          </a:p>
          <a:p>
            <a:pPr>
              <a:lnSpc>
                <a:spcPct val="150000"/>
              </a:lnSpc>
            </a:pPr>
            <a:r>
              <a:rPr lang="ru-RU" sz="2000" i="1" dirty="0">
                <a:latin typeface="Georgia" pitchFamily="18" charset="0"/>
              </a:rPr>
              <a:t>белый – в общем хорошо;</a:t>
            </a:r>
          </a:p>
          <a:p>
            <a:pPr>
              <a:lnSpc>
                <a:spcPct val="150000"/>
              </a:lnSpc>
            </a:pPr>
            <a:r>
              <a:rPr lang="ru-RU" sz="2000" i="1" dirty="0">
                <a:solidFill>
                  <a:srgbClr val="002060"/>
                </a:solidFill>
                <a:latin typeface="Georgia" pitchFamily="18" charset="0"/>
              </a:rPr>
              <a:t>синий</a:t>
            </a:r>
            <a:r>
              <a:rPr lang="ru-RU" sz="2000" i="1" dirty="0">
                <a:latin typeface="Georgia" pitchFamily="18" charset="0"/>
              </a:rPr>
              <a:t> — не понравилось;</a:t>
            </a:r>
          </a:p>
          <a:p>
            <a:pPr>
              <a:lnSpc>
                <a:spcPct val="150000"/>
              </a:lnSpc>
            </a:pPr>
            <a:r>
              <a:rPr lang="ru-RU" sz="2000" i="1" dirty="0">
                <a:solidFill>
                  <a:srgbClr val="7030A0"/>
                </a:solidFill>
                <a:latin typeface="Georgia" pitchFamily="18" charset="0"/>
              </a:rPr>
              <a:t>фиолетовый </a:t>
            </a:r>
            <a:r>
              <a:rPr lang="ru-RU" sz="2000" i="1" dirty="0">
                <a:latin typeface="Georgia" pitchFamily="18" charset="0"/>
              </a:rPr>
              <a:t>— очень не понравилось.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19200" y="1219200"/>
            <a:ext cx="688528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ru-RU" sz="2400" dirty="0"/>
              <a:t>Каково твое отношение к совместной разработке символа и кодекса класса</a:t>
            </a:r>
            <a:r>
              <a:rPr lang="ru-RU" sz="2400" dirty="0" smtClean="0"/>
              <a:t>?</a:t>
            </a:r>
            <a:endParaRPr lang="ru-RU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76400" y="2590800"/>
            <a:ext cx="6477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i="1" dirty="0" smtClean="0">
                <a:latin typeface="Georgia" pitchFamily="18" charset="0"/>
              </a:rPr>
              <a:t>… учитывалось </a:t>
            </a:r>
            <a:r>
              <a:rPr lang="ru-RU" sz="2000" i="1" dirty="0">
                <a:latin typeface="Georgia" pitchFamily="18" charset="0"/>
              </a:rPr>
              <a:t>мое мнение;</a:t>
            </a:r>
          </a:p>
          <a:p>
            <a:pPr>
              <a:lnSpc>
                <a:spcPct val="150000"/>
              </a:lnSpc>
            </a:pPr>
            <a:r>
              <a:rPr lang="ru-RU" sz="2000" i="1" dirty="0" smtClean="0">
                <a:latin typeface="Georgia" pitchFamily="18" charset="0"/>
              </a:rPr>
              <a:t>… я </a:t>
            </a:r>
            <a:r>
              <a:rPr lang="ru-RU" sz="2000" i="1" dirty="0">
                <a:latin typeface="Georgia" pitchFamily="18" charset="0"/>
              </a:rPr>
              <a:t>внес свой вклад в общее дело;</a:t>
            </a:r>
          </a:p>
          <a:p>
            <a:pPr>
              <a:lnSpc>
                <a:spcPct val="150000"/>
              </a:lnSpc>
            </a:pPr>
            <a:r>
              <a:rPr lang="ru-RU" sz="2000" i="1" dirty="0" smtClean="0">
                <a:latin typeface="Georgia" pitchFamily="18" charset="0"/>
              </a:rPr>
              <a:t>… это </a:t>
            </a:r>
            <a:r>
              <a:rPr lang="ru-RU" sz="2000" i="1" dirty="0">
                <a:latin typeface="Georgia" pitchFamily="18" charset="0"/>
              </a:rPr>
              <a:t>интересно;</a:t>
            </a:r>
          </a:p>
          <a:p>
            <a:pPr>
              <a:lnSpc>
                <a:spcPct val="150000"/>
              </a:lnSpc>
            </a:pPr>
            <a:r>
              <a:rPr lang="ru-RU" sz="2000" i="1" dirty="0">
                <a:latin typeface="Georgia" pitchFamily="18" charset="0"/>
              </a:rPr>
              <a:t>— другой вариант ответа</a:t>
            </a:r>
            <a:r>
              <a:rPr lang="ru-RU" sz="2000" i="1" dirty="0" smtClean="0">
                <a:latin typeface="Georgia" pitchFamily="18" charset="0"/>
              </a:rPr>
              <a:t>.</a:t>
            </a:r>
            <a:endParaRPr lang="ru-RU" sz="2000" i="1" dirty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19200" y="1219200"/>
            <a:ext cx="688528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ru-RU" sz="2400" dirty="0" smtClean="0"/>
              <a:t>Мне понравилось (не понравилось) работать в группах, потому что …</a:t>
            </a:r>
            <a:endParaRPr lang="ru-RU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273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Wingdings</vt:lpstr>
      <vt:lpstr>Monotype Corsiva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Акком</dc:creator>
  <cp:lastModifiedBy>Акком</cp:lastModifiedBy>
  <cp:revision>5</cp:revision>
  <cp:lastPrinted>1601-01-01T00:00:00Z</cp:lastPrinted>
  <dcterms:created xsi:type="dcterms:W3CDTF">1601-01-01T00:00:00Z</dcterms:created>
  <dcterms:modified xsi:type="dcterms:W3CDTF">2013-02-26T18:22:53Z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