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33" autoAdjust="0"/>
    <p:restoredTop sz="94660"/>
  </p:normalViewPr>
  <p:slideViewPr>
    <p:cSldViewPr>
      <p:cViewPr varScale="1">
        <p:scale>
          <a:sx n="69" d="100"/>
          <a:sy n="69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B7F07-F17B-4B00-B914-3140DB61B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C681C-E7FB-4ECC-B569-E9C0DD483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36747-BF71-469B-A2AF-ED58131C9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E17FE-68BC-42CF-84C5-1C375C2C8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3827E-EC75-4851-8686-69210DCC6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12DC6-CAAE-4B4D-866C-E9A4CCDA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F1940-9A04-4075-A038-1BFD86142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B9D70-3336-47A5-86B4-4AF42CAF3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33980-76B6-4DCF-A899-4BC21E0B6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7EBE6-185B-4FC7-BFB8-DB52F483B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0243-EA3E-4760-8CA9-9D2DDFA1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4F97-27C8-47D0-9E06-5F9FCF4F1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F9302-AEE9-4D07-8277-AB221DCA7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314E4-B60E-437C-A935-6EF3FEDA7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3F9AA-59C4-4908-9243-E29DC5EB1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BF9A1-3643-403F-83CF-8EEB730DF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D5E9A-8227-4BD8-991F-26D96DC39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063A7-7AD8-4FBD-A628-DF00C9AD0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538C1-9665-46B7-8E28-70C3012CF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D2EE4-F93F-472B-9027-A0B2925B4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1162-1508-437A-AEE4-25C71FD0C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2057400" cy="5745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81000"/>
            <a:ext cx="6019800" cy="5745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3283E-1053-4CBB-AEBD-5A66695BA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76882-2005-45D8-B65F-ACE788428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2950-0A09-4269-ABC6-7775FD8CF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B1A44-5B93-4595-9290-443AEA026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2D0D2-B575-48A7-9C91-EBE644B36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0D031-A194-4664-8221-423693931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0F969-8711-440E-ADDC-0A915C0E3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3048-A866-47AC-9DA9-164E0ECF1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1824A-1096-48A1-9B6B-6CBA41AE2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D67C2-7A52-4FAF-B2D5-747F1CA4F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CDA86-EF05-4300-914A-F790F386F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1F30-2039-40C9-9CAA-0F46B2175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B68F-8C14-4A36-A867-F4AA2D655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FC7AE-1701-4711-8EA7-709228C88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2E4FD-7A00-4C4A-BF80-92824B2DE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74ADC-84DD-476E-BF27-A9A9E519C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7967F-4A66-422E-A538-109DA22AF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4D080-AC31-49BD-8857-D0E357E83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67232-FEC6-458E-A145-38A9B28FC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DB21-39FC-4976-A572-490F634FA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962D6-1AFC-4A2A-9357-E33A6B043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DC45A-3CED-41BA-822D-5FAF03581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DC88C-DC0F-44F5-BC8F-662761811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D1DB9-CC42-439A-B0A8-AE3D1A697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68DA-3C84-44CA-B1D8-AE70A1AD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367F4-4AE2-4D04-9735-FD4C07EA7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C737D-F5AE-4E6F-B8F7-2B966D354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A076-F9E2-43D0-918B-0BD255E6A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A4E3-1D30-47B8-8293-90304D0E0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F4DCE-89FE-47AE-80FF-290CC854C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5BE09-19F0-4F61-AF6D-97305AC28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DE885-DAD0-47B1-9FA1-8946BCFEF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C38B2-5327-4C3F-97B2-CACB075D6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2057400" cy="5745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81000"/>
            <a:ext cx="6019800" cy="5745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72901-35DB-4CBE-984D-F0E9E0174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76E3F-8371-4068-A56A-D5CC106AD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0E474-A8E0-4E30-9524-8D82E6E58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35F7-DA25-4855-B032-9BBF55888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0E5E9-DBCE-4FF2-97FD-404E7E0E5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5F971-2B5D-49A7-8E55-8575B8C37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CF645-456E-47E4-90DF-E227B45DC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F4CA1-D6F3-4AF8-8675-E2A4CE138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B840-9D1C-4813-97E9-6CB3F48A2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5FD6-5C57-4B62-BA43-DA99979C7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59622-E7E4-4E8E-AF8B-EF9C40AD1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CD37A-7D8A-4DBA-92CB-6D6972DB4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63BE-8D38-4191-ACE4-1B01313BE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113F3-B6CB-43A0-93F0-E583B3066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0173A-7BED-4E78-BB56-F362A6DFB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E16ED-F99C-45A8-812C-B343384D0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49AED-F9C7-49C1-8466-3B11599BF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3A1D-7C2B-405C-8A8E-7A170A450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5AC54-372A-4446-8F97-8493C401C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5C6F-D37B-4DF2-AB79-35B7717F9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C4B64-EED8-46F5-B9E3-5B0725982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6C8F5-0E92-44B1-A9A7-9C8CAAF95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8732C-E6A8-4279-8B68-6C3FBB2EB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A7A56-45D9-4955-859D-55A829EDB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ADD2-51D7-4C3B-A6A4-333B5919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E3B79-54FA-4556-A38A-D7ABD1C4B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AB154-88C6-431C-AEC7-2D6AD3505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D539A-00D1-4EE9-A723-FE16ECCB0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F1C44-1644-4E82-A833-26CFC5952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012D9-0D4E-4020-8A13-5C047BCE1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B30B0-174C-40C0-857B-B57A79E86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B2A2F-825B-4048-9622-DB889C6D7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A303A-88ED-411F-9A38-2F2904EBA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2057400" cy="5745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81000"/>
            <a:ext cx="6019800" cy="5745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E5C89-1A1B-41A9-BAF8-059D17B0C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2C7C4A22-3BF5-454A-901D-2E5954B7FD1C}" type="datetimeFigureOut">
              <a:rPr lang="ru-RU" smtClean="0"/>
              <a:pPr/>
              <a:t>27-02-2011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9515E8B-4F86-4E91-A59A-969481A98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DD4F5F4-DF8D-4611-B700-82B340DCC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71F0BBA-2440-4730-821A-3F6BDDEA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090C470-1CC5-4A3A-97F1-9F66B5755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D4FE5A7-880A-48E5-AEFD-0D24AF3B2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49B5C5E-BACB-4A5B-B75A-D97571716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20B1408-6149-4B9A-BC6A-2E93C587B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D2D4BDF-14E3-442B-9A72-86FF941A8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8956765-D265-4140-9776-C5A6C1FF8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3%D1%80%D0%B5%D0%B3%D0%B0%D1%82%D0%BD%D0%BE%D0%B5_%D1%81%D0%BE%D1%81%D1%82%D0%BE%D1%8F%D0%BD%D0%B8%D0%B5" TargetMode="External"/><Relationship Id="rId13" Type="http://schemas.openxmlformats.org/officeDocument/2006/relationships/hyperlink" Target="http://ru.wikipedia.org/wiki/%D0%A0%D0%B0%D1%81%D0%BF%D0%BB%D0%B0%D0%B2" TargetMode="External"/><Relationship Id="rId3" Type="http://schemas.openxmlformats.org/officeDocument/2006/relationships/hyperlink" Target="http://ru.wikipedia.org/wiki/%D0%9D%D0%B5%D0%BE%D1%80%D0%B3%D0%B0%D0%BD%D0%B8%D1%87%D0%B5%D1%81%D0%BA%D0%B8%D0%B5_%D0%B2%D0%B5%D1%89%D0%B5%D1%81%D1%82%D0%B2%D0%B0" TargetMode="External"/><Relationship Id="rId7" Type="http://schemas.openxmlformats.org/officeDocument/2006/relationships/hyperlink" Target="http://ru.wikipedia.org/wiki/%D0%98%D0%B7%D0%BE%D1%82%D1%80%D0%BE%D0%BF%D0%B8%D1%8F" TargetMode="External"/><Relationship Id="rId12" Type="http://schemas.openxmlformats.org/officeDocument/2006/relationships/hyperlink" Target="http://ru.wikipedia.org/wiki/%D0%9A%D1%80%D0%B8%D1%81%D1%82%D0%B0%D0%BB%D0%BB%D0%B8%D0%B7%D0%B0%D1%86%D0%B8%D1%8F" TargetMode="External"/><Relationship Id="rId17" Type="http://schemas.openxmlformats.org/officeDocument/2006/relationships/image" Target="../media/image13.jpeg"/><Relationship Id="rId2" Type="http://schemas.openxmlformats.org/officeDocument/2006/relationships/hyperlink" Target="http://ru.wikipedia.org/wiki/%D0%A4%D0%B8%D0%B7%D0%B8%D1%87%D0%B5%D1%81%D0%BA%D0%B0%D1%8F_%D1%85%D0%B8%D0%BC%D0%B8%D1%8F" TargetMode="Externa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0%BC%D0%BE%D1%80%D1%84%D0%BD%D1%8B%D0%B5_%D1%82%D0%B5%D0%BB%D0%B0" TargetMode="External"/><Relationship Id="rId11" Type="http://schemas.openxmlformats.org/officeDocument/2006/relationships/hyperlink" Target="http://ru.wikipedia.org/wiki/%D0%A1%D1%82%D0%B5%D0%BA%D0%BB%D0%BE%D0%BE%D0%B1%D1%80%D0%B0%D0%B7%D0%BD%D0%BE%D0%B5_%D1%81%D0%BE%D1%81%D1%82%D0%BE%D1%8F%D0%BD%D0%B8%D0%B5" TargetMode="External"/><Relationship Id="rId5" Type="http://schemas.openxmlformats.org/officeDocument/2006/relationships/hyperlink" Target="http://ru.wikipedia.org/wiki/%D0%A1%D1%82%D1%80%D1%83%D0%BA%D1%82%D1%83%D1%80%D0%B0" TargetMode="External"/><Relationship Id="rId15" Type="http://schemas.openxmlformats.org/officeDocument/2006/relationships/image" Target="../media/image11.jpeg"/><Relationship Id="rId10" Type="http://schemas.openxmlformats.org/officeDocument/2006/relationships/hyperlink" Target="http://ru.wikipedia.org/wiki/%D0%96%D0%B8%D0%B4%D0%BA%D0%BE%D0%B5_%D1%81%D0%BE%D1%81%D1%82%D0%BE%D1%8F%D0%BD%D0%B8%D0%B5" TargetMode="External"/><Relationship Id="rId4" Type="http://schemas.openxmlformats.org/officeDocument/2006/relationships/hyperlink" Target="http://ru.wikipedia.org/wiki/%D0%A2%D0%B2%D1%91%D1%80%D0%B4%D0%BE%D0%B5_%D1%82%D0%B5%D0%BB%D0%BE" TargetMode="External"/><Relationship Id="rId9" Type="http://schemas.openxmlformats.org/officeDocument/2006/relationships/hyperlink" Target="http://ru.wikipedia.org/wiki/%D0%92%D1%8F%D0%B7%D0%BA%D0%BE%D1%81%D1%82%D1%8C" TargetMode="External"/><Relationship Id="rId14" Type="http://schemas.openxmlformats.org/officeDocument/2006/relationships/hyperlink" Target="http://ru.wikipedia.org/wiki/%D0%9F%D0%BB%D0%B0%D0%B2%D0%BB%D0%B5%D0%BD%D0%B8%D0%B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XVI_%D0%B2%D0%B5%D0%BA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Стекло и его разновидности</a:t>
            </a:r>
            <a:endParaRPr lang="ru-RU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071678"/>
            <a:ext cx="5086502" cy="33655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66"/>
            <a:ext cx="37147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      Стекло</a:t>
            </a:r>
            <a:r>
              <a:rPr lang="ru-RU" sz="2800" dirty="0" smtClean="0"/>
              <a:t> </a:t>
            </a:r>
            <a:endParaRPr lang="ru-RU" sz="2800" dirty="0" smtClean="0"/>
          </a:p>
          <a:p>
            <a:r>
              <a:rPr lang="ru-RU" sz="2000" dirty="0" smtClean="0"/>
              <a:t>— </a:t>
            </a:r>
            <a:r>
              <a:rPr lang="ru-RU" sz="2000" dirty="0" smtClean="0"/>
              <a:t>вещество и материал, один из самых древних и, благодаря разнообразию своих свойств, — универсальный в практике человека.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786322"/>
            <a:ext cx="89297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err="1" smtClean="0">
                <a:hlinkClick r:id="rId2" tooltip="Физическая химия"/>
              </a:rPr>
              <a:t>Физико-химически</a:t>
            </a:r>
            <a:r>
              <a:rPr lang="ru-RU" dirty="0" smtClean="0"/>
              <a:t> — </a:t>
            </a:r>
            <a:r>
              <a:rPr lang="ru-RU" u="sng" dirty="0" smtClean="0">
                <a:hlinkClick r:id="rId3" tooltip="Неорганические вещества"/>
              </a:rPr>
              <a:t>неорганическое вещество</a:t>
            </a:r>
            <a:r>
              <a:rPr lang="ru-RU" dirty="0" smtClean="0"/>
              <a:t>, </a:t>
            </a:r>
            <a:r>
              <a:rPr lang="ru-RU" u="sng" dirty="0" smtClean="0">
                <a:hlinkClick r:id="rId4" tooltip="Твёрдое тело"/>
              </a:rPr>
              <a:t>твёрдое тело</a:t>
            </a:r>
            <a:r>
              <a:rPr lang="ru-RU" dirty="0" smtClean="0"/>
              <a:t>, </a:t>
            </a:r>
            <a:r>
              <a:rPr lang="ru-RU" u="sng" dirty="0" smtClean="0">
                <a:hlinkClick r:id="rId5" tooltip="Структура"/>
              </a:rPr>
              <a:t>структурно</a:t>
            </a:r>
            <a:r>
              <a:rPr lang="ru-RU" dirty="0" smtClean="0"/>
              <a:t> — </a:t>
            </a:r>
            <a:r>
              <a:rPr lang="ru-RU" u="sng" dirty="0" smtClean="0">
                <a:hlinkClick r:id="rId6" tooltip="Аморфные тела"/>
              </a:rPr>
              <a:t>аморфно</a:t>
            </a:r>
            <a:r>
              <a:rPr lang="ru-RU" dirty="0" smtClean="0"/>
              <a:t>, </a:t>
            </a:r>
            <a:r>
              <a:rPr lang="ru-RU" u="sng" dirty="0" smtClean="0">
                <a:hlinkClick r:id="rId7" tooltip="Изотропия"/>
              </a:rPr>
              <a:t>изотропно</a:t>
            </a:r>
            <a:r>
              <a:rPr lang="ru-RU" dirty="0" smtClean="0"/>
              <a:t>; все виды стёкол при формировании преобразуются в </a:t>
            </a:r>
            <a:r>
              <a:rPr lang="ru-RU" u="sng" dirty="0" smtClean="0">
                <a:hlinkClick r:id="rId8" tooltip="Агрегатное состояние"/>
              </a:rPr>
              <a:t>агрегатном состоянии</a:t>
            </a:r>
            <a:r>
              <a:rPr lang="ru-RU" dirty="0" smtClean="0"/>
              <a:t> — от чрезвычайной </a:t>
            </a:r>
            <a:r>
              <a:rPr lang="ru-RU" u="sng" dirty="0" smtClean="0">
                <a:hlinkClick r:id="rId9" tooltip="Вязкость"/>
              </a:rPr>
              <a:t>вязкости</a:t>
            </a:r>
            <a:r>
              <a:rPr lang="ru-RU" dirty="0" smtClean="0"/>
              <a:t> </a:t>
            </a:r>
            <a:r>
              <a:rPr lang="ru-RU" u="sng" dirty="0" smtClean="0">
                <a:hlinkClick r:id="rId10" tooltip="Жидкое состояние"/>
              </a:rPr>
              <a:t>жидкого</a:t>
            </a:r>
            <a:r>
              <a:rPr lang="ru-RU" dirty="0" smtClean="0"/>
              <a:t> до так называемого </a:t>
            </a:r>
            <a:r>
              <a:rPr lang="ru-RU" u="sng" dirty="0" smtClean="0">
                <a:hlinkClick r:id="rId11" tooltip="Стеклообразное состояние"/>
              </a:rPr>
              <a:t>стеклообразного</a:t>
            </a:r>
            <a:r>
              <a:rPr lang="ru-RU" dirty="0" smtClean="0"/>
              <a:t> — в процессе остывания со скоростью, достаточной для предотвращения </a:t>
            </a:r>
            <a:r>
              <a:rPr lang="ru-RU" u="sng" dirty="0" smtClean="0">
                <a:hlinkClick r:id="rId12" tooltip="Кристаллизация"/>
              </a:rPr>
              <a:t>кристаллизации</a:t>
            </a:r>
            <a:r>
              <a:rPr lang="ru-RU" dirty="0" smtClean="0"/>
              <a:t> </a:t>
            </a:r>
            <a:r>
              <a:rPr lang="ru-RU" u="sng" dirty="0" smtClean="0">
                <a:hlinkClick r:id="rId13" tooltip="Расплав"/>
              </a:rPr>
              <a:t>расплавов</a:t>
            </a:r>
            <a:r>
              <a:rPr lang="ru-RU" dirty="0" smtClean="0"/>
              <a:t>, получаемых </a:t>
            </a:r>
            <a:r>
              <a:rPr lang="ru-RU" u="sng" dirty="0" smtClean="0">
                <a:hlinkClick r:id="rId14" tooltip="Плавление"/>
              </a:rPr>
              <a:t>плавлением</a:t>
            </a:r>
            <a:r>
              <a:rPr lang="ru-RU" dirty="0" smtClean="0"/>
              <a:t> сырья (</a:t>
            </a:r>
            <a:r>
              <a:rPr lang="ru-RU" u="sng" dirty="0" smtClean="0"/>
              <a:t>шихты</a:t>
            </a:r>
            <a:r>
              <a:rPr lang="ru-RU" u="sng" dirty="0" smtClean="0"/>
              <a:t>)</a:t>
            </a:r>
            <a:r>
              <a:rPr lang="ru-RU" dirty="0" smtClean="0"/>
              <a:t> . </a:t>
            </a:r>
            <a:r>
              <a:rPr lang="ru-RU" dirty="0" smtClean="0"/>
              <a:t>Температура варки стёкол, от 300 до 2500 °C, определяется компонентами этих стеклообразующих расплавов </a:t>
            </a:r>
            <a:endParaRPr lang="ru-RU" dirty="0"/>
          </a:p>
        </p:txBody>
      </p:sp>
      <p:pic>
        <p:nvPicPr>
          <p:cNvPr id="1027" name="Picture 3" descr="K:\модуль 4\iCAVN5ZBQ.jpg"/>
          <p:cNvPicPr>
            <a:picLocks noGrp="1" noChangeAspect="1" noChangeArrowheads="1"/>
          </p:cNvPicPr>
          <p:nvPr>
            <p:ph idx="1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3786182" y="214290"/>
            <a:ext cx="4748212" cy="3776987"/>
          </a:xfrm>
          <a:prstGeom prst="rect">
            <a:avLst/>
          </a:prstGeom>
          <a:noFill/>
        </p:spPr>
      </p:pic>
      <p:pic>
        <p:nvPicPr>
          <p:cNvPr id="1028" name="Picture 4" descr="K:\модуль 4\iCA1BDGPF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715250" y="0"/>
            <a:ext cx="1428750" cy="1219200"/>
          </a:xfrm>
          <a:prstGeom prst="rect">
            <a:avLst/>
          </a:prstGeom>
          <a:noFill/>
        </p:spPr>
      </p:pic>
      <p:pic>
        <p:nvPicPr>
          <p:cNvPr id="1029" name="Picture 5" descr="K:\модуль 4\iCA9P7VQF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791450" y="3286124"/>
            <a:ext cx="1352550" cy="103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Разновидности стекла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5" name="Содержимое 4" descr="iCA6R89W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2000240"/>
            <a:ext cx="2371477" cy="303980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sz="2400" b="1" dirty="0" smtClean="0"/>
              <a:t>Содово-известковое </a:t>
            </a:r>
            <a:r>
              <a:rPr lang="ru-RU" sz="2400" b="1" dirty="0" smtClean="0"/>
              <a:t>стекло </a:t>
            </a:r>
          </a:p>
          <a:p>
            <a:pPr lvl="0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(1Na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O : 1CaO : 6SiO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</a:t>
            </a:r>
          </a:p>
          <a:p>
            <a:pPr lvl="0"/>
            <a:r>
              <a:rPr lang="ru-RU" sz="2400" b="1" dirty="0" smtClean="0"/>
              <a:t>Калийно-известковое стекло</a:t>
            </a:r>
            <a:r>
              <a:rPr lang="ru-RU" sz="2400" dirty="0" smtClean="0"/>
              <a:t> (1K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O : 1CaO : 6SiO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</a:t>
            </a:r>
          </a:p>
          <a:p>
            <a:pPr lvl="0"/>
            <a:r>
              <a:rPr lang="ru-RU" sz="2400" b="1" dirty="0" smtClean="0"/>
              <a:t>Калийно-свинцовое стекло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lvl="0">
              <a:buNone/>
            </a:pPr>
            <a:r>
              <a:rPr lang="ru-RU" sz="2400" dirty="0" smtClean="0"/>
              <a:t>(</a:t>
            </a:r>
            <a:r>
              <a:rPr lang="ru-RU" sz="2400" dirty="0" smtClean="0"/>
              <a:t>1K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O : 1PbO : 6SiO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latin typeface="Book Antiqua" pitchFamily="18" charset="0"/>
              </a:rPr>
              <a:t>Кальциево-натриевое стекло</a:t>
            </a:r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endParaRPr lang="ru-RU" sz="4000" dirty="0">
              <a:latin typeface="Book Antiqua" pitchFamily="18" charset="0"/>
            </a:endParaRPr>
          </a:p>
        </p:txBody>
      </p:sp>
      <p:pic>
        <p:nvPicPr>
          <p:cNvPr id="7" name="Содержимое 6" descr="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928802"/>
            <a:ext cx="4038600" cy="304278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Содовое стекло» можно с лёгкостью плавить, оно мягкое и потому легко поддаётся обработке, а кроме того, чистое и светлое.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ook Antiqua" pitchFamily="18" charset="0"/>
              </a:rPr>
              <a:t>Калиево-кальциевое стекло</a:t>
            </a: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endParaRPr lang="ru-RU" dirty="0">
              <a:latin typeface="Book Antiqua" pitchFamily="18" charset="0"/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38115"/>
            <a:ext cx="4038600" cy="385013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Поташное стекло», в отличие от калиевого, более тугоплавкое, твёрдое и не такое пластичное и способное к формовке, но обладает сильным блеском. Оттого что раньше его получали непосредственно из золы, в которой много железа, стекло было зеленоватого цвета, и в </a:t>
            </a:r>
            <a:r>
              <a:rPr lang="ru-RU" dirty="0" smtClean="0">
                <a:hlinkClick r:id="rId3" tooltip="XVI век"/>
              </a:rPr>
              <a:t>XVI веке</a:t>
            </a:r>
            <a:r>
              <a:rPr lang="ru-RU" dirty="0" smtClean="0"/>
              <a:t> для его обесцвечивания начали применять перекись марганца. А так как именно лес давал сырьё для изготовления этого стекла, его называли ещё лесным стеклом. На килограмм поташа шла тонна древесины.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latin typeface="Book Antiqua" pitchFamily="18" charset="0"/>
              </a:rPr>
              <a:t>Свинцовое стекло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Свинцовое </a:t>
            </a:r>
            <a:r>
              <a:rPr lang="ru-RU" dirty="0" smtClean="0"/>
              <a:t>стекло (или «хрусталь»), получается заменой окиси кальция окисью свинца. Оно довольно мягкое и плавкое, но весьма тяжёлое, отличается сильным блеском и высоким коэффициентом светопреломления, разлагая световые лучи на все цвета радуги и вызывая игру света.</a:t>
            </a:r>
          </a:p>
          <a:p>
            <a:endParaRPr lang="ru-RU" dirty="0"/>
          </a:p>
        </p:txBody>
      </p:sp>
      <p:pic>
        <p:nvPicPr>
          <p:cNvPr id="9" name="Содержимое 8" descr="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3429000"/>
            <a:ext cx="2681294" cy="1651522"/>
          </a:xfrm>
        </p:spPr>
      </p:pic>
      <p:pic>
        <p:nvPicPr>
          <p:cNvPr id="3075" name="Picture 3" descr="C:\Documents and Settings\галина\Мои документы\модуль 4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0"/>
            <a:ext cx="2690824" cy="2690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/>
              <a:t> </a:t>
            </a:r>
            <a:r>
              <a:rPr lang="ru-RU" b="1" dirty="0" smtClean="0"/>
              <a:t>   </a:t>
            </a:r>
            <a:r>
              <a:rPr lang="ru-RU" b="1" dirty="0" smtClean="0">
                <a:latin typeface="Book Antiqua" pitchFamily="18" charset="0"/>
              </a:rPr>
              <a:t>Боросиликатное стекло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5" name="Содержимое 4" descr="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2976" y="1214422"/>
            <a:ext cx="1759368" cy="220332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600200"/>
            <a:ext cx="447199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Включение </a:t>
            </a:r>
            <a:r>
              <a:rPr lang="ru-RU" dirty="0" smtClean="0"/>
              <a:t>оксида </a:t>
            </a:r>
            <a:r>
              <a:rPr lang="ru-RU" dirty="0" smtClean="0"/>
              <a:t>бора</a:t>
            </a:r>
            <a:r>
              <a:rPr lang="ru-RU" dirty="0" smtClean="0"/>
              <a:t> </a:t>
            </a:r>
            <a:r>
              <a:rPr lang="ru-RU" dirty="0" smtClean="0"/>
              <a:t>вместо </a:t>
            </a:r>
            <a:r>
              <a:rPr lang="ru-RU" dirty="0" smtClean="0"/>
              <a:t>щелочных составляющих шихты придаёт этому стеклу свойства тугоплавкости, стойкости к резким температурным скачкам и агрессивным средам. Изменение состава и ряд технологических особенностей, в свою очередь, сказывается на себестоимости — оно дороже обычного силикатного.</a:t>
            </a:r>
          </a:p>
          <a:p>
            <a:endParaRPr lang="ru-RU" dirty="0"/>
          </a:p>
        </p:txBody>
      </p:sp>
      <p:pic>
        <p:nvPicPr>
          <p:cNvPr id="4098" name="Picture 2" descr="C:\Documents and Settings\галина\Мои документы\модуль 4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571876"/>
            <a:ext cx="2643174" cy="2643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53">
  <a:themeElements>
    <a:clrScheme name="053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05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53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3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3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3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3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3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3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3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3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3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3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3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3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3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3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3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2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lormaster">
  <a:themeElements>
    <a:clrScheme name="3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olormaster">
  <a:themeElements>
    <a:clrScheme name="4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olormaster">
  <a:themeElements>
    <a:clrScheme name="5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olormaster">
  <a:themeElements>
    <a:clrScheme name="6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olormaster">
  <a:themeElements>
    <a:clrScheme name="7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olormaster">
  <a:themeElements>
    <a:clrScheme name="8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Презентация31</Template>
  <TotalTime>56</TotalTime>
  <Words>211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053</vt:lpstr>
      <vt:lpstr>1_colormaster</vt:lpstr>
      <vt:lpstr>2_colormaster</vt:lpstr>
      <vt:lpstr>3_colormaster</vt:lpstr>
      <vt:lpstr>4_colormaster</vt:lpstr>
      <vt:lpstr>5_colormaster</vt:lpstr>
      <vt:lpstr>6_colormaster</vt:lpstr>
      <vt:lpstr>7_colormaster</vt:lpstr>
      <vt:lpstr>8_colormaster</vt:lpstr>
      <vt:lpstr>Стекло и его разновидности</vt:lpstr>
      <vt:lpstr>Слайд 2</vt:lpstr>
      <vt:lpstr>Разновидности стекла</vt:lpstr>
      <vt:lpstr>Кальциево-натриевое стекло </vt:lpstr>
      <vt:lpstr>Калиево-кальциевое стекло </vt:lpstr>
      <vt:lpstr>Свинцовое стекло</vt:lpstr>
      <vt:lpstr>    Боросиликатное стекло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Стекло и его разновидности</dc:title>
  <dc:creator>Галина</dc:creator>
  <cp:lastModifiedBy>Галина</cp:lastModifiedBy>
  <cp:revision>8</cp:revision>
  <dcterms:created xsi:type="dcterms:W3CDTF">2011-02-26T14:05:41Z</dcterms:created>
  <dcterms:modified xsi:type="dcterms:W3CDTF">2011-02-27T08:06:24Z</dcterms:modified>
</cp:coreProperties>
</file>