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898BD-042E-4551-88A5-0FD02C9F50F2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E9DF0-2C0C-4C2F-9F42-EA84AC559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4E2272-ED50-4D09-B766-441F79D7A959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633F07-2164-4C23-9163-D9EE5AC56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2272-ED50-4D09-B766-441F79D7A959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3F07-2164-4C23-9163-D9EE5AC56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2272-ED50-4D09-B766-441F79D7A959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3F07-2164-4C23-9163-D9EE5AC56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4E2272-ED50-4D09-B766-441F79D7A959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633F07-2164-4C23-9163-D9EE5AC56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4E2272-ED50-4D09-B766-441F79D7A959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633F07-2164-4C23-9163-D9EE5AC56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2272-ED50-4D09-B766-441F79D7A959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3F07-2164-4C23-9163-D9EE5AC56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2272-ED50-4D09-B766-441F79D7A959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3F07-2164-4C23-9163-D9EE5AC56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E2272-ED50-4D09-B766-441F79D7A959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633F07-2164-4C23-9163-D9EE5AC56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2272-ED50-4D09-B766-441F79D7A959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33F07-2164-4C23-9163-D9EE5AC56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4E2272-ED50-4D09-B766-441F79D7A959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633F07-2164-4C23-9163-D9EE5AC56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E2272-ED50-4D09-B766-441F79D7A959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633F07-2164-4C23-9163-D9EE5AC56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4E2272-ED50-4D09-B766-441F79D7A959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633F07-2164-4C23-9163-D9EE5AC56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7" y="2143116"/>
            <a:ext cx="56436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Кодекс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2000228" y="2949360"/>
            <a:ext cx="6357983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Классного руководителя.</a:t>
            </a:r>
          </a:p>
          <a:p>
            <a:pPr algn="ctr"/>
            <a:r>
              <a:rPr lang="ru-RU" sz="2000" b="1" dirty="0" smtClean="0">
                <a:ln/>
                <a:solidFill>
                  <a:schemeClr val="accent3"/>
                </a:solidFill>
              </a:rPr>
              <a:t>Выполнила учитель </a:t>
            </a:r>
            <a:r>
              <a:rPr lang="ru-RU" sz="2000" b="1" dirty="0" err="1" smtClean="0">
                <a:ln/>
                <a:solidFill>
                  <a:schemeClr val="accent3"/>
                </a:solidFill>
              </a:rPr>
              <a:t>нач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. кл. МКСКОУ</a:t>
            </a:r>
          </a:p>
          <a:p>
            <a:pPr algn="ctr"/>
            <a:r>
              <a:rPr lang="ru-RU" sz="2000" b="1" dirty="0" smtClean="0">
                <a:ln/>
                <a:solidFill>
                  <a:schemeClr val="accent3"/>
                </a:solidFill>
              </a:rPr>
              <a:t> школы – интерната № 5 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VIII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> вида г. Аши Устюгова Ю.С.</a:t>
            </a:r>
            <a:endParaRPr lang="ru-RU" sz="2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3636" y="57148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6" descr="86109936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2221714"/>
            <a:ext cx="928694" cy="92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142852"/>
            <a:ext cx="87868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</a:rPr>
              <a:t>     Имей в виду: лучше больше хвалить и меньше ругать, исповедуй педагогику успеха – она приносит хорошие результаты.</a:t>
            </a:r>
            <a:endParaRPr kumimoji="0" lang="ru-RU" sz="16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</a:rPr>
              <a:t>     Помни: силы и время, потраченные на организацию насыщенной классной жизни, на культурное развитие учеников, никогда не будут потрачены напрасно</a:t>
            </a:r>
            <a:r>
              <a:rPr kumimoji="0" lang="ru-RU" sz="14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 rot="10800000" flipV="1">
            <a:off x="285720" y="1546531"/>
            <a:ext cx="84296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Постарайся обязательно найти какое-то общее дело, продолжительное по времени подготовки: это сплачивает коллектив и развивает инициативу.</a:t>
            </a: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Привлекай учеников класса не только к участию в школьных делах, но и к созданию собственного классного микроклимата.</a:t>
            </a: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Работай в тесном содружестве с классными руководителями других классов: это экономит время, позволяет помогать друг другу и делает жизнь детей интереснее.</a:t>
            </a: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Старайся задействовать всех детей во внеурочной работе, дай возможность каждому ребёнку проявить себя.</a:t>
            </a: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sng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    Имей в виду: главное – найти какое-либо интересное дело, в которое ты можешь вовлечь детей, тогда они будут к тебе прислушиваться, им будет интересно с тобой, а тебе – с ними.</a:t>
            </a:r>
            <a:endParaRPr kumimoji="0" lang="ru-RU" sz="2000" b="1" i="0" u="sng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IMG_45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643578"/>
            <a:ext cx="132466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14480" y="428604"/>
            <a:ext cx="4214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Организация интересного досуга.</a:t>
            </a:r>
            <a:endParaRPr lang="ru-RU" sz="28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ChangeArrowheads="1"/>
          </p:cNvSpPr>
          <p:nvPr/>
        </p:nvSpPr>
        <p:spPr bwMode="auto">
          <a:xfrm>
            <a:off x="642910" y="142852"/>
            <a:ext cx="76438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</a:rPr>
              <a:t>     Помни: родитель ребёнка не твой ученик, не твой враг, а друг, советчик, единомышленник.</a:t>
            </a:r>
            <a:endParaRPr kumimoji="0" lang="ru-RU" sz="20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 rot="10800000" flipV="1">
            <a:off x="214282" y="1011849"/>
            <a:ext cx="850112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Стремись к тесной, деловой связи с родителями.</a:t>
            </a: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Активно привлекай родителей к воспитательной работе с детьми, опирайся на их помощь.</a:t>
            </a: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На общих родительских собраниях говори о планах, проблемах всего класса, а не некоторых детей.</a:t>
            </a: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никогда не говори родителю, что его ребёнок плохой, не ругай детей в присутствии других родителей, тем более на родительских собраниях.</a:t>
            </a: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Будь открытым всем, но не вступай с родителями в дружеские близкие отношения.</a:t>
            </a: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Не старайся угодить всем родителям сразу, иначе они поймут, что в тебе нет принципиальности, твёрдости характера.</a:t>
            </a: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</p:txBody>
      </p:sp>
      <p:pic>
        <p:nvPicPr>
          <p:cNvPr id="6" name="Picture 4" descr="IMG_4537"/>
          <p:cNvPicPr>
            <a:picLocks noChangeAspect="1" noChangeArrowheads="1"/>
          </p:cNvPicPr>
          <p:nvPr/>
        </p:nvPicPr>
        <p:blipFill>
          <a:blip r:embed="rId2" cstate="print"/>
          <a:srcRect b="8075"/>
          <a:stretch>
            <a:fillRect/>
          </a:stretch>
        </p:blipFill>
        <p:spPr bwMode="auto">
          <a:xfrm>
            <a:off x="250826" y="6072206"/>
            <a:ext cx="10376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 rot="10800000" flipV="1">
            <a:off x="357158" y="262419"/>
            <a:ext cx="807249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8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1600" b="1" i="0" u="sng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Тщательно продумай принципы своей воспитательной работы и старайся следовать им. К принципам можно отнести следующие:</a:t>
            </a:r>
            <a:endParaRPr kumimoji="0" lang="ru-RU" sz="1600" b="1" i="0" u="sng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        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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быть честным с детьми;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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быть добрым, но не добреньким, не заигрывать с детьми;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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быть требовательным и справедливым, объяснять детям свои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      требования;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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быть оптимистом, стараться ставить себя на место детей и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      сопереживать им;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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быть заинтересованным в детях и их делах, уметь защищать их, 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      когда необходимо;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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быть последовательным и объективным;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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быть артистом в своей профессии, владеть ораторским искусством, 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      воздействовать, словом убедительно и эмоционально;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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быть самим собой, работать без профессиональной маски, оставаясь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      в ладу со своими чувствами, сочетая искренность с 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      требовательностью и добротой;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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быть активным и инициативным, заинтересованным в своей работе;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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быть примером пытливости и знаний, искать новое, критически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     осмысливать свою работу, не останавливаться и идти вперёд;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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не делать ничего формально;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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не давать обещаний, которые не можешь выполнить, но, пообещав, </a:t>
            </a:r>
            <a:endParaRPr kumimoji="0" lang="ru-RU" sz="1600" b="1" i="0" u="none" strike="noStrike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               всегда исполнять.</a:t>
            </a:r>
          </a:p>
        </p:txBody>
      </p:sp>
      <p:pic>
        <p:nvPicPr>
          <p:cNvPr id="7" name="Picture 13" descr="за столом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802123"/>
            <a:ext cx="1214446" cy="5551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 rot="10800000" flipV="1">
            <a:off x="428596" y="-69434"/>
            <a:ext cx="8072494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8500" algn="l"/>
              </a:tabLst>
            </a:pPr>
            <a:r>
              <a:rPr kumimoji="0" lang="ru-RU" sz="14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ru-RU" sz="2800" b="1" i="0" u="sng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Предостережения:</a:t>
            </a:r>
            <a:endParaRPr kumimoji="0" lang="ru-RU" sz="2800" b="1" i="0" u="sng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98500" algn="l"/>
              </a:tabLst>
            </a:pPr>
            <a:r>
              <a:rPr kumimoji="0" lang="ru-RU" sz="16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Не давай оценок детям, наблюдая их только в учебном процессе.</a:t>
            </a:r>
            <a:endParaRPr kumimoji="0" lang="ru-RU" sz="16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98500" algn="l"/>
              </a:tabLst>
            </a:pPr>
            <a:r>
              <a:rPr kumimoji="0" lang="ru-RU" sz="16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Не бойся быть простым и человечным, однако сохраняй дистанцию между собой и учениками – установить её снова будет гораздо труднее.</a:t>
            </a:r>
            <a:endParaRPr kumimoji="0" lang="ru-RU" sz="16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98500" algn="l"/>
              </a:tabLst>
            </a:pPr>
            <a:r>
              <a:rPr kumimoji="0" lang="ru-RU" sz="16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Не играй роль небожителя – у тебя тоже есть недостатки, твоё преимущество лишь в том, что ты знаешь, как их преодолеть, и стремишься к этому.</a:t>
            </a:r>
            <a:endParaRPr kumimoji="0" lang="ru-RU" sz="16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98500" algn="l"/>
              </a:tabLst>
            </a:pPr>
            <a:r>
              <a:rPr kumimoji="0" lang="ru-RU" sz="16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Не планируй мероприятия, которые детям не под силу (умственно или физически).</a:t>
            </a:r>
            <a:endParaRPr kumimoji="0" lang="ru-RU" sz="16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98500" algn="l"/>
              </a:tabLst>
            </a:pPr>
            <a:r>
              <a:rPr kumimoji="0" lang="ru-RU" sz="16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Не будь чрезмерно активным – иногда детям надо дать отдохнуть от мероприятий.</a:t>
            </a:r>
            <a:endParaRPr kumimoji="0" lang="ru-RU" sz="16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98500" algn="l"/>
              </a:tabLst>
            </a:pPr>
            <a:r>
              <a:rPr kumimoji="0" lang="ru-RU" sz="16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Не старайся сделать всё без помощи родителей, иначе потом всё оставшееся время будешь делать это один.</a:t>
            </a:r>
            <a:endParaRPr kumimoji="0" lang="ru-RU" sz="16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98500" algn="l"/>
              </a:tabLst>
            </a:pPr>
            <a:r>
              <a:rPr kumimoji="0" lang="ru-RU" sz="16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Не позволяй нелестных отзывов о своих коллегах при родителях.</a:t>
            </a:r>
            <a:endParaRPr kumimoji="0" lang="ru-RU" sz="16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98500" algn="l"/>
              </a:tabLst>
            </a:pPr>
            <a:r>
              <a:rPr kumimoji="0" lang="ru-RU" sz="16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Не отчаивайся, если тебе кажется, что твои усилия напрасны, не жди прямых и скорых результатов.</a:t>
            </a:r>
            <a:endParaRPr kumimoji="0" lang="ru-RU" sz="16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98500" algn="l"/>
              </a:tabLst>
            </a:pPr>
            <a:r>
              <a:rPr kumimoji="0" lang="ru-RU" sz="16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Не забывай на открытых мероприятиях или выпускных вечерах напоминать родителям и детям о тех учителях, которые их учили раньше, - это оценят и ученики, и родители, и коллеги.</a:t>
            </a:r>
            <a:endParaRPr kumimoji="0" lang="ru-RU" sz="16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8500" algn="l"/>
              </a:tabLst>
            </a:pPr>
            <a:r>
              <a:rPr kumimoji="0" lang="ru-RU" b="1" i="0" u="sng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     Помни, что дети не только наше будущее, но и наше прошлое. Почаще вспоминай, каким ты был в детстве – это поможет лучше понять ребёнка.</a:t>
            </a:r>
            <a:endParaRPr kumimoji="0" lang="ru-RU" b="1" i="0" u="sng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285720" y="214290"/>
            <a:ext cx="82868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</a:rPr>
              <a:t>Имей в виду: главное – сохранять молодость души на долгие годы, тогда тебе легче будет понять юных, рядом с которыми должна состояться твоя счастливая профессиональная карьера.</a:t>
            </a:r>
            <a:endParaRPr kumimoji="0" lang="ru-RU" sz="20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428736"/>
            <a:ext cx="4572000" cy="163121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2000" b="1" u="sng" dirty="0" smtClean="0">
                <a:ln/>
                <a:solidFill>
                  <a:schemeClr val="accent3"/>
                </a:solidFill>
              </a:rPr>
              <a:t>Душой болеть за все на свете, </a:t>
            </a:r>
            <a:br>
              <a:rPr lang="ru-RU" sz="2000" b="1" u="sng" dirty="0" smtClean="0">
                <a:ln/>
                <a:solidFill>
                  <a:schemeClr val="accent3"/>
                </a:solidFill>
              </a:rPr>
            </a:br>
            <a:r>
              <a:rPr lang="ru-RU" sz="2000" b="1" u="sng" dirty="0" smtClean="0">
                <a:ln/>
                <a:solidFill>
                  <a:schemeClr val="accent3"/>
                </a:solidFill>
              </a:rPr>
              <a:t>Во все вникать, всю жизнь отдать, </a:t>
            </a:r>
            <a:br>
              <a:rPr lang="ru-RU" sz="2000" b="1" u="sng" dirty="0" smtClean="0">
                <a:ln/>
                <a:solidFill>
                  <a:schemeClr val="accent3"/>
                </a:solidFill>
              </a:rPr>
            </a:br>
            <a:r>
              <a:rPr lang="ru-RU" sz="2000" b="1" u="sng" dirty="0" smtClean="0">
                <a:ln/>
                <a:solidFill>
                  <a:schemeClr val="accent3"/>
                </a:solidFill>
              </a:rPr>
              <a:t>Чтоб получили знанья дети, </a:t>
            </a:r>
            <a:br>
              <a:rPr lang="ru-RU" sz="2000" b="1" u="sng" dirty="0" smtClean="0">
                <a:ln/>
                <a:solidFill>
                  <a:schemeClr val="accent3"/>
                </a:solidFill>
              </a:rPr>
            </a:br>
            <a:r>
              <a:rPr lang="ru-RU" sz="2000" b="1" u="sng" dirty="0" smtClean="0">
                <a:ln/>
                <a:solidFill>
                  <a:schemeClr val="accent3"/>
                </a:solidFill>
              </a:rPr>
              <a:t>И жизни цель могли понять. </a:t>
            </a:r>
            <a:endParaRPr lang="ru-RU" sz="2000" b="1" u="sng" dirty="0">
              <a:ln/>
              <a:solidFill>
                <a:schemeClr val="accent3"/>
              </a:solidFill>
            </a:endParaRPr>
          </a:p>
        </p:txBody>
      </p:sp>
      <p:pic>
        <p:nvPicPr>
          <p:cNvPr id="6" name="Picture 4" descr="IMG_45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6000768"/>
            <a:ext cx="1390989" cy="85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9767" y="1500174"/>
            <a:ext cx="764446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kern="10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/>
                <a:cs typeface="Arial"/>
              </a:rPr>
              <a:t>Спасибо за внимание!</a:t>
            </a:r>
            <a:endParaRPr lang="ru-RU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571636"/>
          </a:xfrm>
        </p:spPr>
        <p:txBody>
          <a:bodyPr>
            <a:noAutofit/>
          </a:bodyPr>
          <a:lstStyle/>
          <a:p>
            <a:r>
              <a:rPr lang="ru-RU" sz="36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Деятельность классного руководителя основывается на:</a:t>
            </a:r>
            <a:endParaRPr lang="ru-RU" sz="3600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400" b="1" dirty="0" smtClean="0">
                <a:ln/>
                <a:solidFill>
                  <a:schemeClr val="accent3"/>
                </a:solidFill>
              </a:rPr>
              <a:t>Закон об образовании РФ.</a:t>
            </a:r>
          </a:p>
          <a:p>
            <a:r>
              <a:rPr lang="ru-RU" sz="4400" b="1" dirty="0" smtClean="0">
                <a:ln/>
                <a:solidFill>
                  <a:schemeClr val="accent3"/>
                </a:solidFill>
              </a:rPr>
              <a:t>Конвенция ООН о правах ребёнка.</a:t>
            </a:r>
          </a:p>
          <a:p>
            <a:r>
              <a:rPr lang="ru-RU" sz="4400" b="1" dirty="0" smtClean="0">
                <a:ln/>
                <a:solidFill>
                  <a:schemeClr val="accent3"/>
                </a:solidFill>
              </a:rPr>
              <a:t>Функции классного руководителя.</a:t>
            </a:r>
            <a:endParaRPr lang="ru-RU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571501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Picture 7" descr="MP90043946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5214950"/>
            <a:ext cx="60958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Закон об образовании</a:t>
            </a:r>
            <a:br>
              <a:rPr lang="ru-RU" sz="4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4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в РФ</a:t>
            </a:r>
            <a:endParaRPr lang="ru-RU" sz="4000" b="1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Воспитание – специально организуемая в системе образования деятельность, направленная на развитие личности, создание условий для самоопределения и социализации обучающегося на основе социокультурных и духовно-нравственных ценностей, принятых в обществе правил и норм поведения в интересах человека, семьи, общества, государства 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768" y="107154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Picture 15" descr="7996677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2299" y="857050"/>
            <a:ext cx="753039" cy="7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8501122" cy="1785950"/>
          </a:xfrm>
        </p:spPr>
        <p:txBody>
          <a:bodyPr>
            <a:normAutofit/>
          </a:bodyPr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Общие требования к профессионализму</a:t>
            </a:r>
            <a:b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классного руководителя.</a:t>
            </a:r>
            <a:b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 Классный руководитель:</a:t>
            </a:r>
          </a:p>
          <a:p>
            <a:pPr lvl="0"/>
            <a:r>
              <a:rPr lang="ru-RU" b="1" dirty="0" smtClean="0">
                <a:ln/>
                <a:solidFill>
                  <a:schemeClr val="accent3"/>
                </a:solidFill>
              </a:rPr>
              <a:t>владеет основами знаний по общей психологии;</a:t>
            </a:r>
          </a:p>
          <a:p>
            <a:pPr lvl="0"/>
            <a:r>
              <a:rPr lang="ru-RU" b="1" dirty="0" smtClean="0">
                <a:ln/>
                <a:solidFill>
                  <a:schemeClr val="accent3"/>
                </a:solidFill>
              </a:rPr>
              <a:t>умеет проектировать систему работы по основным направлениям воспитания;</a:t>
            </a:r>
          </a:p>
          <a:p>
            <a:pPr lvl="0"/>
            <a:r>
              <a:rPr lang="ru-RU" b="1" dirty="0" smtClean="0">
                <a:ln/>
                <a:solidFill>
                  <a:schemeClr val="accent3"/>
                </a:solidFill>
              </a:rPr>
              <a:t>знает принципы, содержание, методы, средства и формы организации воспитательного процесса;</a:t>
            </a:r>
          </a:p>
          <a:p>
            <a:pPr lvl="0"/>
            <a:r>
              <a:rPr lang="ru-RU" b="1" dirty="0" smtClean="0">
                <a:ln/>
                <a:solidFill>
                  <a:schemeClr val="accent3"/>
                </a:solidFill>
              </a:rPr>
              <a:t>имеет целостные представления о процессах и явлениях, происходящих в классе;</a:t>
            </a:r>
          </a:p>
          <a:p>
            <a:pPr lvl="0"/>
            <a:r>
              <a:rPr lang="ru-RU" b="1" dirty="0" smtClean="0">
                <a:ln/>
                <a:solidFill>
                  <a:schemeClr val="accent3"/>
                </a:solidFill>
              </a:rPr>
              <a:t>понимает сущность и социальную значимость своей педагогической деятельности в деле формирования личности выпускника;</a:t>
            </a:r>
          </a:p>
          <a:p>
            <a:pPr lvl="0"/>
            <a:r>
              <a:rPr lang="ru-RU" b="1" dirty="0" smtClean="0">
                <a:ln/>
                <a:solidFill>
                  <a:schemeClr val="accent3"/>
                </a:solidFill>
              </a:rPr>
              <a:t>умеет рационально и эффективно организовать свою работу и деятельность класса, в том числе планировать, анализировать результаты, взаимодействовать с коллегами;</a:t>
            </a:r>
          </a:p>
          <a:p>
            <a:pPr lvl="0"/>
            <a:r>
              <a:rPr lang="ru-RU" b="1" dirty="0" smtClean="0">
                <a:ln/>
                <a:solidFill>
                  <a:schemeClr val="accent3"/>
                </a:solidFill>
              </a:rPr>
              <a:t>психологически готов к выполнению своей профессиональной деятельности;</a:t>
            </a:r>
          </a:p>
          <a:p>
            <a:pPr lvl="0"/>
            <a:r>
              <a:rPr lang="ru-RU" b="1" dirty="0" smtClean="0">
                <a:ln/>
                <a:solidFill>
                  <a:schemeClr val="accent3"/>
                </a:solidFill>
              </a:rPr>
              <a:t>готов к самостоятельному овладению педагогическими знаниями в области психолого-педагогической деятельности.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388" y="107154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" name="Picture 7" descr="55154143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7632" y="571481"/>
            <a:ext cx="909210" cy="71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142876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8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Классный руководитель – посредник между растущей личностью и окружающим миром в формирование духовно-нравственных ценностей.</a:t>
            </a:r>
            <a:br>
              <a:rPr lang="ru-RU" sz="18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8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endParaRPr lang="ru-RU" sz="18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7467600" cy="4830902"/>
          </a:xfrm>
        </p:spPr>
        <p:txBody>
          <a:bodyPr>
            <a:normAutofit fontScale="85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 Помни: во взаимодействии и взаимоотношениях с воспитанниками должно быть меньше формализма, но больше человеческого общения. </a:t>
            </a:r>
          </a:p>
          <a:p>
            <a:pPr lvl="0"/>
            <a:r>
              <a:rPr lang="ru-RU" b="1" dirty="0" smtClean="0">
                <a:ln/>
                <a:solidFill>
                  <a:schemeClr val="accent3"/>
                </a:solidFill>
              </a:rPr>
              <a:t>Относись к ученикам по-человечески, доброжелательно.</a:t>
            </a:r>
          </a:p>
          <a:p>
            <a:pPr lvl="0"/>
            <a:r>
              <a:rPr lang="ru-RU" b="1" dirty="0" smtClean="0">
                <a:ln/>
                <a:solidFill>
                  <a:schemeClr val="accent3"/>
                </a:solidFill>
              </a:rPr>
              <a:t>Никогда не унижай, не оскорбляй детей – своё негативное отношение к тому или иному поступку лучше выразить в доброжелательном, уважительном разговоре; дети в большинстве своём очень ранимы и самолюбивы, поэтому неприятный разговор для ребёнка лучше отложить до индивидуальной беседы, в ходе которой надо дать понять ребёнку, что, несмотря на случившееся, в него верят, надеются на него.</a:t>
            </a:r>
          </a:p>
          <a:p>
            <a:pPr lvl="0"/>
            <a:r>
              <a:rPr lang="ru-RU" b="1" dirty="0" smtClean="0">
                <a:ln/>
                <a:solidFill>
                  <a:schemeClr val="accent3"/>
                </a:solidFill>
              </a:rPr>
              <a:t>Начиная работу с классом, постарайся как можно больше узнать о каждом ребёнке и о классе в целом, а затем постоянно интересуйся жизнью детей, их проблемами.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58082" y="121442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10482" y="136682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9376" y="1035810"/>
            <a:ext cx="510276" cy="535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0" y="357167"/>
            <a:ext cx="8715404" cy="4572032"/>
          </a:xfrm>
          <a:prstGeom prst="rect">
            <a:avLst/>
          </a:prstGeom>
        </p:spPr>
        <p:txBody>
          <a:bodyPr>
            <a:normAutofit fontScale="850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lvl="0"/>
            <a:r>
              <a:rPr lang="ru-RU" b="1" dirty="0" smtClean="0">
                <a:ln/>
                <a:solidFill>
                  <a:schemeClr val="accent3"/>
                </a:solidFill>
              </a:rPr>
              <a:t>Старайся как можно больше времени проводить с классом: бывать с учениками на разных уроках, на экскурсиях, в музеях, ходить с ними в походы, просто разговаривать. Это даёт возможность получить подробную информацию о воспитанниках, сплачивает класс и, что немаловажно, помогает создать тёплые, доверительные отношения между воспитанником и классным руководителем.</a:t>
            </a:r>
          </a:p>
          <a:p>
            <a:pPr lvl="0"/>
            <a:r>
              <a:rPr lang="ru-RU" b="1" dirty="0" smtClean="0">
                <a:ln/>
                <a:solidFill>
                  <a:schemeClr val="accent3"/>
                </a:solidFill>
              </a:rPr>
              <a:t>Стремись понять расстановку сил в классе, определи микрогруппы класса, выясни, кто является лидером. Если в классе есть лидер, который, очевидно, оказывает негативное влияние на класс, то не стоит вступать с этим лидером в борьбу, а лучше постараться повернуть его на свою сторону, сделать его своим единомышленником. </a:t>
            </a:r>
          </a:p>
          <a:p>
            <a:pPr lvl="0"/>
            <a:r>
              <a:rPr lang="ru-RU" b="1" dirty="0" smtClean="0">
                <a:ln/>
                <a:solidFill>
                  <a:schemeClr val="accent3"/>
                </a:solidFill>
              </a:rPr>
              <a:t>Работай со сложными (в поведении) ребятами в активном сотрудничестве с ними и с их родителями.</a:t>
            </a:r>
          </a:p>
          <a:p>
            <a:endParaRPr lang="ru-RU" b="1" dirty="0">
              <a:ln/>
              <a:solidFill>
                <a:schemeClr val="accent3"/>
              </a:solidFill>
            </a:endParaRPr>
          </a:p>
        </p:txBody>
      </p:sp>
      <p:pic>
        <p:nvPicPr>
          <p:cNvPr id="9" name="Picture 5" descr="IMG_4516"/>
          <p:cNvPicPr>
            <a:picLocks noChangeAspect="1" noChangeArrowheads="1"/>
          </p:cNvPicPr>
          <p:nvPr/>
        </p:nvPicPr>
        <p:blipFill>
          <a:blip r:embed="rId2" cstate="print"/>
          <a:srcRect l="9103" t="4475" b="16386"/>
          <a:stretch>
            <a:fillRect/>
          </a:stretch>
        </p:blipFill>
        <p:spPr bwMode="auto">
          <a:xfrm>
            <a:off x="5085637" y="4643446"/>
            <a:ext cx="102548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642910" y="357166"/>
            <a:ext cx="7858180" cy="25853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Старайся отталкиваться от положительных черт характера конкретного ребёнка, отмечай успехи и положительные сдвиги в учёбе, в организованности, в каком-либо деле. Особо отмечай индивидуальные достижения ребёнка, формируя у него уверенность в своих силах и знаниях. Всегда знай, что твои поддержка и одобрение – есть выражение веры в силы ученика.</a:t>
            </a: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Не бери на себя больше, чем ты в состоянии сделать.</a:t>
            </a: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Поощряй детскую самостоятельность с умом, учи детей этой самостоятельности.</a:t>
            </a:r>
            <a:endParaRPr kumimoji="0" lang="ru-RU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335756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6" name="Picture 9" descr="DSCF17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141663"/>
            <a:ext cx="1428194" cy="1073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14282" y="142852"/>
            <a:ext cx="771530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</a:rPr>
              <a:t>Будь гибким в отношениях с ребятами, умей определить, где нужно быть строгим, а где можно посмеяться. Не повышай голос никогда (потом всё равно будет стыдно). Старайся все замечания делать с юмором.</a:t>
            </a:r>
            <a:endParaRPr kumimoji="0" lang="ru-RU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</a:rPr>
              <a:t>Стремись быть справедливым ко всем и во всём, никогда не доводи ситуацию до конфликта.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Times New Roman" pitchFamily="18" charset="0"/>
              </a:rPr>
              <a:t>Люби каждого своего подопечного так, чтобы радоваться его успехам, разделять его огорчения и верить в будущее. Если не можешь полюбить, то хотя бы посочувствуй.</a:t>
            </a:r>
            <a:r>
              <a:rPr kumimoji="0" lang="ru-RU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357187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6" name="Picture 5" descr="IMG_45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214686"/>
            <a:ext cx="1285884" cy="103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214282" y="214290"/>
            <a:ext cx="764386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ru-RU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Имей в виду: главное – не воспитывать ребят, а жить с ними совместной деятельностью тот отрезок времени, который вам выпало быть вместе. При этом к воспитанникам относись так, как хочешь, чтобы они относились к тебе.</a:t>
            </a:r>
            <a:endParaRPr kumimoji="0" lang="ru-RU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   Помни: учащиеся, не нашедшие подтверждения в своих способностей к обучению хотя бы по одному предмету, теряют интерес к школе вообще.</a:t>
            </a:r>
            <a:endParaRPr kumimoji="0" lang="ru-RU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 rot="10800000" flipV="1">
            <a:off x="3929058" y="2153268"/>
            <a:ext cx="52149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Уделяй серьёзное внимание учебной работе класса: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Наладь хорошие отношения с учителями, работающими в классе.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 rot="10800000" flipV="1">
            <a:off x="3929058" y="3178928"/>
            <a:ext cx="48577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Осторожно оценивай неудачи ученика, ведь он и сам болезненно к ним относится, и имей в виду, что ребёнок не должен уходить из школы обиженным на учителя.</a:t>
            </a:r>
            <a:endParaRPr kumimoji="0" lang="ru-RU" sz="16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000496" y="4286256"/>
            <a:ext cx="51435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Чаще бывай на уроках других учителей в своём классе, наблюдай на различных уроках за ребятами, вырабатывай навыки ответственности и самостоятельности у детей с первого дня, веди строгий контроль за дежурством по школе, по классу, по столовой и добивайся от всех выполнения обязанностей.</a:t>
            </a:r>
            <a:endParaRPr kumimoji="0" lang="ru-RU" sz="16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</p:txBody>
      </p:sp>
      <p:pic>
        <p:nvPicPr>
          <p:cNvPr id="11" name="Picture 6" descr="DSCF17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540858"/>
            <a:ext cx="857256" cy="95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245</TotalTime>
  <Words>1523</Words>
  <Application>Microsoft Office PowerPoint</Application>
  <PresentationFormat>Экран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Слайд 1</vt:lpstr>
      <vt:lpstr>Деятельность классного руководителя основывается на:</vt:lpstr>
      <vt:lpstr>Закон об образовании  в РФ</vt:lpstr>
      <vt:lpstr>Общие требования к профессионализму классного руководителя. </vt:lpstr>
      <vt:lpstr> Классный руководитель – посредник между растущей личностью и окружающим миром в формирование духовно-нравственных ценностей.  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Loner-XP</dc:creator>
  <cp:lastModifiedBy>Loner-XP</cp:lastModifiedBy>
  <cp:revision>29</cp:revision>
  <dcterms:created xsi:type="dcterms:W3CDTF">2013-01-06T07:29:26Z</dcterms:created>
  <dcterms:modified xsi:type="dcterms:W3CDTF">2013-12-13T12:20:57Z</dcterms:modified>
</cp:coreProperties>
</file>