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D60093"/>
    <a:srgbClr val="FF9900"/>
    <a:srgbClr val="FF3300"/>
    <a:srgbClr val="34965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848" autoAdjust="0"/>
  </p:normalViewPr>
  <p:slideViewPr>
    <p:cSldViewPr>
      <p:cViewPr>
        <p:scale>
          <a:sx n="100" d="100"/>
          <a:sy n="100" d="100"/>
        </p:scale>
        <p:origin x="-702" y="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988F3-64DE-4E7D-9704-5E841DF23E61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24F90-DFD8-4D7B-8209-73CAD0AA8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62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 userDrawn="1"/>
        </p:nvSpPr>
        <p:spPr>
          <a:xfrm rot="167672">
            <a:off x="2698853" y="-42529"/>
            <a:ext cx="842113" cy="6868632"/>
          </a:xfrm>
          <a:custGeom>
            <a:avLst/>
            <a:gdLst>
              <a:gd name="connsiteX0" fmla="*/ 829339 w 829339"/>
              <a:gd name="connsiteY0" fmla="*/ 0 h 6804837"/>
              <a:gd name="connsiteX1" fmla="*/ 531628 w 829339"/>
              <a:gd name="connsiteY1" fmla="*/ 3211033 h 6804837"/>
              <a:gd name="connsiteX2" fmla="*/ 0 w 829339"/>
              <a:gd name="connsiteY2" fmla="*/ 6804837 h 6804837"/>
              <a:gd name="connsiteX3" fmla="*/ 0 w 829339"/>
              <a:gd name="connsiteY3" fmla="*/ 6804837 h 6804837"/>
              <a:gd name="connsiteX0" fmla="*/ 829339 w 906100"/>
              <a:gd name="connsiteY0" fmla="*/ 0 h 6804837"/>
              <a:gd name="connsiteX1" fmla="*/ 531628 w 906100"/>
              <a:gd name="connsiteY1" fmla="*/ 3211033 h 6804837"/>
              <a:gd name="connsiteX2" fmla="*/ 0 w 906100"/>
              <a:gd name="connsiteY2" fmla="*/ 6804837 h 6804837"/>
              <a:gd name="connsiteX3" fmla="*/ 0 w 906100"/>
              <a:gd name="connsiteY3" fmla="*/ 6804837 h 6804837"/>
              <a:gd name="connsiteX0" fmla="*/ 531628 w 558175"/>
              <a:gd name="connsiteY0" fmla="*/ 0 h 6751674"/>
              <a:gd name="connsiteX1" fmla="*/ 531628 w 558175"/>
              <a:gd name="connsiteY1" fmla="*/ 3157870 h 6751674"/>
              <a:gd name="connsiteX2" fmla="*/ 0 w 558175"/>
              <a:gd name="connsiteY2" fmla="*/ 6751674 h 6751674"/>
              <a:gd name="connsiteX3" fmla="*/ 0 w 558175"/>
              <a:gd name="connsiteY3" fmla="*/ 6751674 h 6751674"/>
              <a:gd name="connsiteX0" fmla="*/ 531628 w 558175"/>
              <a:gd name="connsiteY0" fmla="*/ 0 h 6751674"/>
              <a:gd name="connsiteX1" fmla="*/ 531628 w 558175"/>
              <a:gd name="connsiteY1" fmla="*/ 3157870 h 6751674"/>
              <a:gd name="connsiteX2" fmla="*/ 0 w 558175"/>
              <a:gd name="connsiteY2" fmla="*/ 6751674 h 6751674"/>
              <a:gd name="connsiteX3" fmla="*/ 0 w 558175"/>
              <a:gd name="connsiteY3" fmla="*/ 6751674 h 6751674"/>
              <a:gd name="connsiteX0" fmla="*/ 531628 w 531628"/>
              <a:gd name="connsiteY0" fmla="*/ 0 h 6751674"/>
              <a:gd name="connsiteX1" fmla="*/ 531628 w 531628"/>
              <a:gd name="connsiteY1" fmla="*/ 3157870 h 6751674"/>
              <a:gd name="connsiteX2" fmla="*/ 0 w 531628"/>
              <a:gd name="connsiteY2" fmla="*/ 6751674 h 6751674"/>
              <a:gd name="connsiteX3" fmla="*/ 0 w 531628"/>
              <a:gd name="connsiteY3" fmla="*/ 6751674 h 6751674"/>
              <a:gd name="connsiteX0" fmla="*/ 531628 w 531628"/>
              <a:gd name="connsiteY0" fmla="*/ 0 h 6751674"/>
              <a:gd name="connsiteX1" fmla="*/ 531628 w 531628"/>
              <a:gd name="connsiteY1" fmla="*/ 3157870 h 6751674"/>
              <a:gd name="connsiteX2" fmla="*/ 0 w 531628"/>
              <a:gd name="connsiteY2" fmla="*/ 6751674 h 6751674"/>
              <a:gd name="connsiteX3" fmla="*/ 0 w 531628"/>
              <a:gd name="connsiteY3" fmla="*/ 6751674 h 6751674"/>
              <a:gd name="connsiteX0" fmla="*/ 701749 w 701749"/>
              <a:gd name="connsiteY0" fmla="*/ 0 h 6751674"/>
              <a:gd name="connsiteX1" fmla="*/ 531628 w 701749"/>
              <a:gd name="connsiteY1" fmla="*/ 3157870 h 6751674"/>
              <a:gd name="connsiteX2" fmla="*/ 0 w 701749"/>
              <a:gd name="connsiteY2" fmla="*/ 6751674 h 6751674"/>
              <a:gd name="connsiteX3" fmla="*/ 0 w 701749"/>
              <a:gd name="connsiteY3" fmla="*/ 6751674 h 6751674"/>
              <a:gd name="connsiteX0" fmla="*/ 701749 w 701749"/>
              <a:gd name="connsiteY0" fmla="*/ 0 h 6751674"/>
              <a:gd name="connsiteX1" fmla="*/ 531628 w 701749"/>
              <a:gd name="connsiteY1" fmla="*/ 3157870 h 6751674"/>
              <a:gd name="connsiteX2" fmla="*/ 0 w 701749"/>
              <a:gd name="connsiteY2" fmla="*/ 6751674 h 6751674"/>
              <a:gd name="connsiteX3" fmla="*/ 0 w 701749"/>
              <a:gd name="connsiteY3" fmla="*/ 6751674 h 6751674"/>
              <a:gd name="connsiteX0" fmla="*/ 765545 w 765545"/>
              <a:gd name="connsiteY0" fmla="*/ 0 h 6868632"/>
              <a:gd name="connsiteX1" fmla="*/ 531628 w 765545"/>
              <a:gd name="connsiteY1" fmla="*/ 3274828 h 6868632"/>
              <a:gd name="connsiteX2" fmla="*/ 0 w 765545"/>
              <a:gd name="connsiteY2" fmla="*/ 6868632 h 6868632"/>
              <a:gd name="connsiteX3" fmla="*/ 0 w 765545"/>
              <a:gd name="connsiteY3" fmla="*/ 6868632 h 6868632"/>
              <a:gd name="connsiteX0" fmla="*/ 765545 w 842113"/>
              <a:gd name="connsiteY0" fmla="*/ 0 h 6868632"/>
              <a:gd name="connsiteX1" fmla="*/ 531628 w 842113"/>
              <a:gd name="connsiteY1" fmla="*/ 3274828 h 6868632"/>
              <a:gd name="connsiteX2" fmla="*/ 0 w 842113"/>
              <a:gd name="connsiteY2" fmla="*/ 6868632 h 6868632"/>
              <a:gd name="connsiteX3" fmla="*/ 0 w 842113"/>
              <a:gd name="connsiteY3" fmla="*/ 6868632 h 686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2113" h="6868632">
                <a:moveTo>
                  <a:pt x="765545" y="0"/>
                </a:moveTo>
                <a:cubicBezTo>
                  <a:pt x="441252" y="464289"/>
                  <a:pt x="-262269" y="714154"/>
                  <a:pt x="531628" y="3274828"/>
                </a:cubicBezTo>
                <a:cubicBezTo>
                  <a:pt x="1463748" y="6090683"/>
                  <a:pt x="0" y="6868632"/>
                  <a:pt x="0" y="6868632"/>
                </a:cubicBezTo>
                <a:lnTo>
                  <a:pt x="0" y="6868632"/>
                </a:lnTo>
              </a:path>
            </a:pathLst>
          </a:custGeom>
          <a:ln w="38100">
            <a:solidFill>
              <a:schemeClr val="accent3">
                <a:lumMod val="50000"/>
              </a:schemeClr>
            </a:solidFill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 userDrawn="1"/>
        </p:nvSpPr>
        <p:spPr>
          <a:xfrm rot="189704">
            <a:off x="1976195" y="64026"/>
            <a:ext cx="1471695" cy="6858000"/>
          </a:xfrm>
          <a:custGeom>
            <a:avLst/>
            <a:gdLst>
              <a:gd name="connsiteX0" fmla="*/ 350874 w 350874"/>
              <a:gd name="connsiteY0" fmla="*/ 0 h 6858000"/>
              <a:gd name="connsiteX1" fmla="*/ 0 w 350874"/>
              <a:gd name="connsiteY1" fmla="*/ 6858000 h 6858000"/>
              <a:gd name="connsiteX2" fmla="*/ 350874 w 350874"/>
              <a:gd name="connsiteY2" fmla="*/ 0 h 6858000"/>
              <a:gd name="connsiteX0" fmla="*/ 981778 w 1393284"/>
              <a:gd name="connsiteY0" fmla="*/ 0 h 6859149"/>
              <a:gd name="connsiteX1" fmla="*/ 630904 w 1393284"/>
              <a:gd name="connsiteY1" fmla="*/ 6858000 h 6859149"/>
              <a:gd name="connsiteX2" fmla="*/ 981778 w 1393284"/>
              <a:gd name="connsiteY2" fmla="*/ 0 h 685914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132877 w 1773156"/>
              <a:gd name="connsiteY0" fmla="*/ 140562 h 6999465"/>
              <a:gd name="connsiteX1" fmla="*/ 782003 w 1773156"/>
              <a:gd name="connsiteY1" fmla="*/ 6998562 h 6999465"/>
              <a:gd name="connsiteX2" fmla="*/ 1132877 w 1773156"/>
              <a:gd name="connsiteY2" fmla="*/ 140562 h 6999465"/>
              <a:gd name="connsiteX0" fmla="*/ 1088002 w 1728281"/>
              <a:gd name="connsiteY0" fmla="*/ 88726 h 6947629"/>
              <a:gd name="connsiteX1" fmla="*/ 737128 w 1728281"/>
              <a:gd name="connsiteY1" fmla="*/ 6946726 h 6947629"/>
              <a:gd name="connsiteX2" fmla="*/ 1088002 w 1728281"/>
              <a:gd name="connsiteY2" fmla="*/ 88726 h 6947629"/>
              <a:gd name="connsiteX0" fmla="*/ 1085485 w 1722002"/>
              <a:gd name="connsiteY0" fmla="*/ 49 h 6858821"/>
              <a:gd name="connsiteX1" fmla="*/ 734611 w 1722002"/>
              <a:gd name="connsiteY1" fmla="*/ 6858049 h 6858821"/>
              <a:gd name="connsiteX2" fmla="*/ 1085485 w 1722002"/>
              <a:gd name="connsiteY2" fmla="*/ 49 h 6858821"/>
              <a:gd name="connsiteX0" fmla="*/ 1085485 w 1722002"/>
              <a:gd name="connsiteY0" fmla="*/ 49 h 6858821"/>
              <a:gd name="connsiteX1" fmla="*/ 734611 w 1722002"/>
              <a:gd name="connsiteY1" fmla="*/ 6858049 h 6858821"/>
              <a:gd name="connsiteX2" fmla="*/ 1085485 w 1722002"/>
              <a:gd name="connsiteY2" fmla="*/ 49 h 6858821"/>
              <a:gd name="connsiteX0" fmla="*/ 1085485 w 1625032"/>
              <a:gd name="connsiteY0" fmla="*/ 0 h 6858831"/>
              <a:gd name="connsiteX1" fmla="*/ 734611 w 1625032"/>
              <a:gd name="connsiteY1" fmla="*/ 6858000 h 6858831"/>
              <a:gd name="connsiteX2" fmla="*/ 1085485 w 1625032"/>
              <a:gd name="connsiteY2" fmla="*/ 0 h 6858831"/>
              <a:gd name="connsiteX0" fmla="*/ 1157562 w 1697109"/>
              <a:gd name="connsiteY0" fmla="*/ 0 h 6858831"/>
              <a:gd name="connsiteX1" fmla="*/ 806688 w 1697109"/>
              <a:gd name="connsiteY1" fmla="*/ 6858000 h 6858831"/>
              <a:gd name="connsiteX2" fmla="*/ 1157562 w 1697109"/>
              <a:gd name="connsiteY2" fmla="*/ 0 h 6858831"/>
              <a:gd name="connsiteX0" fmla="*/ 1404311 w 1943858"/>
              <a:gd name="connsiteY0" fmla="*/ 0 h 6858831"/>
              <a:gd name="connsiteX1" fmla="*/ 1053437 w 1943858"/>
              <a:gd name="connsiteY1" fmla="*/ 6858000 h 6858831"/>
              <a:gd name="connsiteX2" fmla="*/ 1404311 w 1943858"/>
              <a:gd name="connsiteY2" fmla="*/ 0 h 6858831"/>
              <a:gd name="connsiteX0" fmla="*/ 1404311 w 1943858"/>
              <a:gd name="connsiteY0" fmla="*/ 0 h 6858831"/>
              <a:gd name="connsiteX1" fmla="*/ 1053437 w 1943858"/>
              <a:gd name="connsiteY1" fmla="*/ 6858000 h 6858831"/>
              <a:gd name="connsiteX2" fmla="*/ 1404311 w 1943858"/>
              <a:gd name="connsiteY2" fmla="*/ 0 h 6858831"/>
              <a:gd name="connsiteX0" fmla="*/ 531348 w 1070895"/>
              <a:gd name="connsiteY0" fmla="*/ 0 h 6858831"/>
              <a:gd name="connsiteX1" fmla="*/ 180474 w 1070895"/>
              <a:gd name="connsiteY1" fmla="*/ 6858000 h 6858831"/>
              <a:gd name="connsiteX2" fmla="*/ 531348 w 1070895"/>
              <a:gd name="connsiteY2" fmla="*/ 0 h 6858831"/>
              <a:gd name="connsiteX0" fmla="*/ 884142 w 1423689"/>
              <a:gd name="connsiteY0" fmla="*/ 0 h 6858831"/>
              <a:gd name="connsiteX1" fmla="*/ 533268 w 1423689"/>
              <a:gd name="connsiteY1" fmla="*/ 6858000 h 6858831"/>
              <a:gd name="connsiteX2" fmla="*/ 884142 w 1423689"/>
              <a:gd name="connsiteY2" fmla="*/ 0 h 6858831"/>
              <a:gd name="connsiteX0" fmla="*/ 853263 w 1392810"/>
              <a:gd name="connsiteY0" fmla="*/ 0 h 6858831"/>
              <a:gd name="connsiteX1" fmla="*/ 502389 w 1392810"/>
              <a:gd name="connsiteY1" fmla="*/ 6858000 h 6858831"/>
              <a:gd name="connsiteX2" fmla="*/ 853263 w 1392810"/>
              <a:gd name="connsiteY2" fmla="*/ 0 h 6858831"/>
              <a:gd name="connsiteX0" fmla="*/ 925239 w 1464786"/>
              <a:gd name="connsiteY0" fmla="*/ 0 h 6858831"/>
              <a:gd name="connsiteX1" fmla="*/ 574365 w 1464786"/>
              <a:gd name="connsiteY1" fmla="*/ 6858000 h 6858831"/>
              <a:gd name="connsiteX2" fmla="*/ 925239 w 1464786"/>
              <a:gd name="connsiteY2" fmla="*/ 0 h 6858831"/>
              <a:gd name="connsiteX0" fmla="*/ 925239 w 1097863"/>
              <a:gd name="connsiteY0" fmla="*/ 0 h 6859035"/>
              <a:gd name="connsiteX1" fmla="*/ 574365 w 1097863"/>
              <a:gd name="connsiteY1" fmla="*/ 6858000 h 6859035"/>
              <a:gd name="connsiteX2" fmla="*/ 925239 w 1097863"/>
              <a:gd name="connsiteY2" fmla="*/ 0 h 6859035"/>
              <a:gd name="connsiteX0" fmla="*/ 925239 w 1198039"/>
              <a:gd name="connsiteY0" fmla="*/ 0 h 6858000"/>
              <a:gd name="connsiteX1" fmla="*/ 574365 w 1198039"/>
              <a:gd name="connsiteY1" fmla="*/ 6858000 h 6858000"/>
              <a:gd name="connsiteX2" fmla="*/ 925239 w 1198039"/>
              <a:gd name="connsiteY2" fmla="*/ 0 h 6858000"/>
              <a:gd name="connsiteX0" fmla="*/ 925239 w 1193849"/>
              <a:gd name="connsiteY0" fmla="*/ 0 h 6858000"/>
              <a:gd name="connsiteX1" fmla="*/ 574365 w 1193849"/>
              <a:gd name="connsiteY1" fmla="*/ 6858000 h 6858000"/>
              <a:gd name="connsiteX2" fmla="*/ 925239 w 1193849"/>
              <a:gd name="connsiteY2" fmla="*/ 0 h 6858000"/>
              <a:gd name="connsiteX0" fmla="*/ 925239 w 1345409"/>
              <a:gd name="connsiteY0" fmla="*/ 0 h 6858000"/>
              <a:gd name="connsiteX1" fmla="*/ 574365 w 1345409"/>
              <a:gd name="connsiteY1" fmla="*/ 6858000 h 6858000"/>
              <a:gd name="connsiteX2" fmla="*/ 925239 w 1345409"/>
              <a:gd name="connsiteY2" fmla="*/ 0 h 6858000"/>
              <a:gd name="connsiteX0" fmla="*/ 925239 w 1327679"/>
              <a:gd name="connsiteY0" fmla="*/ 0 h 6858000"/>
              <a:gd name="connsiteX1" fmla="*/ 574365 w 1327679"/>
              <a:gd name="connsiteY1" fmla="*/ 6858000 h 6858000"/>
              <a:gd name="connsiteX2" fmla="*/ 925239 w 1327679"/>
              <a:gd name="connsiteY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7679" h="6858000">
                <a:moveTo>
                  <a:pt x="925239" y="0"/>
                </a:moveTo>
                <a:cubicBezTo>
                  <a:pt x="-967356" y="2498651"/>
                  <a:pt x="2860365" y="4901609"/>
                  <a:pt x="574365" y="6858000"/>
                </a:cubicBezTo>
                <a:cubicBezTo>
                  <a:pt x="2520123" y="4444409"/>
                  <a:pt x="-1786063" y="2870791"/>
                  <a:pt x="925239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 userDrawn="1"/>
        </p:nvSpPr>
        <p:spPr>
          <a:xfrm>
            <a:off x="1367830" y="-20782"/>
            <a:ext cx="1764010" cy="6889173"/>
          </a:xfrm>
          <a:custGeom>
            <a:avLst/>
            <a:gdLst>
              <a:gd name="connsiteX0" fmla="*/ 1101437 w 1101437"/>
              <a:gd name="connsiteY0" fmla="*/ 10391 h 6889173"/>
              <a:gd name="connsiteX1" fmla="*/ 1007918 w 1101437"/>
              <a:gd name="connsiteY1" fmla="*/ 0 h 6889173"/>
              <a:gd name="connsiteX2" fmla="*/ 0 w 1101437"/>
              <a:gd name="connsiteY2" fmla="*/ 5081155 h 6889173"/>
              <a:gd name="connsiteX3" fmla="*/ 613064 w 1101437"/>
              <a:gd name="connsiteY3" fmla="*/ 6889173 h 6889173"/>
              <a:gd name="connsiteX4" fmla="*/ 665018 w 1101437"/>
              <a:gd name="connsiteY4" fmla="*/ 6889173 h 6889173"/>
              <a:gd name="connsiteX5" fmla="*/ 467591 w 1101437"/>
              <a:gd name="connsiteY5" fmla="*/ 4073237 h 6889173"/>
              <a:gd name="connsiteX6" fmla="*/ 1101437 w 1101437"/>
              <a:gd name="connsiteY6" fmla="*/ 10391 h 6889173"/>
              <a:gd name="connsiteX0" fmla="*/ 1418094 w 1418094"/>
              <a:gd name="connsiteY0" fmla="*/ 10391 h 6889173"/>
              <a:gd name="connsiteX1" fmla="*/ 1324575 w 1418094"/>
              <a:gd name="connsiteY1" fmla="*/ 0 h 6889173"/>
              <a:gd name="connsiteX2" fmla="*/ 316657 w 1418094"/>
              <a:gd name="connsiteY2" fmla="*/ 5081155 h 6889173"/>
              <a:gd name="connsiteX3" fmla="*/ 929721 w 1418094"/>
              <a:gd name="connsiteY3" fmla="*/ 6889173 h 6889173"/>
              <a:gd name="connsiteX4" fmla="*/ 981675 w 1418094"/>
              <a:gd name="connsiteY4" fmla="*/ 6889173 h 6889173"/>
              <a:gd name="connsiteX5" fmla="*/ 784248 w 1418094"/>
              <a:gd name="connsiteY5" fmla="*/ 4073237 h 6889173"/>
              <a:gd name="connsiteX6" fmla="*/ 1418094 w 1418094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8296" h="6889173">
                <a:moveTo>
                  <a:pt x="1543718" y="10391"/>
                </a:moveTo>
                <a:lnTo>
                  <a:pt x="1450199" y="0"/>
                </a:lnTo>
                <a:cubicBezTo>
                  <a:pt x="303735" y="1423554"/>
                  <a:pt x="-562173" y="3834246"/>
                  <a:pt x="442281" y="5081155"/>
                </a:cubicBezTo>
                <a:cubicBezTo>
                  <a:pt x="1467518" y="6182591"/>
                  <a:pt x="1713435" y="6057900"/>
                  <a:pt x="1055345" y="6889173"/>
                </a:cubicBezTo>
                <a:lnTo>
                  <a:pt x="1107299" y="6889173"/>
                </a:lnTo>
                <a:cubicBezTo>
                  <a:pt x="1862372" y="6096001"/>
                  <a:pt x="1910862" y="5739246"/>
                  <a:pt x="909872" y="4073237"/>
                </a:cubicBezTo>
                <a:cubicBezTo>
                  <a:pt x="102845" y="2635828"/>
                  <a:pt x="636246" y="1042555"/>
                  <a:pt x="1543718" y="10391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 userDrawn="1"/>
        </p:nvSpPr>
        <p:spPr>
          <a:xfrm>
            <a:off x="1259632" y="-13855"/>
            <a:ext cx="1726742" cy="7034646"/>
          </a:xfrm>
          <a:custGeom>
            <a:avLst/>
            <a:gdLst>
              <a:gd name="connsiteX0" fmla="*/ 1101437 w 1101437"/>
              <a:gd name="connsiteY0" fmla="*/ 10391 h 6889173"/>
              <a:gd name="connsiteX1" fmla="*/ 1007918 w 1101437"/>
              <a:gd name="connsiteY1" fmla="*/ 0 h 6889173"/>
              <a:gd name="connsiteX2" fmla="*/ 0 w 1101437"/>
              <a:gd name="connsiteY2" fmla="*/ 5081155 h 6889173"/>
              <a:gd name="connsiteX3" fmla="*/ 613064 w 1101437"/>
              <a:gd name="connsiteY3" fmla="*/ 6889173 h 6889173"/>
              <a:gd name="connsiteX4" fmla="*/ 665018 w 1101437"/>
              <a:gd name="connsiteY4" fmla="*/ 6889173 h 6889173"/>
              <a:gd name="connsiteX5" fmla="*/ 467591 w 1101437"/>
              <a:gd name="connsiteY5" fmla="*/ 4073237 h 6889173"/>
              <a:gd name="connsiteX6" fmla="*/ 1101437 w 1101437"/>
              <a:gd name="connsiteY6" fmla="*/ 10391 h 6889173"/>
              <a:gd name="connsiteX0" fmla="*/ 1418094 w 1418094"/>
              <a:gd name="connsiteY0" fmla="*/ 10391 h 6889173"/>
              <a:gd name="connsiteX1" fmla="*/ 1324575 w 1418094"/>
              <a:gd name="connsiteY1" fmla="*/ 0 h 6889173"/>
              <a:gd name="connsiteX2" fmla="*/ 316657 w 1418094"/>
              <a:gd name="connsiteY2" fmla="*/ 5081155 h 6889173"/>
              <a:gd name="connsiteX3" fmla="*/ 929721 w 1418094"/>
              <a:gd name="connsiteY3" fmla="*/ 6889173 h 6889173"/>
              <a:gd name="connsiteX4" fmla="*/ 981675 w 1418094"/>
              <a:gd name="connsiteY4" fmla="*/ 6889173 h 6889173"/>
              <a:gd name="connsiteX5" fmla="*/ 784248 w 1418094"/>
              <a:gd name="connsiteY5" fmla="*/ 4073237 h 6889173"/>
              <a:gd name="connsiteX6" fmla="*/ 1418094 w 1418094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926976 w 1926976"/>
              <a:gd name="connsiteY0" fmla="*/ 0 h 7034646"/>
              <a:gd name="connsiteX1" fmla="*/ 1450199 w 1926976"/>
              <a:gd name="connsiteY1" fmla="*/ 145473 h 7034646"/>
              <a:gd name="connsiteX2" fmla="*/ 442281 w 1926976"/>
              <a:gd name="connsiteY2" fmla="*/ 5226628 h 7034646"/>
              <a:gd name="connsiteX3" fmla="*/ 1055345 w 1926976"/>
              <a:gd name="connsiteY3" fmla="*/ 7034646 h 7034646"/>
              <a:gd name="connsiteX4" fmla="*/ 1107299 w 1926976"/>
              <a:gd name="connsiteY4" fmla="*/ 7034646 h 7034646"/>
              <a:gd name="connsiteX5" fmla="*/ 909872 w 1926976"/>
              <a:gd name="connsiteY5" fmla="*/ 4218710 h 7034646"/>
              <a:gd name="connsiteX6" fmla="*/ 1926976 w 1926976"/>
              <a:gd name="connsiteY6" fmla="*/ 0 h 7034646"/>
              <a:gd name="connsiteX0" fmla="*/ 1862534 w 1862534"/>
              <a:gd name="connsiteY0" fmla="*/ 0 h 7034646"/>
              <a:gd name="connsiteX1" fmla="*/ 1710051 w 1862534"/>
              <a:gd name="connsiteY1" fmla="*/ 10391 h 7034646"/>
              <a:gd name="connsiteX2" fmla="*/ 377839 w 1862534"/>
              <a:gd name="connsiteY2" fmla="*/ 5226628 h 7034646"/>
              <a:gd name="connsiteX3" fmla="*/ 990903 w 1862534"/>
              <a:gd name="connsiteY3" fmla="*/ 7034646 h 7034646"/>
              <a:gd name="connsiteX4" fmla="*/ 1042857 w 1862534"/>
              <a:gd name="connsiteY4" fmla="*/ 7034646 h 7034646"/>
              <a:gd name="connsiteX5" fmla="*/ 845430 w 1862534"/>
              <a:gd name="connsiteY5" fmla="*/ 4218710 h 7034646"/>
              <a:gd name="connsiteX6" fmla="*/ 1862534 w 1862534"/>
              <a:gd name="connsiteY6" fmla="*/ 0 h 7034646"/>
              <a:gd name="connsiteX0" fmla="*/ 1542590 w 1542590"/>
              <a:gd name="connsiteY0" fmla="*/ 0 h 7034646"/>
              <a:gd name="connsiteX1" fmla="*/ 1390107 w 1542590"/>
              <a:gd name="connsiteY1" fmla="*/ 10391 h 7034646"/>
              <a:gd name="connsiteX2" fmla="*/ 460806 w 1542590"/>
              <a:gd name="connsiteY2" fmla="*/ 4312228 h 7034646"/>
              <a:gd name="connsiteX3" fmla="*/ 670959 w 1542590"/>
              <a:gd name="connsiteY3" fmla="*/ 7034646 h 7034646"/>
              <a:gd name="connsiteX4" fmla="*/ 722913 w 1542590"/>
              <a:gd name="connsiteY4" fmla="*/ 7034646 h 7034646"/>
              <a:gd name="connsiteX5" fmla="*/ 525486 w 1542590"/>
              <a:gd name="connsiteY5" fmla="*/ 4218710 h 7034646"/>
              <a:gd name="connsiteX6" fmla="*/ 1542590 w 1542590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585578 w 1602682"/>
              <a:gd name="connsiteY5" fmla="*/ 4218710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2085826"/>
              <a:gd name="connsiteY0" fmla="*/ 0 h 7034646"/>
              <a:gd name="connsiteX1" fmla="*/ 1450199 w 2085826"/>
              <a:gd name="connsiteY1" fmla="*/ 10391 h 7034646"/>
              <a:gd name="connsiteX2" fmla="*/ 442281 w 2085826"/>
              <a:gd name="connsiteY2" fmla="*/ 5185065 h 7034646"/>
              <a:gd name="connsiteX3" fmla="*/ 731051 w 2085826"/>
              <a:gd name="connsiteY3" fmla="*/ 7034646 h 7034646"/>
              <a:gd name="connsiteX4" fmla="*/ 783005 w 2085826"/>
              <a:gd name="connsiteY4" fmla="*/ 7034646 h 7034646"/>
              <a:gd name="connsiteX5" fmla="*/ 1185032 w 2085826"/>
              <a:gd name="connsiteY5" fmla="*/ 5673438 h 7034646"/>
              <a:gd name="connsiteX6" fmla="*/ 1602682 w 2085826"/>
              <a:gd name="connsiteY6" fmla="*/ 0 h 7034646"/>
              <a:gd name="connsiteX0" fmla="*/ 1602682 w 2085826"/>
              <a:gd name="connsiteY0" fmla="*/ 0 h 7034646"/>
              <a:gd name="connsiteX1" fmla="*/ 1450199 w 2085826"/>
              <a:gd name="connsiteY1" fmla="*/ 10391 h 7034646"/>
              <a:gd name="connsiteX2" fmla="*/ 442281 w 2085826"/>
              <a:gd name="connsiteY2" fmla="*/ 5185065 h 7034646"/>
              <a:gd name="connsiteX3" fmla="*/ 731051 w 2085826"/>
              <a:gd name="connsiteY3" fmla="*/ 7034646 h 7034646"/>
              <a:gd name="connsiteX4" fmla="*/ 783005 w 2085826"/>
              <a:gd name="connsiteY4" fmla="*/ 7034646 h 7034646"/>
              <a:gd name="connsiteX5" fmla="*/ 1185032 w 2085826"/>
              <a:gd name="connsiteY5" fmla="*/ 5673438 h 7034646"/>
              <a:gd name="connsiteX6" fmla="*/ 1602682 w 2085826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1185032 w 1602682"/>
              <a:gd name="connsiteY5" fmla="*/ 5673438 h 7034646"/>
              <a:gd name="connsiteX6" fmla="*/ 1602682 w 1602682"/>
              <a:gd name="connsiteY6" fmla="*/ 0 h 7034646"/>
              <a:gd name="connsiteX0" fmla="*/ 1602682 w 1633050"/>
              <a:gd name="connsiteY0" fmla="*/ 0 h 7034646"/>
              <a:gd name="connsiteX1" fmla="*/ 1450199 w 1633050"/>
              <a:gd name="connsiteY1" fmla="*/ 10391 h 7034646"/>
              <a:gd name="connsiteX2" fmla="*/ 442281 w 1633050"/>
              <a:gd name="connsiteY2" fmla="*/ 5185065 h 7034646"/>
              <a:gd name="connsiteX3" fmla="*/ 731051 w 1633050"/>
              <a:gd name="connsiteY3" fmla="*/ 7034646 h 7034646"/>
              <a:gd name="connsiteX4" fmla="*/ 783005 w 1633050"/>
              <a:gd name="connsiteY4" fmla="*/ 7034646 h 7034646"/>
              <a:gd name="connsiteX5" fmla="*/ 1185032 w 1633050"/>
              <a:gd name="connsiteY5" fmla="*/ 5673438 h 7034646"/>
              <a:gd name="connsiteX6" fmla="*/ 1602682 w 1633050"/>
              <a:gd name="connsiteY6" fmla="*/ 0 h 703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50" h="7034646">
                <a:moveTo>
                  <a:pt x="1602682" y="0"/>
                </a:moveTo>
                <a:lnTo>
                  <a:pt x="1450199" y="10391"/>
                </a:lnTo>
                <a:cubicBezTo>
                  <a:pt x="303735" y="1433945"/>
                  <a:pt x="-562173" y="3938156"/>
                  <a:pt x="442281" y="5185065"/>
                </a:cubicBezTo>
                <a:cubicBezTo>
                  <a:pt x="1467518" y="6286501"/>
                  <a:pt x="1389141" y="6203373"/>
                  <a:pt x="731051" y="7034646"/>
                </a:cubicBezTo>
                <a:lnTo>
                  <a:pt x="783005" y="7034646"/>
                </a:lnTo>
                <a:cubicBezTo>
                  <a:pt x="1066676" y="6771410"/>
                  <a:pt x="2276283" y="6473537"/>
                  <a:pt x="1185032" y="5673438"/>
                </a:cubicBezTo>
                <a:cubicBezTo>
                  <a:pt x="-850384" y="3893129"/>
                  <a:pt x="695210" y="1032164"/>
                  <a:pt x="160268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>
            <a:off x="0" y="0"/>
            <a:ext cx="2795155" cy="6878782"/>
          </a:xfrm>
          <a:custGeom>
            <a:avLst/>
            <a:gdLst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22318 w 2795155"/>
              <a:gd name="connsiteY4" fmla="*/ 5288973 h 6878782"/>
              <a:gd name="connsiteX5" fmla="*/ 2795155 w 2795155"/>
              <a:gd name="connsiteY5" fmla="*/ 0 h 687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5155" h="6878782">
                <a:moveTo>
                  <a:pt x="2795155" y="0"/>
                </a:moveTo>
                <a:lnTo>
                  <a:pt x="0" y="0"/>
                </a:lnTo>
                <a:lnTo>
                  <a:pt x="0" y="6858000"/>
                </a:lnTo>
                <a:lnTo>
                  <a:pt x="2337955" y="6878782"/>
                </a:lnTo>
                <a:cubicBezTo>
                  <a:pt x="3141519" y="6255328"/>
                  <a:pt x="2635827" y="5912427"/>
                  <a:pt x="1922318" y="5288973"/>
                </a:cubicBezTo>
                <a:cubicBezTo>
                  <a:pt x="606137" y="4201392"/>
                  <a:pt x="1575955" y="1409700"/>
                  <a:pt x="2795155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31115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1340768"/>
            <a:ext cx="4030216" cy="1373043"/>
          </a:xfrm>
        </p:spPr>
        <p:txBody>
          <a:bodyPr/>
          <a:lstStyle>
            <a:lvl1pPr>
              <a:defRPr b="1" cap="none" spc="300">
                <a:ln w="11430" cmpd="sng">
                  <a:noFill/>
                  <a:prstDash val="solid"/>
                  <a:miter lim="800000"/>
                </a:ln>
                <a:gradFill>
                  <a:gsLst>
                    <a:gs pos="53000">
                      <a:schemeClr val="accent3">
                        <a:lumMod val="50000"/>
                      </a:schemeClr>
                    </a:gs>
                    <a:gs pos="100000">
                      <a:schemeClr val="tx1"/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3383899"/>
            <a:ext cx="4049037" cy="1849617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349655"/>
                  </a:solidFill>
                </a:ln>
                <a:gradFill>
                  <a:gsLst>
                    <a:gs pos="13000">
                      <a:schemeClr val="tx1"/>
                    </a:gs>
                    <a:gs pos="71000">
                      <a:schemeClr val="accent3">
                        <a:lumMod val="75000"/>
                      </a:schemeClr>
                    </a:gs>
                    <a:gs pos="92000">
                      <a:schemeClr val="tx1"/>
                    </a:gs>
                  </a:gsLst>
                  <a:lin ang="5400000" scaled="0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3848476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-26242" y="-1220213"/>
            <a:ext cx="9180633" cy="10084136"/>
            <a:chOff x="-26242" y="-1220213"/>
            <a:chExt cx="9180633" cy="10084136"/>
          </a:xfrm>
        </p:grpSpPr>
        <p:sp>
          <p:nvSpPr>
            <p:cNvPr id="8" name="Полилиния 7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Полилиния 21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олилиния 22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Полилиния 19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олилиния 20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3" name="Группа 12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8" name="Полилиния 17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9" name="Полилиния 18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4" name="Группа 13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6" name="Полилиния 15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7" name="Полилиния 16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5" name="Полилиния 14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3" y="44624"/>
            <a:ext cx="6060035" cy="122413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948" y="2231840"/>
            <a:ext cx="8229600" cy="4234233"/>
          </a:xfrm>
          <a:solidFill>
            <a:schemeClr val="bg1">
              <a:alpha val="69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grpSp>
        <p:nvGrpSpPr>
          <p:cNvPr id="27" name="Группа 26"/>
          <p:cNvGrpSpPr/>
          <p:nvPr userDrawn="1"/>
        </p:nvGrpSpPr>
        <p:grpSpPr>
          <a:xfrm rot="7987570">
            <a:off x="2709199" y="6420659"/>
            <a:ext cx="307901" cy="450659"/>
            <a:chOff x="2857488" y="4883951"/>
            <a:chExt cx="571504" cy="903297"/>
          </a:xfrm>
        </p:grpSpPr>
        <p:sp>
          <p:nvSpPr>
            <p:cNvPr id="28" name="Овал 27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" name="Прямая соединительная линия 29"/>
            <p:cNvCxnSpPr>
              <a:stCxn id="29" idx="0"/>
              <a:endCxn id="29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Овал 30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/>
          <p:cNvGrpSpPr/>
          <p:nvPr userDrawn="1"/>
        </p:nvGrpSpPr>
        <p:grpSpPr>
          <a:xfrm rot="13759740">
            <a:off x="128706" y="6346842"/>
            <a:ext cx="307901" cy="450659"/>
            <a:chOff x="2857488" y="4883951"/>
            <a:chExt cx="571504" cy="903297"/>
          </a:xfrm>
        </p:grpSpPr>
        <p:sp>
          <p:nvSpPr>
            <p:cNvPr id="41" name="Овал 40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3" name="Прямая соединительная линия 42"/>
            <p:cNvCxnSpPr>
              <a:stCxn id="42" idx="0"/>
              <a:endCxn id="42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Овал 43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/>
          <p:cNvGrpSpPr/>
          <p:nvPr userDrawn="1"/>
        </p:nvGrpSpPr>
        <p:grpSpPr>
          <a:xfrm rot="4965394">
            <a:off x="8589021" y="104103"/>
            <a:ext cx="307901" cy="450659"/>
            <a:chOff x="2857488" y="4883951"/>
            <a:chExt cx="571504" cy="903297"/>
          </a:xfrm>
        </p:grpSpPr>
        <p:sp>
          <p:nvSpPr>
            <p:cNvPr id="54" name="Овал 53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6" name="Прямая соединительная линия 55"/>
            <p:cNvCxnSpPr>
              <a:stCxn id="55" idx="0"/>
              <a:endCxn id="55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Овал 56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3140962455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-89897" y="-27384"/>
            <a:ext cx="9298389" cy="8086773"/>
            <a:chOff x="-89897" y="0"/>
            <a:chExt cx="9298389" cy="8086773"/>
          </a:xfrm>
        </p:grpSpPr>
        <p:sp>
          <p:nvSpPr>
            <p:cNvPr id="8" name="Полилиния 7"/>
            <p:cNvSpPr/>
            <p:nvPr/>
          </p:nvSpPr>
          <p:spPr>
            <a:xfrm flipV="1">
              <a:off x="-36512" y="4592248"/>
              <a:ext cx="9245004" cy="2381122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127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42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 rot="15296644" flipV="1">
              <a:off x="2494221" y="1711164"/>
              <a:ext cx="3791491" cy="8959727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72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9"/>
            <p:cNvGrpSpPr/>
            <p:nvPr/>
          </p:nvGrpSpPr>
          <p:grpSpPr>
            <a:xfrm flipH="1">
              <a:off x="5256810" y="2236468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4" name="Группа 13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9" name="Полилиния 18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0" name="Полилиния 19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5" name="Группа 14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7" name="Полилиния 16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8" name="Полилиния 17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6" name="Полилиния 15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0" y="0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Полилиния 11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7470" y="5447383"/>
            <a:ext cx="6249293" cy="136207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3728" y="260649"/>
            <a:ext cx="6884924" cy="170115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smtClean="0">
                <a:ln>
                  <a:solidFill>
                    <a:srgbClr val="349655"/>
                  </a:solidFill>
                </a:ln>
                <a:gradFill>
                  <a:gsLst>
                    <a:gs pos="13000">
                      <a:schemeClr val="tx1"/>
                    </a:gs>
                    <a:gs pos="71000">
                      <a:schemeClr val="accent3">
                        <a:lumMod val="75000"/>
                      </a:schemeClr>
                    </a:gs>
                    <a:gs pos="92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pPr marL="0" lvl="0" indent="0" algn="ctr">
              <a:buNone/>
            </a:pPr>
            <a:r>
              <a:rPr lang="ru-RU" smtClean="0"/>
              <a:t>Образец текста</a:t>
            </a:r>
          </a:p>
        </p:txBody>
      </p:sp>
      <p:grpSp>
        <p:nvGrpSpPr>
          <p:cNvPr id="21" name="Группа 20"/>
          <p:cNvGrpSpPr/>
          <p:nvPr userDrawn="1"/>
        </p:nvGrpSpPr>
        <p:grpSpPr>
          <a:xfrm rot="4495045">
            <a:off x="7750986" y="2100643"/>
            <a:ext cx="307901" cy="450659"/>
            <a:chOff x="2857488" y="4883951"/>
            <a:chExt cx="571504" cy="903297"/>
          </a:xfrm>
        </p:grpSpPr>
        <p:sp>
          <p:nvSpPr>
            <p:cNvPr id="22" name="Овал 21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4" name="Прямая соединительная линия 23"/>
            <p:cNvCxnSpPr>
              <a:stCxn id="23" idx="0"/>
              <a:endCxn id="23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Овал 24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/>
          <p:nvPr userDrawn="1"/>
        </p:nvGrpSpPr>
        <p:grpSpPr>
          <a:xfrm rot="13759740">
            <a:off x="6442905" y="4835439"/>
            <a:ext cx="307901" cy="450659"/>
            <a:chOff x="2857488" y="4883951"/>
            <a:chExt cx="571504" cy="903297"/>
          </a:xfrm>
        </p:grpSpPr>
        <p:sp>
          <p:nvSpPr>
            <p:cNvPr id="35" name="Овал 34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" name="Прямая соединительная линия 36"/>
            <p:cNvCxnSpPr>
              <a:stCxn id="36" idx="0"/>
              <a:endCxn id="36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Овал 37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6"/>
          <p:cNvGrpSpPr/>
          <p:nvPr userDrawn="1"/>
        </p:nvGrpSpPr>
        <p:grpSpPr>
          <a:xfrm rot="16758158">
            <a:off x="1276616" y="130200"/>
            <a:ext cx="307901" cy="450659"/>
            <a:chOff x="2857488" y="4883951"/>
            <a:chExt cx="571504" cy="903297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48" name="Овал 47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0" name="Прямая соединительная линия 49"/>
            <p:cNvCxnSpPr>
              <a:stCxn id="49" idx="0"/>
              <a:endCxn id="49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Овал 50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2784577245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-26242" y="-1220213"/>
            <a:ext cx="9180633" cy="10084136"/>
            <a:chOff x="-26242" y="-1220213"/>
            <a:chExt cx="9180633" cy="10084136"/>
          </a:xfrm>
        </p:grpSpPr>
        <p:sp>
          <p:nvSpPr>
            <p:cNvPr id="9" name="Полилиния 8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Полилиния 22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Полилиния 20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олилиния 21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4" name="Группа 13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9" name="Полилиния 18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0" name="Полилиния 19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5" name="Группа 14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7" name="Полилиния 16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8" name="Полилиния 17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6" name="Полилиния 15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3" y="116632"/>
            <a:ext cx="5916019" cy="122413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1" y="2348880"/>
            <a:ext cx="4038600" cy="4156529"/>
          </a:xfrm>
          <a:solidFill>
            <a:schemeClr val="bg1">
              <a:alpha val="69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4947" y="2361713"/>
            <a:ext cx="4038600" cy="4104360"/>
          </a:xfrm>
          <a:solidFill>
            <a:schemeClr val="bg1">
              <a:alpha val="69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grpSp>
        <p:nvGrpSpPr>
          <p:cNvPr id="25" name="Группа 24"/>
          <p:cNvGrpSpPr/>
          <p:nvPr userDrawn="1"/>
        </p:nvGrpSpPr>
        <p:grpSpPr>
          <a:xfrm rot="7987570">
            <a:off x="2709199" y="6420659"/>
            <a:ext cx="307901" cy="450659"/>
            <a:chOff x="2857488" y="4883951"/>
            <a:chExt cx="571504" cy="903297"/>
          </a:xfrm>
        </p:grpSpPr>
        <p:sp>
          <p:nvSpPr>
            <p:cNvPr id="26" name="Овал 25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8" name="Прямая соединительная линия 27"/>
            <p:cNvCxnSpPr>
              <a:stCxn id="27" idx="0"/>
              <a:endCxn id="27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Овал 28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 userDrawn="1"/>
        </p:nvGrpSpPr>
        <p:grpSpPr>
          <a:xfrm rot="13759740">
            <a:off x="128706" y="6346842"/>
            <a:ext cx="307901" cy="450659"/>
            <a:chOff x="2857488" y="4883951"/>
            <a:chExt cx="571504" cy="903297"/>
          </a:xfrm>
        </p:grpSpPr>
        <p:sp>
          <p:nvSpPr>
            <p:cNvPr id="39" name="Овал 38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" name="Прямая соединительная линия 40"/>
            <p:cNvCxnSpPr>
              <a:stCxn id="40" idx="0"/>
              <a:endCxn id="40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Овал 41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/>
          <p:cNvGrpSpPr/>
          <p:nvPr userDrawn="1"/>
        </p:nvGrpSpPr>
        <p:grpSpPr>
          <a:xfrm rot="4965394">
            <a:off x="8589021" y="104103"/>
            <a:ext cx="307901" cy="450659"/>
            <a:chOff x="2857488" y="4883951"/>
            <a:chExt cx="571504" cy="903297"/>
          </a:xfrm>
        </p:grpSpPr>
        <p:sp>
          <p:nvSpPr>
            <p:cNvPr id="52" name="Овал 51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4" name="Прямая соединительная линия 53"/>
            <p:cNvCxnSpPr>
              <a:stCxn id="53" idx="0"/>
              <a:endCxn id="53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Овал 54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1038342006"/>
      </p:ext>
    </p:extLst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 userDrawn="1"/>
        </p:nvGrpSpPr>
        <p:grpSpPr>
          <a:xfrm>
            <a:off x="-26242" y="-1220213"/>
            <a:ext cx="9180633" cy="10084136"/>
            <a:chOff x="-26242" y="-1220213"/>
            <a:chExt cx="9180633" cy="10084136"/>
          </a:xfrm>
        </p:grpSpPr>
        <p:sp>
          <p:nvSpPr>
            <p:cNvPr id="6" name="Полилиния 5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Полилиния 19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олилиния 20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Полилиния 17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1" name="Группа 10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6" name="Полилиния 15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7" name="Полилиния 16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2" name="Группа 11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4" name="Полилиния 13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5" name="Полилиния 14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3" name="Полилиния 12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22" name="Группа 21"/>
          <p:cNvGrpSpPr/>
          <p:nvPr userDrawn="1"/>
        </p:nvGrpSpPr>
        <p:grpSpPr>
          <a:xfrm rot="7987570">
            <a:off x="2709199" y="6420659"/>
            <a:ext cx="307901" cy="450659"/>
            <a:chOff x="2857488" y="4883951"/>
            <a:chExt cx="571504" cy="903297"/>
          </a:xfrm>
        </p:grpSpPr>
        <p:sp>
          <p:nvSpPr>
            <p:cNvPr id="23" name="Овал 22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5" name="Прямая соединительная линия 24"/>
            <p:cNvCxnSpPr>
              <a:stCxn id="24" idx="0"/>
              <a:endCxn id="24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Овал 25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 userDrawn="1"/>
        </p:nvGrpSpPr>
        <p:grpSpPr>
          <a:xfrm rot="13759740">
            <a:off x="128706" y="6346842"/>
            <a:ext cx="307901" cy="450659"/>
            <a:chOff x="2857488" y="4883951"/>
            <a:chExt cx="571504" cy="903297"/>
          </a:xfrm>
        </p:grpSpPr>
        <p:sp>
          <p:nvSpPr>
            <p:cNvPr id="36" name="Овал 35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8" name="Прямая соединительная линия 37"/>
            <p:cNvCxnSpPr>
              <a:stCxn id="37" idx="0"/>
              <a:endCxn id="37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Овал 38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8" name="Группа 47"/>
          <p:cNvGrpSpPr/>
          <p:nvPr userDrawn="1"/>
        </p:nvGrpSpPr>
        <p:grpSpPr>
          <a:xfrm rot="4965394">
            <a:off x="8589021" y="104103"/>
            <a:ext cx="307901" cy="450659"/>
            <a:chOff x="2857488" y="4883951"/>
            <a:chExt cx="571504" cy="903297"/>
          </a:xfrm>
        </p:grpSpPr>
        <p:sp>
          <p:nvSpPr>
            <p:cNvPr id="49" name="Овал 48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единительная линия 50"/>
            <p:cNvCxnSpPr>
              <a:stCxn id="50" idx="0"/>
              <a:endCxn id="50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Овал 51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3926447026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-89897" y="-27384"/>
            <a:ext cx="9298389" cy="8086773"/>
            <a:chOff x="-89897" y="0"/>
            <a:chExt cx="9298389" cy="8086773"/>
          </a:xfrm>
        </p:grpSpPr>
        <p:sp>
          <p:nvSpPr>
            <p:cNvPr id="9" name="Полилиния 8"/>
            <p:cNvSpPr/>
            <p:nvPr/>
          </p:nvSpPr>
          <p:spPr>
            <a:xfrm flipV="1">
              <a:off x="-36512" y="4592248"/>
              <a:ext cx="9245004" cy="2381122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127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42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 rot="15296644" flipV="1">
              <a:off x="2494221" y="1711164"/>
              <a:ext cx="3791491" cy="8959727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72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0"/>
            <p:cNvGrpSpPr/>
            <p:nvPr/>
          </p:nvGrpSpPr>
          <p:grpSpPr>
            <a:xfrm flipH="1">
              <a:off x="5256810" y="2236468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5" name="Группа 14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20" name="Полилиния 19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1" name="Полилиния 20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6" name="Группа 15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8" name="Полилиния 17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9" name="Полилиния 18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7" name="Полилиния 16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0" y="0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Полилиния 12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51" y="5568676"/>
            <a:ext cx="6132883" cy="102867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23528" y="32231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168" y="332656"/>
            <a:ext cx="2872691" cy="4139935"/>
          </a:xfrm>
          <a:solidFill>
            <a:schemeClr val="bg1">
              <a:alpha val="64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2" name="Группа 21"/>
          <p:cNvGrpSpPr/>
          <p:nvPr userDrawn="1"/>
        </p:nvGrpSpPr>
        <p:grpSpPr>
          <a:xfrm rot="7987570">
            <a:off x="7841083" y="4568725"/>
            <a:ext cx="307901" cy="450659"/>
            <a:chOff x="2857488" y="4883951"/>
            <a:chExt cx="571504" cy="903297"/>
          </a:xfrm>
        </p:grpSpPr>
        <p:sp>
          <p:nvSpPr>
            <p:cNvPr id="23" name="Овал 22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5" name="Прямая соединительная линия 24"/>
            <p:cNvCxnSpPr>
              <a:stCxn id="24" idx="0"/>
              <a:endCxn id="24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Овал 25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 userDrawn="1"/>
        </p:nvGrpSpPr>
        <p:grpSpPr>
          <a:xfrm rot="13759740">
            <a:off x="6215520" y="5070422"/>
            <a:ext cx="307901" cy="450659"/>
            <a:chOff x="2857488" y="4883951"/>
            <a:chExt cx="571504" cy="903297"/>
          </a:xfrm>
        </p:grpSpPr>
        <p:sp>
          <p:nvSpPr>
            <p:cNvPr id="36" name="Овал 35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8" name="Прямая соединительная линия 37"/>
            <p:cNvCxnSpPr>
              <a:stCxn id="37" idx="0"/>
              <a:endCxn id="37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Овал 38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8" name="Группа 47"/>
          <p:cNvGrpSpPr/>
          <p:nvPr userDrawn="1"/>
        </p:nvGrpSpPr>
        <p:grpSpPr>
          <a:xfrm rot="4965394">
            <a:off x="8607831" y="6294716"/>
            <a:ext cx="307901" cy="450659"/>
            <a:chOff x="2857488" y="4883951"/>
            <a:chExt cx="571504" cy="903297"/>
          </a:xfrm>
        </p:grpSpPr>
        <p:sp>
          <p:nvSpPr>
            <p:cNvPr id="49" name="Овал 48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единительная линия 50"/>
            <p:cNvCxnSpPr>
              <a:stCxn id="50" idx="0"/>
              <a:endCxn id="50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Овал 51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967319428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bg1"/>
            </a:gs>
            <a:gs pos="99000">
              <a:schemeClr val="accent3">
                <a:lumMod val="86000"/>
                <a:lumOff val="14000"/>
              </a:schemeClr>
            </a:gs>
          </a:gsLst>
          <a:lin ang="21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5292F-CDC4-4C2A-91D3-FE4AEA0F8F35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74FA0-DE96-4D37-9B96-70834AE17C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875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7" r:id="rId6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14678" y="1340768"/>
            <a:ext cx="5643602" cy="1373043"/>
          </a:xfrm>
        </p:spPr>
        <p:txBody>
          <a:bodyPr>
            <a:prstTxWarp prst="textChevronInverted">
              <a:avLst/>
            </a:prstTxWarp>
          </a:bodyPr>
          <a:lstStyle/>
          <a:p>
            <a:r>
              <a:rPr lang="ru-RU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ДРЕВО ЖИЗНИ</a:t>
            </a:r>
            <a:endParaRPr lang="ru-RU" dirty="0"/>
          </a:p>
        </p:txBody>
      </p:sp>
      <p:pic>
        <p:nvPicPr>
          <p:cNvPr id="8" name="Рисунок 7" descr="drevo-zhizni-1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2643182"/>
            <a:ext cx="180975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72066" y="5000636"/>
            <a:ext cx="371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6600"/>
                </a:solidFill>
                <a:latin typeface="Constantia" pitchFamily="18" charset="0"/>
              </a:rPr>
              <a:t>Подготовила Презентацию</a:t>
            </a:r>
          </a:p>
          <a:p>
            <a:pPr algn="ctr"/>
            <a:r>
              <a:rPr lang="ru-RU" dirty="0" err="1" smtClean="0">
                <a:solidFill>
                  <a:srgbClr val="006600"/>
                </a:solidFill>
                <a:latin typeface="Constantia" pitchFamily="18" charset="0"/>
              </a:rPr>
              <a:t>Белешина</a:t>
            </a:r>
            <a:r>
              <a:rPr lang="ru-RU" dirty="0" smtClean="0">
                <a:solidFill>
                  <a:srgbClr val="006600"/>
                </a:solidFill>
                <a:latin typeface="Constantia" pitchFamily="18" charset="0"/>
              </a:rPr>
              <a:t> С.Н.</a:t>
            </a:r>
          </a:p>
          <a:p>
            <a:pPr algn="ctr"/>
            <a:r>
              <a:rPr lang="ru-RU" dirty="0" smtClean="0">
                <a:solidFill>
                  <a:srgbClr val="006600"/>
                </a:solidFill>
                <a:latin typeface="Constantia" pitchFamily="18" charset="0"/>
              </a:rPr>
              <a:t>Учитель ИЗО ГБОУ СОШ №288 Адмиралтейского района </a:t>
            </a:r>
          </a:p>
          <a:p>
            <a:pPr algn="ctr"/>
            <a:r>
              <a:rPr lang="ru-RU" dirty="0" smtClean="0">
                <a:solidFill>
                  <a:srgbClr val="006600"/>
                </a:solidFill>
                <a:latin typeface="Constantia" pitchFamily="18" charset="0"/>
              </a:rPr>
              <a:t>г.Санкт-Петербурга</a:t>
            </a:r>
          </a:p>
          <a:p>
            <a:pPr algn="ctr"/>
            <a:r>
              <a:rPr lang="ru-RU" dirty="0" smtClean="0">
                <a:solidFill>
                  <a:srgbClr val="006600"/>
                </a:solidFill>
                <a:latin typeface="Constantia" pitchFamily="18" charset="0"/>
              </a:rPr>
              <a:t>2013г.</a:t>
            </a:r>
            <a:endParaRPr lang="ru-RU" dirty="0">
              <a:solidFill>
                <a:srgbClr val="0066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968795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4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231841"/>
            <a:ext cx="7500990" cy="1911539"/>
          </a:xfrm>
        </p:spPr>
        <p:txBody>
          <a:bodyPr>
            <a:normAutofit fontScale="55000" lnSpcReduction="20000"/>
          </a:bodyPr>
          <a:lstStyle/>
          <a:p>
            <a:r>
              <a:rPr lang="ru-RU" sz="2600" dirty="0" smtClean="0">
                <a:latin typeface="Georgia" pitchFamily="18" charset="0"/>
              </a:rPr>
              <a:t>Винницкие вепсы относятся к средним, </a:t>
            </a:r>
            <a:r>
              <a:rPr lang="ru-RU" sz="2600" dirty="0" err="1" smtClean="0">
                <a:latin typeface="Georgia" pitchFamily="18" charset="0"/>
              </a:rPr>
              <a:t>оятским</a:t>
            </a:r>
            <a:r>
              <a:rPr lang="ru-RU" sz="2600" dirty="0" smtClean="0">
                <a:latin typeface="Georgia" pitchFamily="18" charset="0"/>
              </a:rPr>
              <a:t> вепсам. Здесь в Винницах вновь возрождается вепсская культура, создаются условия для ее развития. На основе традиций обычаев проводятся красивейшие праздники под открытым небом, которые привлекают большое количество зрителей с разных уголков Земли. Организаторам праздника остается только радоваться тому, что их идеи нравятся и поддерживаются ценителями древних традиций.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drevo-zhizni-1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142852"/>
            <a:ext cx="1523998" cy="1952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s (2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4786322"/>
            <a:ext cx="2609850" cy="1704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вепс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3357562"/>
            <a:ext cx="2676525" cy="1704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ages (2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14850"/>
            <a:ext cx="1762125" cy="2343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42976" y="500042"/>
            <a:ext cx="6572296" cy="857256"/>
          </a:xfrm>
          <a:solidFill>
            <a:schemeClr val="accent4">
              <a:lumMod val="20000"/>
              <a:lumOff val="80000"/>
              <a:alpha val="69000"/>
            </a:schemeClr>
          </a:solidFill>
        </p:spPr>
        <p:txBody>
          <a:bodyPr>
            <a:prstTxWarp prst="textDeflateTop">
              <a:avLst/>
            </a:prstTxWarp>
            <a:normAutofit/>
          </a:bodyPr>
          <a:lstStyle/>
          <a:p>
            <a:pPr>
              <a:buNone/>
            </a:pPr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ДОБРО ПОЖАЛОВАТЬ В Гости</a:t>
            </a:r>
            <a:endParaRPr lang="ru-RU" dirty="0">
              <a:ln>
                <a:solidFill>
                  <a:srgbClr val="FFC000"/>
                </a:solidFill>
              </a:ln>
              <a:solidFill>
                <a:srgbClr val="0000FF"/>
              </a:solidFill>
            </a:endParaRPr>
          </a:p>
        </p:txBody>
      </p:sp>
      <p:pic>
        <p:nvPicPr>
          <p:cNvPr id="5" name="Рисунок 4" descr="i4707-icon-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500306"/>
            <a:ext cx="1085850" cy="1085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99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128752523355008789-200x3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2071678"/>
            <a:ext cx="1476385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99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4712-icon-previ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3929066"/>
            <a:ext cx="1085850" cy="1085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99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i4878-icon-previe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16" y="4572008"/>
            <a:ext cx="1085850" cy="1085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99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i4711-icon-preview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1785926"/>
            <a:ext cx="1085850" cy="1085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99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5286412" cy="857256"/>
          </a:xfrm>
        </p:spPr>
        <p:txBody>
          <a:bodyPr>
            <a:prstTxWarp prst="textChevronInverted">
              <a:avLst/>
            </a:prstTxWarp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ДРЕВО ЖИЗНИ</a:t>
            </a:r>
            <a:endParaRPr lang="ru-RU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948" y="2231841"/>
            <a:ext cx="8010142" cy="276879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sz="2200" dirty="0" smtClean="0">
                <a:solidFill>
                  <a:srgbClr val="0070C0"/>
                </a:solidFill>
                <a:latin typeface="Georgia" pitchFamily="18" charset="0"/>
              </a:rPr>
              <a:t>На берегу реки </a:t>
            </a:r>
            <a:r>
              <a:rPr lang="ru-RU" sz="2200" dirty="0" err="1" smtClean="0">
                <a:solidFill>
                  <a:srgbClr val="0070C0"/>
                </a:solidFill>
                <a:latin typeface="Georgia" pitchFamily="18" charset="0"/>
              </a:rPr>
              <a:t>Оять</a:t>
            </a:r>
            <a:r>
              <a:rPr lang="ru-RU" sz="2200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ru-RU" sz="2200" dirty="0" smtClean="0">
                <a:solidFill>
                  <a:srgbClr val="006600"/>
                </a:solidFill>
                <a:latin typeface="Georgia" pitchFamily="18" charset="0"/>
              </a:rPr>
              <a:t>в </a:t>
            </a:r>
            <a:r>
              <a:rPr lang="ru-RU" sz="2200" dirty="0" err="1" smtClean="0">
                <a:solidFill>
                  <a:srgbClr val="006600"/>
                </a:solidFill>
                <a:latin typeface="Georgia" pitchFamily="18" charset="0"/>
              </a:rPr>
              <a:t>Подпорожском</a:t>
            </a:r>
            <a:r>
              <a:rPr lang="ru-RU" sz="2200" dirty="0" smtClean="0">
                <a:solidFill>
                  <a:srgbClr val="006600"/>
                </a:solidFill>
                <a:latin typeface="Georgia" pitchFamily="18" charset="0"/>
              </a:rPr>
              <a:t> районе на северо-востоке Ленинградской области в густых северных лесах есть небольшое село с необычным для русского человека названием – </a:t>
            </a:r>
            <a:r>
              <a:rPr lang="ru-RU" sz="2200" dirty="0" smtClean="0">
                <a:solidFill>
                  <a:srgbClr val="FF0000"/>
                </a:solidFill>
                <a:latin typeface="Georgia" pitchFamily="18" charset="0"/>
              </a:rPr>
              <a:t>Винницы</a:t>
            </a:r>
            <a:r>
              <a:rPr lang="ru-RU" sz="2200" dirty="0" smtClean="0">
                <a:solidFill>
                  <a:srgbClr val="006600"/>
                </a:solidFill>
                <a:latin typeface="Georgia" pitchFamily="18" charset="0"/>
              </a:rPr>
              <a:t>. Село </a:t>
            </a:r>
            <a:r>
              <a:rPr lang="ru-RU" sz="2200" dirty="0" smtClean="0">
                <a:solidFill>
                  <a:srgbClr val="FF0000"/>
                </a:solidFill>
                <a:latin typeface="Georgia" pitchFamily="18" charset="0"/>
              </a:rPr>
              <a:t>Винницы</a:t>
            </a:r>
            <a:r>
              <a:rPr lang="ru-RU" sz="2200" dirty="0" smtClean="0">
                <a:solidFill>
                  <a:srgbClr val="006600"/>
                </a:solidFill>
                <a:latin typeface="Georgia" pitchFamily="18" charset="0"/>
              </a:rPr>
              <a:t> - административный центр </a:t>
            </a:r>
            <a:r>
              <a:rPr lang="ru-RU" sz="2200" dirty="0" err="1" smtClean="0">
                <a:solidFill>
                  <a:srgbClr val="006600"/>
                </a:solidFill>
                <a:latin typeface="Georgia" pitchFamily="18" charset="0"/>
              </a:rPr>
              <a:t>Подпорожского</a:t>
            </a:r>
            <a:r>
              <a:rPr lang="ru-RU" sz="2200" dirty="0" smtClean="0">
                <a:solidFill>
                  <a:srgbClr val="006600"/>
                </a:solidFill>
                <a:latin typeface="Georgia" pitchFamily="18" charset="0"/>
              </a:rPr>
              <a:t> района Винницкого сельского поселения Ленинградской области. И хотя многим из нас название этого села ни о чем не говорит, однако сюда каждый год стекается много гостей на вепсский праздник </a:t>
            </a:r>
          </a:p>
          <a:p>
            <a:pPr>
              <a:buNone/>
            </a:pPr>
            <a:r>
              <a:rPr lang="ru-RU" sz="2200" dirty="0" smtClean="0">
                <a:solidFill>
                  <a:srgbClr val="006600"/>
                </a:solidFill>
                <a:latin typeface="Georgia" pitchFamily="18" charset="0"/>
              </a:rPr>
              <a:t>     </a:t>
            </a:r>
            <a:r>
              <a:rPr lang="ru-RU" sz="2200" b="1" dirty="0" smtClean="0">
                <a:solidFill>
                  <a:srgbClr val="FF9900"/>
                </a:solidFill>
                <a:latin typeface="Georgia" pitchFamily="18" charset="0"/>
              </a:rPr>
              <a:t>«Древо жизни» </a:t>
            </a:r>
            <a:r>
              <a:rPr lang="ru-RU" sz="2200" dirty="0" smtClean="0">
                <a:solidFill>
                  <a:srgbClr val="006600"/>
                </a:solidFill>
                <a:latin typeface="Georgia" pitchFamily="18" charset="0"/>
              </a:rPr>
              <a:t>- уникальный по своей природе.</a:t>
            </a:r>
          </a:p>
          <a:p>
            <a:endParaRPr lang="ru-RU" dirty="0"/>
          </a:p>
        </p:txBody>
      </p:sp>
      <p:pic>
        <p:nvPicPr>
          <p:cNvPr id="4" name="Рисунок 3" descr="x_9f18403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5000636"/>
            <a:ext cx="1210644" cy="1638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8977748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44624"/>
            <a:ext cx="5286412" cy="1224136"/>
          </a:xfrm>
        </p:spPr>
        <p:txBody>
          <a:bodyPr>
            <a:normAutofit/>
          </a:bodyPr>
          <a:lstStyle/>
          <a:p>
            <a:r>
              <a:rPr sz="3600" b="0" smtClean="0">
                <a:solidFill>
                  <a:srgbClr val="0000FF"/>
                </a:solidFill>
              </a:rPr>
              <a:t>СЕЛО ВИННИЦЫ</a:t>
            </a:r>
            <a:endParaRPr lang="ru-RU" sz="3600" b="0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643050"/>
            <a:ext cx="87154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Georgia" pitchFamily="18" charset="0"/>
              </a:rPr>
              <a:t>Очень богатой и древней историей славится село Винницы.</a:t>
            </a:r>
            <a:r>
              <a:rPr lang="ru-RU" b="1" dirty="0" smtClean="0">
                <a:latin typeface="Georgia" pitchFamily="18" charset="0"/>
              </a:rPr>
              <a:t> </a:t>
            </a:r>
            <a:r>
              <a:rPr lang="ru-RU" dirty="0" smtClean="0">
                <a:latin typeface="Georgia" pitchFamily="18" charset="0"/>
              </a:rPr>
              <a:t>Так впервые о селе как о погосте у </a:t>
            </a:r>
            <a:r>
              <a:rPr lang="ru-RU" dirty="0" err="1" smtClean="0">
                <a:latin typeface="Georgia" pitchFamily="18" charset="0"/>
              </a:rPr>
              <a:t>Вьюнице</a:t>
            </a:r>
            <a:r>
              <a:rPr lang="ru-RU" dirty="0" smtClean="0">
                <a:latin typeface="Georgia" pitchFamily="18" charset="0"/>
              </a:rPr>
              <a:t> упоминается в приписке к Уставу Святослава Олеговича от 1137 года. Позже в промежутке между 15 и 16 веками название в писцовых книгах меняется на «</a:t>
            </a:r>
            <a:r>
              <a:rPr lang="ru-RU" dirty="0" err="1" smtClean="0">
                <a:latin typeface="Georgia" pitchFamily="18" charset="0"/>
              </a:rPr>
              <a:t>Веницкий</a:t>
            </a:r>
            <a:r>
              <a:rPr lang="ru-RU" dirty="0" smtClean="0">
                <a:latin typeface="Georgia" pitchFamily="18" charset="0"/>
              </a:rPr>
              <a:t> погост», и в начале двадцатого века Винницы становятся волостным центром.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С давних пор это самобытное место считали столицей  </a:t>
            </a:r>
            <a:r>
              <a:rPr lang="ru-RU" dirty="0" err="1" smtClean="0">
                <a:latin typeface="Georgia" pitchFamily="18" charset="0"/>
              </a:rPr>
              <a:t>Вепсарии</a:t>
            </a:r>
            <a:r>
              <a:rPr lang="ru-RU" dirty="0" smtClean="0">
                <a:latin typeface="Georgia" pitchFamily="18" charset="0"/>
              </a:rPr>
              <a:t>, и именно с тех мест расселился вепсский народ.  Вепсы в основном занимались обработкой земли, гончарным и кузнечными делами, а некоторые делали ювелирные изделия. У народности вепсов было несколько названий, существовавших ранее: «</a:t>
            </a:r>
            <a:r>
              <a:rPr lang="ru-RU" dirty="0" err="1" smtClean="0">
                <a:latin typeface="Georgia" pitchFamily="18" charset="0"/>
              </a:rPr>
              <a:t>кайваны</a:t>
            </a:r>
            <a:r>
              <a:rPr lang="ru-RU" dirty="0" smtClean="0">
                <a:latin typeface="Georgia" pitchFamily="18" charset="0"/>
              </a:rPr>
              <a:t>», «</a:t>
            </a:r>
            <a:r>
              <a:rPr lang="ru-RU" dirty="0" err="1" smtClean="0">
                <a:latin typeface="Georgia" pitchFamily="18" charset="0"/>
              </a:rPr>
              <a:t>чухари</a:t>
            </a:r>
            <a:r>
              <a:rPr lang="ru-RU" dirty="0" smtClean="0">
                <a:latin typeface="Georgia" pitchFamily="18" charset="0"/>
              </a:rPr>
              <a:t>». Кроме того, в официальной статистике до 1920-х годов сохранялся этноним «чудь». И только перепись населения 1926 года закрепила за всей народностью название «вепсы». 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" name="Рисунок 4" descr="1310566040-vepsles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5076393"/>
            <a:ext cx="2508248" cy="1781607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5226944" cy="983032"/>
          </a:xfrm>
        </p:spPr>
        <p:txBody>
          <a:bodyPr/>
          <a:lstStyle/>
          <a:p>
            <a:r>
              <a:rPr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ЗЕМЛЯ ВЕПСОВ</a:t>
            </a:r>
            <a:endParaRPr lang="ru-RU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0_9ab67_7b014303_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785926"/>
            <a:ext cx="2483319" cy="1663824"/>
          </a:xfrm>
        </p:spPr>
      </p:pic>
      <p:pic>
        <p:nvPicPr>
          <p:cNvPr id="5" name="Рисунок 4" descr="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2928934"/>
            <a:ext cx="2893219" cy="1928813"/>
          </a:xfrm>
          <a:prstGeom prst="rect">
            <a:avLst/>
          </a:prstGeom>
        </p:spPr>
      </p:pic>
      <p:pic>
        <p:nvPicPr>
          <p:cNvPr id="6" name="Рисунок 5" descr="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4857760"/>
            <a:ext cx="2321715" cy="154781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5727010" cy="983032"/>
          </a:xfrm>
        </p:spPr>
        <p:txBody>
          <a:bodyPr>
            <a:normAutofit/>
          </a:bodyPr>
          <a:lstStyle/>
          <a:p>
            <a:r>
              <a:rPr sz="3600" b="0" smtClean="0">
                <a:solidFill>
                  <a:srgbClr val="0000FF"/>
                </a:solidFill>
                <a:latin typeface="Tahoma"/>
                <a:ea typeface="Times New Roman"/>
                <a:cs typeface="Times New Roman"/>
              </a:rPr>
              <a:t>Деревушки вепсов</a:t>
            </a:r>
            <a:endParaRPr lang="ru-RU" sz="3600" b="0" dirty="0">
              <a:solidFill>
                <a:srgbClr val="0000FF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1714488"/>
          <a:ext cx="7715304" cy="3785616"/>
        </p:xfrm>
        <a:graphic>
          <a:graphicData uri="http://schemas.openxmlformats.org/drawingml/2006/table">
            <a:tbl>
              <a:tblPr/>
              <a:tblGrid>
                <a:gridCol w="7715304"/>
              </a:tblGrid>
              <a:tr h="35719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solidFill>
                            <a:srgbClr val="0070C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Деревушки </a:t>
                      </a:r>
                      <a:r>
                        <a:rPr lang="ru-RU" sz="1800" b="1" u="sng" dirty="0" smtClean="0">
                          <a:solidFill>
                            <a:srgbClr val="0070C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вепсов</a:t>
                      </a:r>
                      <a:r>
                        <a:rPr lang="ru-RU" sz="1800" dirty="0">
                          <a:solidFill>
                            <a:srgbClr val="474747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 и сегодня стоят в глухих и отдаленных местах, сохранивших первозданную красоту. Правда из-за удаленности от городов многие селения канули в лету или оживают только на время дачного сезона. Опустело большинство деревень, находившихся на </a:t>
                      </a:r>
                      <a:r>
                        <a:rPr lang="ru-RU" sz="1800" dirty="0" err="1">
                          <a:solidFill>
                            <a:srgbClr val="474747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Вепсовской</a:t>
                      </a:r>
                      <a:r>
                        <a:rPr lang="ru-RU" sz="1800" dirty="0">
                          <a:solidFill>
                            <a:srgbClr val="474747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 возвышенности. Их жители теперь живут в поселке Шугозеро, Тихвине, Подпорожье, Санкт-Петербурге, </a:t>
                      </a:r>
                      <a:r>
                        <a:rPr lang="ru-RU" sz="1800" dirty="0" err="1">
                          <a:solidFill>
                            <a:srgbClr val="474747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Киришском</a:t>
                      </a:r>
                      <a:r>
                        <a:rPr lang="ru-RU" sz="1800" dirty="0">
                          <a:solidFill>
                            <a:srgbClr val="474747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 районе. Вместе с деревнями уходят и старейшины, - носители древней вепсской культуры. Хотя многие из них, проведя всю жизнь в трудах, зачастую добираются до девяностолетнего рубежа, а то и столетний преодолевают. Сохранить наследие предков, - традиции, фольклор, ремесла, язык - одна из задач организаторов природного парка «Вепсский лес».</a:t>
                      </a:r>
                      <a:endParaRPr lang="ru-RU" sz="18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28575" marR="2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106496_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5429264"/>
            <a:ext cx="1746248" cy="130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poezhaika.ru/userfiles/%D0%B4%D0%BE%D0%BC%D0%B0%20%D0%B2%D0%B5%D0%BF%D1%81%D0%BE%D0%B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5214950"/>
            <a:ext cx="2286016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231841"/>
            <a:ext cx="7000924" cy="184010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sz="2000" b="1" dirty="0" smtClean="0">
                <a:solidFill>
                  <a:srgbClr val="0000FF"/>
                </a:solidFill>
                <a:latin typeface="Constantia" pitchFamily="18" charset="0"/>
              </a:rPr>
              <a:t>Вепсский народ </a:t>
            </a:r>
            <a:r>
              <a:rPr lang="ru-RU" sz="2000" dirty="0" smtClean="0">
                <a:latin typeface="Constantia" pitchFamily="18" charset="0"/>
              </a:rPr>
              <a:t>стал притесняться правительством, коренных вепсов заставляли отказаться от своего языка и имени, в результате этого многие из вепсов оторвались от своих корней и не приросли к другим, стали потерянными людьми. Многочисленные когда-то вепсы стали вымирать и их численность на сегодняшний день составляет около восьми тысяч человек.        </a:t>
            </a:r>
          </a:p>
          <a:p>
            <a:endParaRPr lang="ru-RU" dirty="0"/>
          </a:p>
        </p:txBody>
      </p:sp>
      <p:pic>
        <p:nvPicPr>
          <p:cNvPr id="1027" name="Picture 3" descr="C:\Documents and Settings\Admin.E76520AC165D43A\Рабочий стол\картинки\вепс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4500570"/>
            <a:ext cx="2676525" cy="1704975"/>
          </a:xfrm>
          <a:prstGeom prst="rect">
            <a:avLst/>
          </a:prstGeom>
          <a:noFill/>
        </p:spPr>
      </p:pic>
      <p:pic>
        <p:nvPicPr>
          <p:cNvPr id="5" name="Рисунок 4" descr="i4705-icon-previ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714356"/>
            <a:ext cx="1085850" cy="1085850"/>
          </a:xfrm>
          <a:prstGeom prst="rect">
            <a:avLst/>
          </a:prstGeom>
        </p:spPr>
      </p:pic>
      <p:pic>
        <p:nvPicPr>
          <p:cNvPr id="7" name="Рисунок 6" descr="images (2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642918"/>
            <a:ext cx="1009650" cy="1419225"/>
          </a:xfrm>
          <a:prstGeom prst="rect">
            <a:avLst/>
          </a:prstGeom>
        </p:spPr>
      </p:pic>
      <p:pic>
        <p:nvPicPr>
          <p:cNvPr id="8" name="Рисунок 7" descr="i4711-icon-previe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1142984"/>
            <a:ext cx="1085850" cy="108585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42852"/>
            <a:ext cx="4441126" cy="2143140"/>
          </a:xfrm>
        </p:spPr>
        <p:txBody>
          <a:bodyPr>
            <a:normAutofit/>
          </a:bodyPr>
          <a:lstStyle/>
          <a:p>
            <a:r>
              <a:rPr sz="3600" smtClean="0">
                <a:solidFill>
                  <a:srgbClr val="0000FF"/>
                </a:solidFill>
              </a:rPr>
              <a:t>Что носили и как жили?</a:t>
            </a:r>
            <a:r>
              <a:rPr smtClean="0"/>
              <a:t/>
            </a:r>
            <a:br>
              <a:rPr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000241"/>
            <a:ext cx="7143800" cy="2643206"/>
          </a:xfrm>
        </p:spPr>
        <p:txBody>
          <a:bodyPr>
            <a:normAutofit fontScale="92500" lnSpcReduction="20000"/>
          </a:bodyPr>
          <a:lstStyle/>
          <a:p>
            <a:endParaRPr lang="ru-RU" sz="1800" dirty="0" smtClean="0">
              <a:latin typeface="Constantia" pitchFamily="18" charset="0"/>
            </a:endParaRPr>
          </a:p>
          <a:p>
            <a:r>
              <a:rPr lang="ru-RU" sz="1800" dirty="0" smtClean="0">
                <a:latin typeface="Constantia" pitchFamily="18" charset="0"/>
              </a:rPr>
              <a:t>Очень интересны особенности традиционных костюмов вепсов, их пристрастий в еде и обустройства быта. Так, у мужчин в традиционной одежде были рубахи с вышивкой по вороту, рукавам и подолу, а штаны шили с узким шагом. В гардеробе женщин было два наряда: сарафанный и юбочный. Очень интересно, что свадебный головной убор, называвшийся сорока, женщина должна была хранить всю жизнь и быть в ней похоронена. На столе «всему голова» был хлеб, а любимые открытые пироги назывались калитки. На праздниках южных и средних вепсов царило пиво. </a:t>
            </a:r>
            <a:endParaRPr lang="ru-RU" sz="1800" dirty="0">
              <a:latin typeface="Constantia" pitchFamily="18" charset="0"/>
            </a:endParaRPr>
          </a:p>
        </p:txBody>
      </p:sp>
      <p:pic>
        <p:nvPicPr>
          <p:cNvPr id="4" name="Рисунок 3" descr="2688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30" y="4643446"/>
            <a:ext cx="177641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s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4929198"/>
            <a:ext cx="2290770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00042"/>
            <a:ext cx="6000792" cy="768718"/>
          </a:xfrm>
        </p:spPr>
        <p:txBody>
          <a:bodyPr>
            <a:normAutofit/>
          </a:bodyPr>
          <a:lstStyle/>
          <a:p>
            <a:r>
              <a:rPr sz="3600" smtClean="0">
                <a:solidFill>
                  <a:srgbClr val="0000FF"/>
                </a:solidFill>
              </a:rPr>
              <a:t>ОДЕЖДА ВЕПСОВ</a:t>
            </a:r>
            <a:endParaRPr lang="ru-RU" sz="3600" dirty="0">
              <a:solidFill>
                <a:srgbClr val="0000FF"/>
              </a:solidFill>
            </a:endParaRPr>
          </a:p>
        </p:txBody>
      </p:sp>
      <p:pic>
        <p:nvPicPr>
          <p:cNvPr id="4" name="Содержимое 3" descr="images (1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3571876"/>
            <a:ext cx="857250" cy="2066925"/>
          </a:xfrm>
          <a:ln>
            <a:solidFill>
              <a:srgbClr val="FF9900"/>
            </a:solidFill>
          </a:ln>
        </p:spPr>
      </p:pic>
      <p:pic>
        <p:nvPicPr>
          <p:cNvPr id="8" name="Рисунок 7" descr="images (1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2714620"/>
            <a:ext cx="2819400" cy="1619250"/>
          </a:xfrm>
          <a:prstGeom prst="rect">
            <a:avLst/>
          </a:prstGeom>
          <a:ln>
            <a:solidFill>
              <a:srgbClr val="FF99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загруженно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68" y="4214818"/>
            <a:ext cx="1847850" cy="2466975"/>
          </a:xfrm>
          <a:prstGeom prst="rect">
            <a:avLst/>
          </a:prstGeom>
          <a:ln>
            <a:solidFill>
              <a:srgbClr val="FF9900"/>
            </a:solidFill>
          </a:ln>
        </p:spPr>
      </p:pic>
      <p:pic>
        <p:nvPicPr>
          <p:cNvPr id="11" name="Рисунок 10" descr="images (1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1285860"/>
            <a:ext cx="2619375" cy="1743075"/>
          </a:xfrm>
          <a:prstGeom prst="rect">
            <a:avLst/>
          </a:prstGeom>
          <a:ln>
            <a:solidFill>
              <a:srgbClr val="FF9900"/>
            </a:solidFill>
          </a:ln>
        </p:spPr>
      </p:pic>
      <p:pic>
        <p:nvPicPr>
          <p:cNvPr id="12" name="Рисунок 11" descr="images (2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4810" y="4357694"/>
            <a:ext cx="2609850" cy="1704975"/>
          </a:xfrm>
          <a:prstGeom prst="rect">
            <a:avLst/>
          </a:prstGeom>
          <a:ln>
            <a:solidFill>
              <a:srgbClr val="FF9900"/>
            </a:solidFill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14290"/>
            <a:ext cx="3583870" cy="1285884"/>
          </a:xfrm>
        </p:spPr>
        <p:txBody>
          <a:bodyPr>
            <a:normAutofit/>
          </a:bodyPr>
          <a:lstStyle/>
          <a:p>
            <a:r>
              <a:rPr sz="3600" smtClean="0">
                <a:solidFill>
                  <a:srgbClr val="0000FF"/>
                </a:solidFill>
              </a:rPr>
              <a:t>ХЛЕБ ВСЕМУ ГОЛОВА</a:t>
            </a:r>
            <a:endParaRPr lang="ru-RU" sz="36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857364"/>
            <a:ext cx="6929486" cy="3357585"/>
          </a:xfrm>
        </p:spPr>
        <p:txBody>
          <a:bodyPr>
            <a:normAutofit fontScale="85000" lnSpcReduction="10000"/>
          </a:bodyPr>
          <a:lstStyle/>
          <a:p>
            <a:endParaRPr lang="ru-RU" sz="1600" dirty="0" smtClean="0">
              <a:latin typeface="Georgia" pitchFamily="18" charset="0"/>
            </a:endParaRPr>
          </a:p>
          <a:p>
            <a:r>
              <a:rPr lang="ru-RU" sz="1700" dirty="0" smtClean="0">
                <a:latin typeface="Georgia" pitchFamily="18" charset="0"/>
              </a:rPr>
              <a:t>На столе «всему голова» был хлеб, а любимые открытые пироги назывались </a:t>
            </a:r>
            <a:r>
              <a:rPr lang="ru-RU" sz="1700" b="1" i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калитки</a:t>
            </a:r>
            <a:r>
              <a:rPr lang="ru-RU" sz="1700" dirty="0" smtClean="0">
                <a:latin typeface="Georgia" pitchFamily="18" charset="0"/>
              </a:rPr>
              <a:t>. На праздниках южных и средних вепсов царило пиво. У вепсов существует также множество примет и верований, связанных с домом. При закладке избы под ее углы прятали монетки и ни в коем случае не ставили жилище на тропе, - мол, к смерти хозяина. А еще до сих пор вепсы первой в дом пускают кошку. Говорят, что кто первым войдет, тот первым и умрет. Так что кошку запускают в новый дом и оставляют на ночь, а сами хозяева вселяются только на следующий день. Очень занимательны мифы вепсов о существах, населяющих дом и хозяйственные постройки. У каждой избы был хозяин, назывался он - </a:t>
            </a:r>
            <a:r>
              <a:rPr lang="ru-RU" sz="1700" b="1" i="1" dirty="0" err="1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пертинижанд</a:t>
            </a:r>
            <a:r>
              <a:rPr lang="ru-RU" sz="1700" dirty="0" smtClean="0">
                <a:latin typeface="Georgia" pitchFamily="18" charset="0"/>
              </a:rPr>
              <a:t>. Вепсы верили, что в их домах обязательно проживали мифологические существа: </a:t>
            </a:r>
            <a:r>
              <a:rPr lang="ru-RU" sz="1700" dirty="0" err="1" smtClean="0">
                <a:latin typeface="Georgia" pitchFamily="18" charset="0"/>
              </a:rPr>
              <a:t>пертинижанд</a:t>
            </a:r>
            <a:r>
              <a:rPr lang="ru-RU" sz="1700" dirty="0" smtClean="0">
                <a:latin typeface="Georgia" pitchFamily="18" charset="0"/>
              </a:rPr>
              <a:t> — хозяин избы, и </a:t>
            </a:r>
            <a:r>
              <a:rPr lang="ru-RU" sz="1700" dirty="0" err="1" smtClean="0">
                <a:latin typeface="Georgia" pitchFamily="18" charset="0"/>
              </a:rPr>
              <a:t>пертинемаг</a:t>
            </a:r>
            <a:r>
              <a:rPr lang="ru-RU" sz="1700" dirty="0" smtClean="0">
                <a:latin typeface="Georgia" pitchFamily="18" charset="0"/>
              </a:rPr>
              <a:t> — его жена. </a:t>
            </a:r>
            <a:r>
              <a:rPr lang="ru-RU" sz="1700" dirty="0" err="1" smtClean="0">
                <a:latin typeface="Georgia" pitchFamily="18" charset="0"/>
              </a:rPr>
              <a:t>Пертинижанд</a:t>
            </a:r>
            <a:r>
              <a:rPr lang="ru-RU" sz="1700" dirty="0" smtClean="0">
                <a:latin typeface="Georgia" pitchFamily="18" charset="0"/>
              </a:rPr>
              <a:t>, или, по-нашему, домовой считался покровителем семьи. Его появление перед жителями дома обычно служило предупреждением о грядущих бедах.</a:t>
            </a:r>
          </a:p>
          <a:p>
            <a:pPr>
              <a:buNone/>
            </a:pPr>
            <a:endParaRPr lang="ru-RU" sz="1600" dirty="0">
              <a:latin typeface="Georgia" pitchFamily="18" charset="0"/>
            </a:endParaRPr>
          </a:p>
        </p:txBody>
      </p:sp>
      <p:pic>
        <p:nvPicPr>
          <p:cNvPr id="4" name="Рисунок 3" descr="images (1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5214950"/>
            <a:ext cx="2181222" cy="1395434"/>
          </a:xfrm>
          <a:prstGeom prst="rect">
            <a:avLst/>
          </a:prstGeom>
        </p:spPr>
      </p:pic>
      <p:pic>
        <p:nvPicPr>
          <p:cNvPr id="5" name="Рисунок 4" descr="veps_toys_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500042"/>
            <a:ext cx="1160865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023626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2B83829-F2B3-479F-8406-B66CE293D4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TS102023626</Template>
  <TotalTime>463</TotalTime>
  <Words>414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TS102023626</vt:lpstr>
      <vt:lpstr>ДРЕВО ЖИЗНИ</vt:lpstr>
      <vt:lpstr>ДРЕВО ЖИЗНИ</vt:lpstr>
      <vt:lpstr>СЕЛО ВИННИЦЫ</vt:lpstr>
      <vt:lpstr>ЗЕМЛЯ ВЕПСОВ</vt:lpstr>
      <vt:lpstr>Деревушки вепсов</vt:lpstr>
      <vt:lpstr>Слайд 6</vt:lpstr>
      <vt:lpstr>Что носили и как жили? </vt:lpstr>
      <vt:lpstr>ОДЕЖДА ВЕПСОВ</vt:lpstr>
      <vt:lpstr>ХЛЕБ ВСЕМУ ГОЛОВА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ДРЕВО ЖИЗНИ</dc:title>
  <dc:creator>света</dc:creator>
  <cp:keywords/>
  <cp:lastModifiedBy>света</cp:lastModifiedBy>
  <cp:revision>40</cp:revision>
  <dcterms:created xsi:type="dcterms:W3CDTF">2013-02-14T11:12:01Z</dcterms:created>
  <dcterms:modified xsi:type="dcterms:W3CDTF">2013-02-23T15:51:49Z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TC020236269991</vt:lpwstr>
  </property>
</Properties>
</file>