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99"/>
    <a:srgbClr val="CC3300"/>
    <a:srgbClr val="008000"/>
    <a:srgbClr val="FF6600"/>
    <a:srgbClr val="CC0066"/>
    <a:srgbClr val="990000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618D-C469-4B44-9D75-DB32F6326824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DDCC-2A72-411B-86F7-76E80FE0D0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Impact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1066800"/>
            <a:ext cx="18097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066800"/>
            <a:ext cx="52768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66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2860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Путешествие по радуге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Подготовила  Учитель ИЗО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ГБОУ СОШ №288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Georgia" pitchFamily="18" charset="0"/>
              </a:rPr>
              <a:t>Белешина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С.Н.</a:t>
            </a:r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143116"/>
            <a:ext cx="7000924" cy="418623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Ребята, Вы слышите гремит гром!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Пошел дождь, а после дождя появилась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радуга-дуга.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Люблю грозу в начале мая,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Когда весенний, первый гром,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Как бы </a:t>
            </a:r>
            <a:r>
              <a:rPr lang="ru-RU" sz="2000" dirty="0" err="1" smtClean="0">
                <a:solidFill>
                  <a:srgbClr val="0000FF"/>
                </a:solidFill>
              </a:rPr>
              <a:t>резвяся</a:t>
            </a:r>
            <a:r>
              <a:rPr lang="ru-RU" sz="2000" dirty="0" smtClean="0">
                <a:solidFill>
                  <a:srgbClr val="0000FF"/>
                </a:solidFill>
              </a:rPr>
              <a:t> и играя,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Грохочет в небе </a:t>
            </a:r>
            <a:r>
              <a:rPr lang="ru-RU" sz="2000" dirty="0" err="1" smtClean="0">
                <a:solidFill>
                  <a:srgbClr val="0000FF"/>
                </a:solidFill>
              </a:rPr>
              <a:t>голубом</a:t>
            </a:r>
            <a:r>
              <a:rPr lang="ru-RU" sz="2000" dirty="0" smtClean="0">
                <a:solidFill>
                  <a:srgbClr val="0000FF"/>
                </a:solidFill>
              </a:rPr>
              <a:t>. 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Гремят раскаты молодые!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Вот дождик брызнул, пыль летит...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Повисли перлы дождевые,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И солнце нити золотит...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                </a:t>
            </a:r>
            <a:r>
              <a:rPr lang="ru-RU" sz="1400" b="1" dirty="0" smtClean="0">
                <a:solidFill>
                  <a:srgbClr val="0000FF"/>
                </a:solidFill>
              </a:rPr>
              <a:t>Тютчев Ф. И. - «Весенняя гроза»</a:t>
            </a:r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endParaRPr 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 descr="1283851880_raduga-v-oblak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14290"/>
            <a:ext cx="5643602" cy="2089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9614839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500570"/>
            <a:ext cx="1310754" cy="213073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Художник хочет рисовать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Пусть не дают ему тетрадь…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На то художник и художник –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Рисует он, где только может: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Он чертит пальцем на земле,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Зимою – пальцем на стекле.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Углём он пишет на заборе,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</a:rPr>
              <a:t> И на обоях в коридоре.</a:t>
            </a:r>
          </a:p>
          <a:p>
            <a:pPr algn="r"/>
            <a:r>
              <a:rPr lang="ru-RU" sz="16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Рисует мелом на доске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На глине пишет и песке.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Пусть нет бумаги под руками,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И нету денег на холсты,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Он будет рисовать на камне,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И на кусочке бересты.</a:t>
            </a:r>
          </a:p>
          <a:p>
            <a:endParaRPr lang="ru-RU" sz="1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69614839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214686"/>
            <a:ext cx="1310754" cy="2130737"/>
          </a:xfrm>
          <a:prstGeom prst="rect">
            <a:avLst/>
          </a:prstGeom>
        </p:spPr>
      </p:pic>
      <p:pic>
        <p:nvPicPr>
          <p:cNvPr id="6" name="Рисунок 5" descr="1283851880_raduga-v-oblak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290"/>
            <a:ext cx="578830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Салютом он раскрасит воздух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Взяв вилы, пишет на воде,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Художник потому художник,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Что может рисовать везде!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А кто художнику мешает,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Тот землю красоты лишает.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(А. Усачёв).</a:t>
            </a:r>
          </a:p>
          <a:p>
            <a:endParaRPr lang="ru-RU" sz="2400" b="1" dirty="0">
              <a:solidFill>
                <a:srgbClr val="990099"/>
              </a:solidFill>
            </a:endParaRPr>
          </a:p>
        </p:txBody>
      </p:sp>
      <p:pic>
        <p:nvPicPr>
          <p:cNvPr id="4" name="Рисунок 3" descr="69614839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500570"/>
            <a:ext cx="1310754" cy="2130737"/>
          </a:xfrm>
          <a:prstGeom prst="rect">
            <a:avLst/>
          </a:prstGeom>
        </p:spPr>
      </p:pic>
      <p:pic>
        <p:nvPicPr>
          <p:cNvPr id="5" name="Рисунок 4" descr="1283851880_raduga-v-oblak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290"/>
            <a:ext cx="578830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214554"/>
            <a:ext cx="6858048" cy="3929090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Ребята,  давайте нарисуем волшебную радугу и посмотрим , что у нас получилось. Все работы вывешиваются на доску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«Наш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Вернисаж».</a:t>
            </a:r>
            <a:endParaRPr 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 descr="118230854580A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14290"/>
            <a:ext cx="4643470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02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6182" y="4000504"/>
            <a:ext cx="2405970" cy="180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286000"/>
            <a:ext cx="4643470" cy="1800000"/>
          </a:xfrm>
        </p:spPr>
        <p:txBody>
          <a:bodyPr lIns="36000">
            <a:prstTxWarp prst="textFadeRight">
              <a:avLst/>
            </a:prstTxWarp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99"/>
                </a:solidFill>
              </a:rPr>
              <a:t>УДАЧИ!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5" name="Рисунок 4" descr="palette-brushes-color-pencils-paint_429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929066"/>
            <a:ext cx="5962650" cy="2733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8230854580A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14290"/>
            <a:ext cx="4643470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1802" y="1066800"/>
            <a:ext cx="4857784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Р</a:t>
            </a:r>
            <a:r>
              <a:rPr lang="ru-RU" sz="6000" dirty="0" smtClean="0">
                <a:solidFill>
                  <a:srgbClr val="FF6600"/>
                </a:solidFill>
              </a:rPr>
              <a:t>А</a:t>
            </a:r>
            <a:r>
              <a:rPr lang="ru-RU" sz="6000" dirty="0" smtClean="0">
                <a:solidFill>
                  <a:srgbClr val="FFFF00"/>
                </a:solidFill>
              </a:rPr>
              <a:t>Д</a:t>
            </a:r>
            <a:r>
              <a:rPr lang="ru-RU" sz="6000" dirty="0" smtClean="0">
                <a:solidFill>
                  <a:srgbClr val="009900"/>
                </a:solidFill>
              </a:rPr>
              <a:t>У</a:t>
            </a:r>
            <a:r>
              <a:rPr lang="ru-RU" sz="6000" dirty="0" smtClean="0">
                <a:solidFill>
                  <a:srgbClr val="00B0F0"/>
                </a:solidFill>
              </a:rPr>
              <a:t>Г</a:t>
            </a:r>
            <a:r>
              <a:rPr lang="ru-RU" sz="6000" dirty="0" smtClean="0">
                <a:solidFill>
                  <a:srgbClr val="0000FF"/>
                </a:solidFill>
              </a:rPr>
              <a:t>А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286000"/>
            <a:ext cx="7572428" cy="4114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Здравствуйте Дорогие ребята!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Сегодня мы с вами совершим небольшое путешествие по радуге.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2500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f_4c546d4564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786190"/>
            <a:ext cx="38576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066800"/>
            <a:ext cx="500066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Р</a:t>
            </a:r>
            <a:r>
              <a:rPr lang="ru-RU" sz="6000" dirty="0" smtClean="0">
                <a:solidFill>
                  <a:srgbClr val="FF6600"/>
                </a:solidFill>
              </a:rPr>
              <a:t>А</a:t>
            </a:r>
            <a:r>
              <a:rPr lang="ru-RU" sz="6000" dirty="0" smtClean="0">
                <a:solidFill>
                  <a:srgbClr val="FFFF00"/>
                </a:solidFill>
              </a:rPr>
              <a:t>Д</a:t>
            </a:r>
            <a:r>
              <a:rPr lang="ru-RU" sz="6000" dirty="0" smtClean="0">
                <a:solidFill>
                  <a:srgbClr val="009900"/>
                </a:solidFill>
              </a:rPr>
              <a:t>У</a:t>
            </a:r>
            <a:r>
              <a:rPr lang="ru-RU" sz="6000" dirty="0" smtClean="0">
                <a:solidFill>
                  <a:srgbClr val="00B0F0"/>
                </a:solidFill>
              </a:rPr>
              <a:t>Г</a:t>
            </a:r>
            <a:r>
              <a:rPr lang="ru-RU" sz="6000" dirty="0" smtClean="0">
                <a:solidFill>
                  <a:srgbClr val="0000FF"/>
                </a:solidFill>
              </a:rPr>
              <a:t>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500306"/>
            <a:ext cx="7181880" cy="4114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Внимание! Внимание! </a:t>
            </a:r>
          </a:p>
          <a:p>
            <a:pPr lvl="1" algn="ctr"/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На пути облако! </a:t>
            </a:r>
          </a:p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Это облако “</a:t>
            </a:r>
            <a:r>
              <a:rPr lang="ru-RU" sz="4000" b="1" dirty="0" err="1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Угадайка</a:t>
            </a:r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”.</a:t>
            </a:r>
          </a:p>
        </p:txBody>
      </p:sp>
      <p:pic>
        <p:nvPicPr>
          <p:cNvPr id="5" name="Рисунок 4" descr="71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14818"/>
            <a:ext cx="5000660" cy="204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5143512"/>
            <a:ext cx="203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«УГАДАЙКА»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3786214" cy="128588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71670" y="2357430"/>
            <a:ext cx="6072230" cy="4114800"/>
          </a:xfrm>
        </p:spPr>
        <p:txBody>
          <a:bodyPr/>
          <a:lstStyle/>
          <a:p>
            <a:pPr algn="ctr"/>
            <a:r>
              <a:rPr lang="ru-RU" sz="4400" b="1" i="1" u="sng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загадки</a:t>
            </a:r>
          </a:p>
          <a:p>
            <a:pPr lvl="0" algn="ctr"/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Поднялись ворота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Всему свету красота.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Через луга, через поля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Встает нарядная дуга… 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142984"/>
            <a:ext cx="20193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214422"/>
            <a:ext cx="20193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571612"/>
            <a:ext cx="3143272" cy="638188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Разноцветные страницы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заскучали без водицы.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	Дядя длинный и худой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	носит воду бородой…</a:t>
            </a:r>
          </a:p>
          <a:p>
            <a:endParaRPr lang="ru-RU" dirty="0"/>
          </a:p>
        </p:txBody>
      </p:sp>
      <p:pic>
        <p:nvPicPr>
          <p:cNvPr id="4" name="Рисунок 3" descr="hea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571480"/>
            <a:ext cx="3295637" cy="1626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066800"/>
            <a:ext cx="2928958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357430"/>
            <a:ext cx="5643602" cy="411480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Какой получится цвет, если смешать синий с желтым?</a:t>
            </a:r>
          </a:p>
          <a:p>
            <a:pPr lvl="0" algn="ctr"/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Ветка в гроздья разодета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Фиолетового цвета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Это в летний жаркий день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Расцвела в саду</a:t>
            </a:r>
            <a:r>
              <a:rPr lang="ru-RU" b="1" dirty="0" smtClean="0">
                <a:solidFill>
                  <a:srgbClr val="990099"/>
                </a:solidFill>
              </a:rPr>
              <a:t>…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4" name="Рисунок 3" descr="4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14356"/>
            <a:ext cx="1778000" cy="185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642918"/>
            <a:ext cx="1778000" cy="185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066800"/>
            <a:ext cx="3643338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286000"/>
            <a:ext cx="5786478" cy="4114800"/>
          </a:xfrm>
          <a:ln>
            <a:prstDash val="sysDot"/>
          </a:ln>
        </p:spPr>
        <p:txBody>
          <a:bodyPr/>
          <a:lstStyle/>
          <a:p>
            <a:pPr lvl="0"/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Какой получится цвет, если смешать красный с желтым</a:t>
            </a:r>
            <a:r>
              <a:rPr lang="ru-RU" dirty="0" smtClean="0">
                <a:solidFill>
                  <a:srgbClr val="0000FF"/>
                </a:solidFill>
              </a:rPr>
              <a:t>?</a:t>
            </a:r>
            <a:endParaRPr lang="ru-RU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Вот шершавый стебелёк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середине уголек,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Лепестки блестят как лак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Распустился…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571480"/>
            <a:ext cx="2390775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42918"/>
            <a:ext cx="2390775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066800"/>
            <a:ext cx="4772044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286000"/>
            <a:ext cx="5786478" cy="41148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Какой получится цвет, если смешать красный с синим</a:t>
            </a:r>
            <a:r>
              <a:rPr lang="ru-RU" dirty="0" smtClean="0">
                <a:solidFill>
                  <a:srgbClr val="0000FF"/>
                </a:solidFill>
              </a:rPr>
              <a:t>?</a:t>
            </a:r>
          </a:p>
          <a:p>
            <a:pPr lvl="0" algn="ctr"/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Эй, звоночки, синий цвет!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 С языком, а звона нет… 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7" name="Рисунок 6" descr="69614839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429132"/>
            <a:ext cx="1310754" cy="2130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357166"/>
            <a:ext cx="3571900" cy="92869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Р</a:t>
            </a:r>
            <a:r>
              <a:rPr lang="ru-RU" sz="5400" dirty="0" smtClean="0">
                <a:solidFill>
                  <a:srgbClr val="FF6600"/>
                </a:solidFill>
              </a:rPr>
              <a:t>А</a:t>
            </a:r>
            <a:r>
              <a:rPr lang="ru-RU" sz="5400" dirty="0" smtClean="0">
                <a:solidFill>
                  <a:srgbClr val="FFFF00"/>
                </a:solidFill>
              </a:rPr>
              <a:t>Д</a:t>
            </a:r>
            <a:r>
              <a:rPr lang="ru-RU" sz="5400" dirty="0" smtClean="0">
                <a:solidFill>
                  <a:srgbClr val="009900"/>
                </a:solidFill>
              </a:rPr>
              <a:t>У</a:t>
            </a:r>
            <a:r>
              <a:rPr lang="ru-RU" sz="5400" dirty="0" smtClean="0">
                <a:solidFill>
                  <a:srgbClr val="00B0F0"/>
                </a:solidFill>
              </a:rPr>
              <a:t>Г</a:t>
            </a:r>
            <a:r>
              <a:rPr lang="ru-RU" sz="5400" dirty="0" smtClean="0">
                <a:solidFill>
                  <a:srgbClr val="0000FF"/>
                </a:solidFill>
              </a:rPr>
              <a:t>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496"/>
            <a:ext cx="6143668" cy="3543304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Ребята, а вы знаете, что бывают цветные песни?.......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Я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уверена, что вы знаете несколько цветных песен. Давайте  </a:t>
            </a:r>
            <a:r>
              <a:rPr lang="ru-RU" sz="2400" dirty="0" smtClean="0">
                <a:solidFill>
                  <a:srgbClr val="0000FF"/>
                </a:solidFill>
              </a:rPr>
              <a:t>вспомним 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вместе </a:t>
            </a:r>
            <a:r>
              <a:rPr lang="ru-RU" sz="2400" dirty="0" smtClean="0">
                <a:solidFill>
                  <a:srgbClr val="0000FF"/>
                </a:solidFill>
              </a:rPr>
              <a:t>и споем 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по 1 куплету…</a:t>
            </a:r>
          </a:p>
          <a:p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Пример: </a:t>
            </a:r>
          </a:p>
          <a:p>
            <a:pPr>
              <a:buNone/>
            </a:pPr>
            <a:r>
              <a:rPr lang="ru-RU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- “Жил, да был черный кот…”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4" name="Рисунок 3" descr="60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857232"/>
            <a:ext cx="1785950" cy="1195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14422"/>
            <a:ext cx="2928959" cy="157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008" y="1714488"/>
            <a:ext cx="20717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На пути облако “</a:t>
            </a:r>
            <a:r>
              <a:rPr lang="ru-RU" sz="1600" b="1" dirty="0" err="1">
                <a:solidFill>
                  <a:srgbClr val="0000FF"/>
                </a:solidFill>
              </a:rPr>
              <a:t>Запевайка</a:t>
            </a:r>
            <a:r>
              <a:rPr lang="ru-RU" sz="1400" b="1" dirty="0">
                <a:solidFill>
                  <a:srgbClr val="0000FF"/>
                </a:solidFill>
              </a:rPr>
              <a:t>” </a:t>
            </a:r>
            <a:endParaRPr lang="ru-RU" sz="1400" dirty="0">
              <a:solidFill>
                <a:srgbClr val="0000FF"/>
              </a:solidFill>
            </a:endParaRPr>
          </a:p>
          <a:p>
            <a:r>
              <a:rPr lang="ru-RU" sz="1400" dirty="0"/>
              <a:t> </a:t>
            </a:r>
          </a:p>
        </p:txBody>
      </p:sp>
      <p:pic>
        <p:nvPicPr>
          <p:cNvPr id="7" name="Рисунок 6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357298"/>
            <a:ext cx="2643205" cy="157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shki-chernogo-okr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143512"/>
            <a:ext cx="1190620" cy="147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pink_flower">
  <a:themeElements>
    <a:clrScheme name="pink_flow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nk_flow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_flow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_fl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364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pink_flower</vt:lpstr>
      <vt:lpstr>Путешествие по радуге</vt:lpstr>
      <vt:lpstr>РАДУГА</vt:lpstr>
      <vt:lpstr>РАДУГА</vt:lpstr>
      <vt:lpstr>РАДУГА</vt:lpstr>
      <vt:lpstr>РАДУГА</vt:lpstr>
      <vt:lpstr>РАДУГА</vt:lpstr>
      <vt:lpstr>РАДУГА</vt:lpstr>
      <vt:lpstr>РАДУГА</vt:lpstr>
      <vt:lpstr>РАДУГА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радуге</dc:title>
  <dc:creator>света</dc:creator>
  <cp:lastModifiedBy>света</cp:lastModifiedBy>
  <cp:revision>24</cp:revision>
  <dcterms:created xsi:type="dcterms:W3CDTF">2013-02-22T17:03:21Z</dcterms:created>
  <dcterms:modified xsi:type="dcterms:W3CDTF">2013-03-30T18:41:55Z</dcterms:modified>
</cp:coreProperties>
</file>