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2" r:id="rId3"/>
    <p:sldId id="270" r:id="rId4"/>
    <p:sldId id="263" r:id="rId5"/>
    <p:sldId id="264" r:id="rId6"/>
    <p:sldId id="265" r:id="rId7"/>
    <p:sldId id="266" r:id="rId8"/>
    <p:sldId id="271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569C51-F5AE-4D87-A8A8-B79EEE4209E9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40C72D-D06D-456B-91DD-3D4EC6161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C4F2B87-8BBF-4A4A-A84E-867FB94DBEC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A5578E2-B853-4419-BDC1-159A6C0DC9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geigia.ru/all-ege/demoversii-ege/informatika/721-demo-ege-201-informatika" TargetMode="External"/><Relationship Id="rId2" Type="http://schemas.openxmlformats.org/officeDocument/2006/relationships/hyperlink" Target="http://kpolyakov.narod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952500"/>
            <a:ext cx="8278844" cy="136207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Обработка строковых переменных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14414" y="3929066"/>
            <a:ext cx="7572427" cy="114300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– Богачёва Г.В.,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144 лицей Санкт-Петербурга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Источники: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А.А. </a:t>
            </a:r>
            <a:r>
              <a:rPr lang="ru-RU" dirty="0" err="1" smtClean="0"/>
              <a:t>Матющкин-Герке</a:t>
            </a:r>
            <a:r>
              <a:rPr lang="ru-RU" dirty="0" smtClean="0"/>
              <a:t>, Ю.А. </a:t>
            </a:r>
            <a:r>
              <a:rPr lang="ru-RU" dirty="0" err="1" smtClean="0"/>
              <a:t>Тоскин</a:t>
            </a:r>
            <a:r>
              <a:rPr lang="ru-RU" dirty="0" smtClean="0"/>
              <a:t>, В.В Филиппов «Сборник задач по информатике для средней школы», Межшкольный районный центр информатики и технического творчества учащихся, г. Пушкин, 1993</a:t>
            </a:r>
          </a:p>
          <a:p>
            <a:r>
              <a:rPr lang="ru-RU" sz="2800" dirty="0" smtClean="0"/>
              <a:t>Поляков К.Ю. </a:t>
            </a:r>
            <a:r>
              <a:rPr lang="ru-RU" sz="2800" u="sng" dirty="0" smtClean="0">
                <a:hlinkClick r:id="rId2"/>
              </a:rPr>
              <a:t>http://kpolyakov.narod.ru</a:t>
            </a:r>
            <a:endParaRPr lang="ru-RU" sz="2800" u="sng" dirty="0" smtClean="0"/>
          </a:p>
          <a:p>
            <a:r>
              <a:rPr lang="ru-RU" sz="2800" dirty="0" smtClean="0"/>
              <a:t>Демоверсия ЕГЭ по информатике 2010 </a:t>
            </a:r>
            <a:r>
              <a:rPr lang="en-US" sz="2800" dirty="0" smtClean="0">
                <a:hlinkClick r:id="rId3"/>
              </a:rPr>
              <a:t>http://egeigia.ru/all-ege/demoversii-ege/informatika/721-demo-ege-2010-informatika</a:t>
            </a:r>
            <a:endParaRPr lang="ru-RU" sz="2800" dirty="0" smtClean="0"/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85729"/>
          <a:ext cx="8572560" cy="6339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572560"/>
              </a:tblGrid>
              <a:tr h="4457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Постановка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задачи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69342">
                <a:tc>
                  <a:txBody>
                    <a:bodyPr/>
                    <a:lstStyle/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автозаправочных станциях (АЗС) продается бензин с маркировкой 92, 95 и 98. В городе N был проведен мониторинг цены бензина на различных АЗС. </a:t>
                      </a:r>
                    </a:p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Напишите эффективную по времени работы и по используемой памяти программу, которая будет определять для каждого вида бензина, сколько АЗС продают его дешевле всего. На вход программе в первой строке подается число данных о стоимости бензина. В каждой из последующих </a:t>
                      </a:r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 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строк находится информация в следующем формате: </a:t>
                      </a:r>
                    </a:p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&lt;Компания&gt; &lt;Улица&gt; &lt;Марка&gt; &lt;Цена&gt; </a:t>
                      </a:r>
                    </a:p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где &lt;Компания&gt; – строка, состоящая не более, чем из 20 символов без пробелов, &lt;Улица&gt; – строка, состоящая не более, чем из 20 символов без пробелов, &lt;Марка&gt; – одно из чисел – 92, 95 или 98, &lt;Цена&gt; – целое число в диапазоне от 1000 до 3000, обозначающее стоимость одного литра бензина в копейках. &lt;Компания&gt; и &lt;Улица&gt;, &lt;Улица&gt; и &lt;Марка&gt;, а также &lt;Марка&gt; и &lt;цена&gt; разделены ровно одним пробелом. Пример входной строки: </a:t>
                      </a:r>
                    </a:p>
                    <a:p>
                      <a:pPr algn="just"/>
                      <a:r>
                        <a:rPr kumimoji="0" lang="ru-RU" sz="2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Синойл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Цветочная 95 2250 </a:t>
                      </a:r>
                    </a:p>
                    <a:p>
                      <a:pPr algn="just"/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Программа должна выводить через пробел 3 числа – количество АЗС, продающих дешевле всего 92-й, 95-й и 98-й бензин соответственно. Если бензин какой-то марки нигде не продавался, то следует вывести 0. Пример выходных данных: 12 1 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714356"/>
          <a:ext cx="7715304" cy="55046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57652"/>
                <a:gridCol w="385765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Описание переменных строкового типа (3 строки)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var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, str1, str2: string;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Запись значения в строку (оператор присваивания):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str1:=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море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Объединение (конкатенация): добавление одной строки в конец другой.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str1:=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море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плаватель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:= str1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+ </a:t>
                      </a: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мореплаватель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714356"/>
          <a:ext cx="7715304" cy="50657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57652"/>
                <a:gridCol w="385765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176213" indent="-176213">
                        <a:spcBef>
                          <a:spcPct val="50000"/>
                        </a:spcBef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Еще пример объединения: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str1:=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фрукты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овощи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str1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 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фрукты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овощи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Выделение подстроки: записать часть строки в другую переменную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весточка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str1:= Copy (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 4, 5);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str2:= Copy (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4,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3)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 ’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но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’;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</a:pPr>
                      <a:endParaRPr lang="ru-RU" sz="2400" dirty="0" smtClean="0">
                        <a:latin typeface="Courier New" pitchFamily="49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</a:pP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точка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</a:pP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точно</a:t>
                      </a:r>
                      <a:r>
                        <a:rPr lang="en-US" sz="2400" dirty="0" smtClean="0">
                          <a:latin typeface="Courier New" pitchFamily="49" charset="0"/>
                        </a:rPr>
                        <a:t>'</a:t>
                      </a:r>
                      <a:endParaRPr lang="ru-RU" sz="2400" b="0" dirty="0" smtClean="0">
                        <a:solidFill>
                          <a:srgbClr val="3333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32" name="Группа 31"/>
          <p:cNvGrpSpPr/>
          <p:nvPr/>
        </p:nvGrpSpPr>
        <p:grpSpPr>
          <a:xfrm>
            <a:off x="2571736" y="3357562"/>
            <a:ext cx="2571768" cy="1285884"/>
            <a:chOff x="2571736" y="3357562"/>
            <a:chExt cx="2571768" cy="1285884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3500430" y="335756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Откуда выделяем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571736" y="4500570"/>
              <a:ext cx="1357322" cy="14287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3000364" y="4429132"/>
            <a:ext cx="3071834" cy="1143008"/>
            <a:chOff x="3000364" y="4429132"/>
            <a:chExt cx="3071834" cy="1143008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429124" y="442913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 какой позиции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000364" y="4929198"/>
              <a:ext cx="1857388" cy="642942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3214678" y="4857760"/>
            <a:ext cx="4000528" cy="1643074"/>
            <a:chOff x="3214678" y="4857760"/>
            <a:chExt cx="4000528" cy="1643074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5572132" y="550070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Сколько символов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214678" y="4857760"/>
              <a:ext cx="2214578" cy="121444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285720" y="4929198"/>
            <a:ext cx="1857388" cy="1643074"/>
            <a:chOff x="285720" y="4929198"/>
            <a:chExt cx="1857388" cy="1643074"/>
          </a:xfrm>
        </p:grpSpPr>
        <p:sp>
          <p:nvSpPr>
            <p:cNvPr id="14" name="Скругленная прямоугольная выноска 13"/>
            <p:cNvSpPr/>
            <p:nvPr/>
          </p:nvSpPr>
          <p:spPr>
            <a:xfrm rot="10800000">
              <a:off x="285720" y="5572140"/>
              <a:ext cx="1857388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rot="16200000" flipH="1">
              <a:off x="1071538" y="5000636"/>
              <a:ext cx="571504" cy="428628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57158" y="5715016"/>
              <a:ext cx="17145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Куда записываем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714356"/>
          <a:ext cx="7715304" cy="435254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57652"/>
                <a:gridCol w="385765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176213" indent="-176213">
                        <a:spcBef>
                          <a:spcPct val="50000"/>
                        </a:spcBef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Удаление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части строки: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волокно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Delete (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1, 3);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волокно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окно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176213" indent="-176213">
                        <a:spcBef>
                          <a:spcPct val="50000"/>
                        </a:spcBef>
                      </a:pP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176213" indent="-176213">
                        <a:spcBef>
                          <a:spcPct val="50000"/>
                        </a:spcBef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Вставка в строку: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веточка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Insert (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',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3)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веточка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весточка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b="0" dirty="0" smtClean="0">
                        <a:solidFill>
                          <a:srgbClr val="3333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" name="Группа 31"/>
          <p:cNvGrpSpPr/>
          <p:nvPr/>
        </p:nvGrpSpPr>
        <p:grpSpPr>
          <a:xfrm>
            <a:off x="2071670" y="857232"/>
            <a:ext cx="2571768" cy="1285884"/>
            <a:chOff x="2571736" y="3357562"/>
            <a:chExt cx="2571768" cy="1285884"/>
          </a:xfrm>
        </p:grpSpPr>
        <p:sp>
          <p:nvSpPr>
            <p:cNvPr id="11" name="Скругленная прямоугольная выноска 10"/>
            <p:cNvSpPr/>
            <p:nvPr/>
          </p:nvSpPr>
          <p:spPr>
            <a:xfrm>
              <a:off x="3500430" y="335756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Откуда удаляем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571736" y="4500570"/>
              <a:ext cx="1357322" cy="14287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32"/>
          <p:cNvGrpSpPr/>
          <p:nvPr/>
        </p:nvGrpSpPr>
        <p:grpSpPr>
          <a:xfrm>
            <a:off x="2357422" y="1857364"/>
            <a:ext cx="3071834" cy="1143008"/>
            <a:chOff x="3000364" y="4429132"/>
            <a:chExt cx="3071834" cy="1143008"/>
          </a:xfrm>
        </p:grpSpPr>
        <p:sp>
          <p:nvSpPr>
            <p:cNvPr id="12" name="Скругленная прямоугольная выноска 11"/>
            <p:cNvSpPr/>
            <p:nvPr/>
          </p:nvSpPr>
          <p:spPr>
            <a:xfrm>
              <a:off x="4429124" y="442913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 какой позиции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000364" y="4929198"/>
              <a:ext cx="1857388" cy="642942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33"/>
          <p:cNvGrpSpPr/>
          <p:nvPr/>
        </p:nvGrpSpPr>
        <p:grpSpPr>
          <a:xfrm>
            <a:off x="2571736" y="2357430"/>
            <a:ext cx="4000528" cy="1643074"/>
            <a:chOff x="3214678" y="4857760"/>
            <a:chExt cx="4000528" cy="1643074"/>
          </a:xfrm>
        </p:grpSpPr>
        <p:sp>
          <p:nvSpPr>
            <p:cNvPr id="13" name="Скругленная прямоугольная выноска 12"/>
            <p:cNvSpPr/>
            <p:nvPr/>
          </p:nvSpPr>
          <p:spPr>
            <a:xfrm>
              <a:off x="5572132" y="5500702"/>
              <a:ext cx="1643074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Сколько символов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214678" y="4857760"/>
              <a:ext cx="2214578" cy="121444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39"/>
          <p:cNvGrpSpPr/>
          <p:nvPr/>
        </p:nvGrpSpPr>
        <p:grpSpPr>
          <a:xfrm>
            <a:off x="285720" y="4929198"/>
            <a:ext cx="1857388" cy="1643074"/>
            <a:chOff x="285720" y="4929198"/>
            <a:chExt cx="1857388" cy="1643074"/>
          </a:xfrm>
        </p:grpSpPr>
        <p:sp>
          <p:nvSpPr>
            <p:cNvPr id="14" name="Скругленная прямоугольная выноска 13"/>
            <p:cNvSpPr/>
            <p:nvPr/>
          </p:nvSpPr>
          <p:spPr>
            <a:xfrm rot="10800000">
              <a:off x="285720" y="5572140"/>
              <a:ext cx="1857388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rot="16200000" flipH="1">
              <a:off x="1071538" y="5000636"/>
              <a:ext cx="571504" cy="428628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57158" y="5715016"/>
              <a:ext cx="17145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Куда записываем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571736" y="4643446"/>
            <a:ext cx="2286016" cy="2000264"/>
            <a:chOff x="2571736" y="4643446"/>
            <a:chExt cx="2286016" cy="2000264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2571736" y="4643446"/>
              <a:ext cx="1500198" cy="85725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Группа 39"/>
            <p:cNvGrpSpPr/>
            <p:nvPr/>
          </p:nvGrpSpPr>
          <p:grpSpPr>
            <a:xfrm>
              <a:off x="3000364" y="5643578"/>
              <a:ext cx="1857388" cy="1000132"/>
              <a:chOff x="285720" y="5572140"/>
              <a:chExt cx="1857388" cy="1000132"/>
            </a:xfrm>
          </p:grpSpPr>
          <p:sp>
            <p:nvSpPr>
              <p:cNvPr id="30" name="Скругленная прямоугольная выноска 29"/>
              <p:cNvSpPr/>
              <p:nvPr/>
            </p:nvSpPr>
            <p:spPr>
              <a:xfrm rot="10800000">
                <a:off x="285720" y="5572140"/>
                <a:ext cx="1857388" cy="1000132"/>
              </a:xfrm>
              <a:prstGeom prst="wedgeRoundRectCallou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57158" y="5715016"/>
                <a:ext cx="17145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Что вставляем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52" name="Группа 51"/>
          <p:cNvGrpSpPr/>
          <p:nvPr/>
        </p:nvGrpSpPr>
        <p:grpSpPr>
          <a:xfrm>
            <a:off x="2928926" y="4714884"/>
            <a:ext cx="4357718" cy="1928826"/>
            <a:chOff x="2928926" y="4714884"/>
            <a:chExt cx="4357718" cy="1928826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>
              <a:off x="2928926" y="4714884"/>
              <a:ext cx="3571900" cy="785818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Группа 39"/>
            <p:cNvGrpSpPr/>
            <p:nvPr/>
          </p:nvGrpSpPr>
          <p:grpSpPr>
            <a:xfrm>
              <a:off x="5429256" y="5643578"/>
              <a:ext cx="1857388" cy="1000132"/>
              <a:chOff x="285720" y="5572140"/>
              <a:chExt cx="1857388" cy="1000132"/>
            </a:xfrm>
          </p:grpSpPr>
          <p:sp>
            <p:nvSpPr>
              <p:cNvPr id="39" name="Скругленная прямоугольная выноска 38"/>
              <p:cNvSpPr/>
              <p:nvPr/>
            </p:nvSpPr>
            <p:spPr>
              <a:xfrm rot="10800000">
                <a:off x="285720" y="5572140"/>
                <a:ext cx="1857388" cy="1000132"/>
              </a:xfrm>
              <a:prstGeom prst="wedgeRoundRectCallou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57158" y="5715016"/>
                <a:ext cx="171451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Куда</a:t>
                </a:r>
              </a:p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вставляем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50" name="Группа 49"/>
          <p:cNvGrpSpPr/>
          <p:nvPr/>
        </p:nvGrpSpPr>
        <p:grpSpPr>
          <a:xfrm>
            <a:off x="3428992" y="4000504"/>
            <a:ext cx="4857784" cy="1285884"/>
            <a:chOff x="3428992" y="4000504"/>
            <a:chExt cx="4857784" cy="1285884"/>
          </a:xfrm>
        </p:grpSpPr>
        <p:sp>
          <p:nvSpPr>
            <p:cNvPr id="47" name="Скругленная прямоугольная выноска 46"/>
            <p:cNvSpPr/>
            <p:nvPr/>
          </p:nvSpPr>
          <p:spPr>
            <a:xfrm>
              <a:off x="6429388" y="4000504"/>
              <a:ext cx="1857388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 какой позиции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>
              <a:off x="3428992" y="4500570"/>
              <a:ext cx="3571900" cy="785818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714356"/>
          <a:ext cx="7715304" cy="4389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57652"/>
                <a:gridCol w="3857652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176213" indent="-176213">
                        <a:spcBef>
                          <a:spcPct val="50000"/>
                        </a:spcBef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Поиск в 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строке:                      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var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n: integer;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колокольчик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2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Bef>
                          <a:spcPct val="15000"/>
                        </a:spcBef>
                        <a:defRPr/>
                      </a:pP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:= Pos (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en-US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str</a:t>
                      </a:r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);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колокольчик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Поиск идет с первой позиции.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 возвращает номер первого символа, с которого начинается искомая строка.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искомой строки нет, возвращается 0.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Группа 33"/>
          <p:cNvGrpSpPr/>
          <p:nvPr/>
        </p:nvGrpSpPr>
        <p:grpSpPr>
          <a:xfrm>
            <a:off x="2357422" y="2500306"/>
            <a:ext cx="2286016" cy="2000264"/>
            <a:chOff x="2571736" y="4643446"/>
            <a:chExt cx="2286016" cy="2000264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2571736" y="4643446"/>
              <a:ext cx="1500198" cy="857256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Группа 39"/>
            <p:cNvGrpSpPr/>
            <p:nvPr/>
          </p:nvGrpSpPr>
          <p:grpSpPr>
            <a:xfrm>
              <a:off x="3000364" y="5643578"/>
              <a:ext cx="1857388" cy="1000132"/>
              <a:chOff x="285720" y="5572140"/>
              <a:chExt cx="1857388" cy="1000132"/>
            </a:xfrm>
          </p:grpSpPr>
          <p:sp>
            <p:nvSpPr>
              <p:cNvPr id="30" name="Скругленная прямоугольная выноска 29"/>
              <p:cNvSpPr/>
              <p:nvPr/>
            </p:nvSpPr>
            <p:spPr>
              <a:xfrm rot="10800000">
                <a:off x="285720" y="5572140"/>
                <a:ext cx="1857388" cy="1000132"/>
              </a:xfrm>
              <a:prstGeom prst="wedgeRoundRectCallou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57158" y="5715016"/>
                <a:ext cx="17145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latin typeface="Times New Roman" pitchFamily="18" charset="0"/>
                    <a:cs typeface="Times New Roman" pitchFamily="18" charset="0"/>
                  </a:rPr>
                  <a:t>Что ищем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0" name="Группа 49"/>
          <p:cNvGrpSpPr/>
          <p:nvPr/>
        </p:nvGrpSpPr>
        <p:grpSpPr>
          <a:xfrm>
            <a:off x="3071802" y="1928802"/>
            <a:ext cx="4857784" cy="1285884"/>
            <a:chOff x="3428992" y="4000504"/>
            <a:chExt cx="4857784" cy="1285884"/>
          </a:xfrm>
        </p:grpSpPr>
        <p:sp>
          <p:nvSpPr>
            <p:cNvPr id="47" name="Скругленная прямоугольная выноска 46"/>
            <p:cNvSpPr/>
            <p:nvPr/>
          </p:nvSpPr>
          <p:spPr>
            <a:xfrm>
              <a:off x="6429388" y="4000504"/>
              <a:ext cx="1857388" cy="1000132"/>
            </a:xfrm>
            <a:prstGeom prst="wedgeRoundRectCallou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Где ищем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>
              <a:off x="3428992" y="4500570"/>
              <a:ext cx="3571900" cy="785818"/>
            </a:xfrm>
            <a:prstGeom prst="line">
              <a:avLst/>
            </a:prstGeom>
            <a:ln w="57150"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428604"/>
          <a:ext cx="8572560" cy="582014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281617"/>
                <a:gridCol w="2290943"/>
              </a:tblGrid>
              <a:tr h="57823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 (примеры и задачи)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50720">
                <a:tc>
                  <a:txBody>
                    <a:bodyPr/>
                    <a:lstStyle/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a:=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мореплаватель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b:= Copy(a,1,7);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Delete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(b,1,2);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writeln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(Delete(b,4,1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kumimoji="0" lang="ru-RU" sz="2400" kern="1200" baseline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400" kern="1200" baseline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мореплаватель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морепла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репла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репа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91190">
                <a:tc>
                  <a:txBody>
                    <a:bodyPr/>
                    <a:lstStyle/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a:=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‘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крокодил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b:= Copy(a,1,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Delete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(a,1,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);</a:t>
                      </a:r>
                      <a:endParaRPr kumimoji="0" lang="ru-RU" sz="2400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b:= b + Copy(a,2,1) +Copy(a,1,1)+Copy(b,1,1);</a:t>
                      </a:r>
                    </a:p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writeln</a:t>
                      </a:r>
                      <a:r>
                        <a:rPr kumimoji="0" lang="en-US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(b);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крокодил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ил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кролик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‘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кролик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‘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428604"/>
          <a:ext cx="8715436" cy="50720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15436"/>
              </a:tblGrid>
              <a:tr h="8037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Обработка строковых переменных (примеры и задачи)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344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Выполнить самостоятельно в среде 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ABC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87243">
                <a:tc>
                  <a:txBody>
                    <a:bodyPr/>
                    <a:lstStyle/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Составить программу, которая преобразует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слово «абитуриент» в слово «бунт»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6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Составить программу, которая преобразует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слово «языкознание» в слово «коза»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428604"/>
          <a:ext cx="8072494" cy="603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35228"/>
                <a:gridCol w="3737266"/>
              </a:tblGrid>
              <a:tr h="370840">
                <a:tc gridSpan="2"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Выяснить, входит ли заданное слово в указанный текст, и если да,  то сколько раз.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Bef>
                          <a:spcPct val="15000"/>
                        </a:spcBef>
                        <a:defRPr/>
                      </a:pP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:= '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колокольчик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';</a:t>
                      </a:r>
                    </a:p>
                    <a:p>
                      <a:pPr algn="l"/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nn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:= Length(</a:t>
                      </a: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);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c:=1;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while (Pos('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',</a:t>
                      </a: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)&lt;&gt;0) and (c &lt;= </a:t>
                      </a: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nn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do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begin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if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Pos('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',</a:t>
                      </a: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)&lt;&gt;0 then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begin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c:=Pos('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',</a:t>
                      </a:r>
                      <a:r>
                        <a:rPr kumimoji="0" lang="en-US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str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);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n:=n+1;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c:=c + Length('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');</a:t>
                      </a: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Delete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(str,1,c);</a:t>
                      </a:r>
                    </a:p>
                    <a:p>
                      <a:pPr algn="l"/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end;</a:t>
                      </a:r>
                    </a:p>
                    <a:p>
                      <a:pPr algn="l"/>
                      <a:r>
                        <a:rPr kumimoji="0" lang="ru-RU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writeln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('Результат равен ', </a:t>
                      </a:r>
                      <a:r>
                        <a:rPr kumimoji="0" lang="ru-RU" sz="24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</a:t>
                      </a:r>
                      <a:endParaRPr kumimoji="0" lang="ru-RU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колокольчик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nn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–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строки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kumimoji="0" lang="en-US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омер первой позиции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n – 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вхождений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230</TotalTime>
  <Words>820</Words>
  <Application>Microsoft Office PowerPoint</Application>
  <PresentationFormat>Экран (4:3)</PresentationFormat>
  <Paragraphs>127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Справедливость</vt:lpstr>
      <vt:lpstr>Обработка строковых переменных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Источники: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Алена</dc:creator>
  <cp:lastModifiedBy>Алена</cp:lastModifiedBy>
  <cp:revision>33</cp:revision>
  <dcterms:created xsi:type="dcterms:W3CDTF">2013-09-09T18:24:57Z</dcterms:created>
  <dcterms:modified xsi:type="dcterms:W3CDTF">2013-11-20T17:18:43Z</dcterms:modified>
</cp:coreProperties>
</file>