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9"/>
  </p:notesMasterIdLst>
  <p:sldIdLst>
    <p:sldId id="270" r:id="rId2"/>
    <p:sldId id="257" r:id="rId3"/>
    <p:sldId id="258" r:id="rId4"/>
    <p:sldId id="272" r:id="rId5"/>
    <p:sldId id="260" r:id="rId6"/>
    <p:sldId id="263" r:id="rId7"/>
    <p:sldId id="27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33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65" autoAdjust="0"/>
    <p:restoredTop sz="94660"/>
  </p:normalViewPr>
  <p:slideViewPr>
    <p:cSldViewPr>
      <p:cViewPr>
        <p:scale>
          <a:sx n="66" d="100"/>
          <a:sy n="66" d="100"/>
        </p:scale>
        <p:origin x="-156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5BF193-0C59-480B-A067-B133FA0AA7A1}" type="datetimeFigureOut">
              <a:rPr lang="ru-RU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F57BA54-A244-41BB-B1FB-7FC3BB8019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6E04FD-B72C-4BD4-B3D3-9BE8E809EAC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C4F7E4-1A82-4774-8802-77EF7E08005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47454E-95AC-428B-B0B6-FE565D87626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6EDE79-7962-4EF2-8DBC-5F0F5326A9C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199A36-016D-4910-8491-3A670895A42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2123A38-F3B6-4B6F-915E-A2CDD4DF2837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6708277-8D56-4D6E-B57B-49B5882088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36BFCE-E98B-4F83-89D5-4D7800968D5C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1A7679-70D5-4025-B251-71734AD7AD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CD9111D2-1A9A-4E36-AC50-DCA099D0B18F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C6AA09A-42FD-462C-893D-54274DE176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023FD-F73C-4A94-8CAD-73DBA93D846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05AB7-0B5D-4D1F-88F7-036E3878B5A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C6F23AC-B2C2-4664-B837-B6ECC3EF9585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A56CC3-E32D-4AD0-86FD-C75EA5F2FC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E621532-1296-46AA-858D-34CF7C05A460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5B12E6F6-6809-44CE-9689-CF5E771A11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98A7A5F-D050-4B08-A3AB-8441AD1D2B65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D5DFB9-B05E-4421-AD50-A336D7972B6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1317ED-9416-4DC0-BE72-33E487125489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3A49A0-7450-44DB-B325-D45CB9FE95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BF0D22-7CCC-43F9-B7E6-E6D1EC4BBB55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64C807-BC2D-4EE2-BF77-598E5F94DE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8447AAB-2BB0-4EA2-8C5E-6B1A0DEB0322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7334BF-D7AF-470C-9448-3297A726B5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019B564-1DBE-4011-9C33-F1E569256E3E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37953D-BB1A-4AD1-B079-8A07D3576E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8F0907C-3F2F-4D74-B37A-C12BEEE5F42F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80AC4F4-06D8-4EB3-80CB-A3CF0C6668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5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DB04098-33CE-423D-9795-AA5414A08949}" type="datetimeFigureOut">
              <a:rPr lang="ru-RU" smtClean="0"/>
              <a:pPr>
                <a:defRPr/>
              </a:pPr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A1E23E2-B9AA-4225-89CD-75F8BEAE2F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4414" y="500042"/>
            <a:ext cx="5929354" cy="12858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400" cap="none" dirty="0" smtClean="0"/>
              <a:t>СУММА  УГЛОВ    ТРЕУГОЛЬНИКА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3851275" y="5084763"/>
            <a:ext cx="4824413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000364" y="2428868"/>
            <a:ext cx="2857520" cy="2571768"/>
          </a:xfrm>
          <a:prstGeom prst="triangle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188913"/>
            <a:ext cx="8229600" cy="1284287"/>
          </a:xfrm>
        </p:spPr>
        <p:txBody>
          <a:bodyPr>
            <a:normAutofit fontScale="90000"/>
          </a:bodyPr>
          <a:lstStyle/>
          <a:p>
            <a:r>
              <a:rPr lang="ru-RU" sz="2200" u="sng" cap="none" smtClean="0"/>
              <a:t/>
            </a:r>
            <a:br>
              <a:rPr lang="ru-RU" sz="2200" u="sng" cap="none" smtClean="0"/>
            </a:br>
            <a:r>
              <a:rPr lang="ru-RU" sz="2200" u="sng" cap="none" smtClean="0"/>
              <a:t>ТЕОРЕМА О СУММЕ УГЛОВ ТРЕУГОЛЬНИКА:</a:t>
            </a:r>
            <a:br>
              <a:rPr lang="ru-RU" sz="2200" u="sng" cap="none" smtClean="0"/>
            </a:br>
            <a:r>
              <a:rPr lang="ru-RU" sz="2200" cap="none" smtClean="0">
                <a:solidFill>
                  <a:srgbClr val="002060"/>
                </a:solidFill>
              </a:rPr>
              <a:t/>
            </a:r>
            <a:br>
              <a:rPr lang="ru-RU" sz="2200" cap="none" smtClean="0">
                <a:solidFill>
                  <a:srgbClr val="002060"/>
                </a:solidFill>
              </a:rPr>
            </a:br>
            <a:r>
              <a:rPr lang="ru-RU" sz="2200" cap="none" smtClean="0">
                <a:solidFill>
                  <a:srgbClr val="002060"/>
                </a:solidFill>
              </a:rPr>
              <a:t> СУММА УГЛОВ ТРЕУГОЛЬНИКА РАВНА </a:t>
            </a:r>
            <a:r>
              <a:rPr lang="ru-RU" sz="2200" cap="none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sz="2200" cap="none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</a:t>
            </a:r>
            <a:r>
              <a:rPr lang="ru-RU" sz="2200" cap="none" smtClean="0">
                <a:solidFill>
                  <a:srgbClr val="002060"/>
                </a:solidFill>
                <a:sym typeface="Symbol" pitchFamily="18" charset="2"/>
              </a:rPr>
              <a:t/>
            </a:r>
            <a:br>
              <a:rPr lang="ru-RU" sz="2200" cap="none" smtClean="0">
                <a:solidFill>
                  <a:srgbClr val="002060"/>
                </a:solidFill>
                <a:sym typeface="Symbol" pitchFamily="18" charset="2"/>
              </a:rPr>
            </a:br>
            <a:endParaRPr lang="ru-RU" sz="2200" cap="none" smtClean="0">
              <a:solidFill>
                <a:srgbClr val="00206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570163"/>
            <a:ext cx="6346825" cy="4314825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Дано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 АВС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Доказать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А + В + С = 180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Доказательство: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1. Проведем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а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АВ, С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а.</a:t>
            </a:r>
            <a:endParaRPr lang="ru-RU" sz="28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2.  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=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 (накрест лежащие)</a:t>
            </a:r>
            <a:endParaRPr lang="ru-RU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 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=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 (накрест лежащие)</a:t>
            </a:r>
            <a:endParaRPr lang="ru-RU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3. 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 + 2 + 5=180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Значит, 1 + 2 + 3=180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.</a:t>
            </a:r>
            <a:endParaRPr lang="ru-RU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5003800" y="2708275"/>
            <a:ext cx="3313113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8219" name="Group 27"/>
          <p:cNvGrpSpPr>
            <a:grpSpLocks/>
          </p:cNvGrpSpPr>
          <p:nvPr/>
        </p:nvGrpSpPr>
        <p:grpSpPr bwMode="auto">
          <a:xfrm>
            <a:off x="5724525" y="2276475"/>
            <a:ext cx="2633689" cy="2509847"/>
            <a:chOff x="3606" y="1434"/>
            <a:chExt cx="1650" cy="1558"/>
          </a:xfrm>
        </p:grpSpPr>
        <p:sp>
          <p:nvSpPr>
            <p:cNvPr id="18451" name="AutoShape 5"/>
            <p:cNvSpPr>
              <a:spLocks noChangeArrowheads="1"/>
            </p:cNvSpPr>
            <p:nvPr/>
          </p:nvSpPr>
          <p:spPr bwMode="auto">
            <a:xfrm>
              <a:off x="3878" y="1706"/>
              <a:ext cx="1075" cy="1044"/>
            </a:xfrm>
            <a:prstGeom prst="triangle">
              <a:avLst>
                <a:gd name="adj" fmla="val 16815"/>
              </a:avLst>
            </a:prstGeom>
            <a:noFill/>
            <a:ln w="349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onstantia" pitchFamily="18" charset="0"/>
              </a:endParaRPr>
            </a:p>
          </p:txBody>
        </p:sp>
        <p:sp>
          <p:nvSpPr>
            <p:cNvPr id="18452" name="Text Box 7"/>
            <p:cNvSpPr txBox="1">
              <a:spLocks noChangeArrowheads="1"/>
            </p:cNvSpPr>
            <p:nvPr/>
          </p:nvSpPr>
          <p:spPr bwMode="auto">
            <a:xfrm>
              <a:off x="3606" y="2704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nstantia" pitchFamily="18" charset="0"/>
                </a:rPr>
                <a:t>А</a:t>
              </a:r>
            </a:p>
          </p:txBody>
        </p:sp>
        <p:sp>
          <p:nvSpPr>
            <p:cNvPr id="18453" name="Text Box 8"/>
            <p:cNvSpPr txBox="1">
              <a:spLocks noChangeArrowheads="1"/>
            </p:cNvSpPr>
            <p:nvPr/>
          </p:nvSpPr>
          <p:spPr bwMode="auto">
            <a:xfrm>
              <a:off x="5012" y="2704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nstantia" pitchFamily="18" charset="0"/>
                </a:rPr>
                <a:t>В</a:t>
              </a:r>
            </a:p>
          </p:txBody>
        </p:sp>
        <p:sp>
          <p:nvSpPr>
            <p:cNvPr id="18454" name="Text Box 9"/>
            <p:cNvSpPr txBox="1">
              <a:spLocks noChangeArrowheads="1"/>
            </p:cNvSpPr>
            <p:nvPr/>
          </p:nvSpPr>
          <p:spPr bwMode="auto">
            <a:xfrm>
              <a:off x="3969" y="143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dirty="0">
                  <a:latin typeface="Constantia" pitchFamily="18" charset="0"/>
                </a:rPr>
                <a:t>С</a:t>
              </a:r>
            </a:p>
          </p:txBody>
        </p:sp>
      </p:grp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8101013" y="232410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Constantia" pitchFamily="18" charset="0"/>
              </a:rPr>
              <a:t>а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227763" y="39338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onstantia" pitchFamily="18" charset="0"/>
              </a:rPr>
              <a:t>1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372225" y="28527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latin typeface="Constantia" pitchFamily="18" charset="0"/>
              </a:rPr>
              <a:t>2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7380288" y="40052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latin typeface="Constantia" pitchFamily="18" charset="0"/>
              </a:rPr>
              <a:t>3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804025" y="27082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onstantia" pitchFamily="18" charset="0"/>
              </a:rPr>
              <a:t>5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011863" y="27082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onstantia" pitchFamily="18" charset="0"/>
              </a:rPr>
              <a:t>4</a:t>
            </a:r>
          </a:p>
        </p:txBody>
      </p:sp>
      <p:sp>
        <p:nvSpPr>
          <p:cNvPr id="8210" name="Arc 18"/>
          <p:cNvSpPr>
            <a:spLocks/>
          </p:cNvSpPr>
          <p:nvPr/>
        </p:nvSpPr>
        <p:spPr bwMode="auto">
          <a:xfrm rot="576609">
            <a:off x="6138863" y="4213225"/>
            <a:ext cx="222250" cy="627063"/>
          </a:xfrm>
          <a:custGeom>
            <a:avLst/>
            <a:gdLst>
              <a:gd name="T0" fmla="*/ 0 w 13910"/>
              <a:gd name="T1" fmla="*/ 871 h 21600"/>
              <a:gd name="T2" fmla="*/ 222250 w 13910"/>
              <a:gd name="T3" fmla="*/ 121348 h 21600"/>
              <a:gd name="T4" fmla="*/ 18199 w 13910"/>
              <a:gd name="T5" fmla="*/ 627063 h 21600"/>
              <a:gd name="T6" fmla="*/ 0 60000 65536"/>
              <a:gd name="T7" fmla="*/ 0 60000 65536"/>
              <a:gd name="T8" fmla="*/ 0 60000 65536"/>
              <a:gd name="T9" fmla="*/ 0 w 13910"/>
              <a:gd name="T10" fmla="*/ 0 h 21600"/>
              <a:gd name="T11" fmla="*/ 13910 w 1391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10" h="21600" fill="none" extrusionOk="0">
                <a:moveTo>
                  <a:pt x="0" y="30"/>
                </a:moveTo>
                <a:cubicBezTo>
                  <a:pt x="379" y="10"/>
                  <a:pt x="759" y="-1"/>
                  <a:pt x="1139" y="0"/>
                </a:cubicBezTo>
                <a:cubicBezTo>
                  <a:pt x="5732" y="0"/>
                  <a:pt x="10205" y="1464"/>
                  <a:pt x="13910" y="4179"/>
                </a:cubicBezTo>
              </a:path>
              <a:path w="13910" h="21600" stroke="0" extrusionOk="0">
                <a:moveTo>
                  <a:pt x="0" y="30"/>
                </a:moveTo>
                <a:cubicBezTo>
                  <a:pt x="379" y="10"/>
                  <a:pt x="759" y="-1"/>
                  <a:pt x="1139" y="0"/>
                </a:cubicBezTo>
                <a:cubicBezTo>
                  <a:pt x="5732" y="0"/>
                  <a:pt x="10205" y="1464"/>
                  <a:pt x="13910" y="4179"/>
                </a:cubicBezTo>
                <a:lnTo>
                  <a:pt x="1139" y="21600"/>
                </a:lnTo>
                <a:close/>
              </a:path>
            </a:pathLst>
          </a:custGeom>
          <a:noFill/>
          <a:ln w="34925">
            <a:solidFill>
              <a:srgbClr val="FF66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8211" name="Arc 19"/>
          <p:cNvSpPr>
            <a:spLocks/>
          </p:cNvSpPr>
          <p:nvPr/>
        </p:nvSpPr>
        <p:spPr bwMode="auto">
          <a:xfrm rot="10668304">
            <a:off x="6227763" y="2708275"/>
            <a:ext cx="288925" cy="193675"/>
          </a:xfrm>
          <a:custGeom>
            <a:avLst/>
            <a:gdLst>
              <a:gd name="T0" fmla="*/ 110166 w 21600"/>
              <a:gd name="T1" fmla="*/ 0 h 19968"/>
              <a:gd name="T2" fmla="*/ 288925 w 21600"/>
              <a:gd name="T3" fmla="*/ 193675 h 19968"/>
              <a:gd name="T4" fmla="*/ 0 w 21600"/>
              <a:gd name="T5" fmla="*/ 193675 h 19968"/>
              <a:gd name="T6" fmla="*/ 0 60000 65536"/>
              <a:gd name="T7" fmla="*/ 0 60000 65536"/>
              <a:gd name="T8" fmla="*/ 0 60000 65536"/>
              <a:gd name="T9" fmla="*/ 0 w 21600"/>
              <a:gd name="T10" fmla="*/ 0 h 19968"/>
              <a:gd name="T11" fmla="*/ 21600 w 21600"/>
              <a:gd name="T12" fmla="*/ 19968 h 19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968" fill="none" extrusionOk="0">
                <a:moveTo>
                  <a:pt x="8236" y="-1"/>
                </a:moveTo>
                <a:cubicBezTo>
                  <a:pt x="16323" y="3335"/>
                  <a:pt x="21600" y="11219"/>
                  <a:pt x="21600" y="19968"/>
                </a:cubicBezTo>
              </a:path>
              <a:path w="21600" h="19968" stroke="0" extrusionOk="0">
                <a:moveTo>
                  <a:pt x="8236" y="-1"/>
                </a:moveTo>
                <a:cubicBezTo>
                  <a:pt x="16323" y="3335"/>
                  <a:pt x="21600" y="11219"/>
                  <a:pt x="21600" y="19968"/>
                </a:cubicBezTo>
                <a:lnTo>
                  <a:pt x="0" y="19968"/>
                </a:lnTo>
                <a:close/>
              </a:path>
            </a:pathLst>
          </a:custGeom>
          <a:noFill/>
          <a:ln w="31750">
            <a:solidFill>
              <a:srgbClr val="FF66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grpSp>
        <p:nvGrpSpPr>
          <p:cNvPr id="8214" name="Group 22"/>
          <p:cNvGrpSpPr>
            <a:grpSpLocks/>
          </p:cNvGrpSpPr>
          <p:nvPr/>
        </p:nvGrpSpPr>
        <p:grpSpPr bwMode="auto">
          <a:xfrm>
            <a:off x="7594600" y="4073525"/>
            <a:ext cx="1028700" cy="207963"/>
            <a:chOff x="4784" y="2566"/>
            <a:chExt cx="648" cy="131"/>
          </a:xfrm>
        </p:grpSpPr>
        <p:sp>
          <p:nvSpPr>
            <p:cNvPr id="18449" name="Arc 20"/>
            <p:cNvSpPr>
              <a:spLocks/>
            </p:cNvSpPr>
            <p:nvPr/>
          </p:nvSpPr>
          <p:spPr bwMode="auto">
            <a:xfrm rot="-5987351">
              <a:off x="5069" y="2334"/>
              <a:ext cx="112" cy="614"/>
            </a:xfrm>
            <a:custGeom>
              <a:avLst/>
              <a:gdLst>
                <a:gd name="T0" fmla="*/ 0 w 7603"/>
                <a:gd name="T1" fmla="*/ 0 h 21600"/>
                <a:gd name="T2" fmla="*/ 112 w 7603"/>
                <a:gd name="T3" fmla="*/ 39 h 21600"/>
                <a:gd name="T4" fmla="*/ 0 w 7603"/>
                <a:gd name="T5" fmla="*/ 614 h 21600"/>
                <a:gd name="T6" fmla="*/ 0 60000 65536"/>
                <a:gd name="T7" fmla="*/ 0 60000 65536"/>
                <a:gd name="T8" fmla="*/ 0 60000 65536"/>
                <a:gd name="T9" fmla="*/ 0 w 7603"/>
                <a:gd name="T10" fmla="*/ 0 h 21600"/>
                <a:gd name="T11" fmla="*/ 7603 w 760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03" h="21600" fill="none" extrusionOk="0">
                  <a:moveTo>
                    <a:pt x="-1" y="0"/>
                  </a:moveTo>
                  <a:cubicBezTo>
                    <a:pt x="2596" y="0"/>
                    <a:pt x="5172" y="468"/>
                    <a:pt x="7602" y="1382"/>
                  </a:cubicBezTo>
                </a:path>
                <a:path w="7603" h="21600" stroke="0" extrusionOk="0">
                  <a:moveTo>
                    <a:pt x="-1" y="0"/>
                  </a:moveTo>
                  <a:cubicBezTo>
                    <a:pt x="2596" y="0"/>
                    <a:pt x="5172" y="468"/>
                    <a:pt x="7602" y="138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onstantia" pitchFamily="18" charset="0"/>
              </a:endParaRPr>
            </a:p>
          </p:txBody>
        </p:sp>
        <p:sp>
          <p:nvSpPr>
            <p:cNvPr id="18450" name="Arc 21"/>
            <p:cNvSpPr>
              <a:spLocks/>
            </p:cNvSpPr>
            <p:nvPr/>
          </p:nvSpPr>
          <p:spPr bwMode="auto">
            <a:xfrm rot="-5987351">
              <a:off x="5027" y="2323"/>
              <a:ext cx="128" cy="614"/>
            </a:xfrm>
            <a:custGeom>
              <a:avLst/>
              <a:gdLst>
                <a:gd name="T0" fmla="*/ 0 w 8706"/>
                <a:gd name="T1" fmla="*/ 0 h 21600"/>
                <a:gd name="T2" fmla="*/ 128 w 8706"/>
                <a:gd name="T3" fmla="*/ 52 h 21600"/>
                <a:gd name="T4" fmla="*/ 0 w 8706"/>
                <a:gd name="T5" fmla="*/ 614 h 21600"/>
                <a:gd name="T6" fmla="*/ 0 60000 65536"/>
                <a:gd name="T7" fmla="*/ 0 60000 65536"/>
                <a:gd name="T8" fmla="*/ 0 60000 65536"/>
                <a:gd name="T9" fmla="*/ 0 w 8706"/>
                <a:gd name="T10" fmla="*/ 0 h 21600"/>
                <a:gd name="T11" fmla="*/ 8706 w 870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06" h="21600" fill="none" extrusionOk="0">
                  <a:moveTo>
                    <a:pt x="-1" y="0"/>
                  </a:moveTo>
                  <a:cubicBezTo>
                    <a:pt x="2997" y="0"/>
                    <a:pt x="5962" y="623"/>
                    <a:pt x="8705" y="1832"/>
                  </a:cubicBezTo>
                </a:path>
                <a:path w="8706" h="21600" stroke="0" extrusionOk="0">
                  <a:moveTo>
                    <a:pt x="-1" y="0"/>
                  </a:moveTo>
                  <a:cubicBezTo>
                    <a:pt x="2997" y="0"/>
                    <a:pt x="5962" y="623"/>
                    <a:pt x="8705" y="183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onstantia" pitchFamily="18" charset="0"/>
              </a:endParaRPr>
            </a:p>
          </p:txBody>
        </p:sp>
      </p:grpSp>
      <p:grpSp>
        <p:nvGrpSpPr>
          <p:cNvPr id="8218" name="Group 26"/>
          <p:cNvGrpSpPr>
            <a:grpSpLocks/>
          </p:cNvGrpSpPr>
          <p:nvPr/>
        </p:nvGrpSpPr>
        <p:grpSpPr bwMode="auto">
          <a:xfrm>
            <a:off x="5897563" y="2676525"/>
            <a:ext cx="900112" cy="260350"/>
            <a:chOff x="3715" y="1686"/>
            <a:chExt cx="567" cy="164"/>
          </a:xfrm>
        </p:grpSpPr>
        <p:sp>
          <p:nvSpPr>
            <p:cNvPr id="18447" name="Arc 24"/>
            <p:cNvSpPr>
              <a:spLocks/>
            </p:cNvSpPr>
            <p:nvPr/>
          </p:nvSpPr>
          <p:spPr bwMode="auto">
            <a:xfrm rot="5400000">
              <a:off x="3943" y="1510"/>
              <a:ext cx="142" cy="537"/>
            </a:xfrm>
            <a:custGeom>
              <a:avLst/>
              <a:gdLst>
                <a:gd name="T0" fmla="*/ 2 w 12567"/>
                <a:gd name="T1" fmla="*/ 0 h 21599"/>
                <a:gd name="T2" fmla="*/ 142 w 12567"/>
                <a:gd name="T3" fmla="*/ 100 h 21599"/>
                <a:gd name="T4" fmla="*/ 0 w 12567"/>
                <a:gd name="T5" fmla="*/ 537 h 21599"/>
                <a:gd name="T6" fmla="*/ 0 60000 65536"/>
                <a:gd name="T7" fmla="*/ 0 60000 65536"/>
                <a:gd name="T8" fmla="*/ 0 60000 65536"/>
                <a:gd name="T9" fmla="*/ 0 w 12567"/>
                <a:gd name="T10" fmla="*/ 0 h 21599"/>
                <a:gd name="T11" fmla="*/ 12567 w 12567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67" h="21599" fill="none" extrusionOk="0">
                  <a:moveTo>
                    <a:pt x="178" y="-1"/>
                  </a:moveTo>
                  <a:cubicBezTo>
                    <a:pt x="4624" y="36"/>
                    <a:pt x="8950" y="1444"/>
                    <a:pt x="12566" y="4031"/>
                  </a:cubicBezTo>
                </a:path>
                <a:path w="12567" h="21599" stroke="0" extrusionOk="0">
                  <a:moveTo>
                    <a:pt x="178" y="-1"/>
                  </a:moveTo>
                  <a:cubicBezTo>
                    <a:pt x="4624" y="36"/>
                    <a:pt x="8950" y="1444"/>
                    <a:pt x="12566" y="4031"/>
                  </a:cubicBezTo>
                  <a:lnTo>
                    <a:pt x="0" y="21599"/>
                  </a:lnTo>
                  <a:close/>
                </a:path>
              </a:pathLst>
            </a:custGeom>
            <a:noFill/>
            <a:ln w="31750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onstantia" pitchFamily="18" charset="0"/>
              </a:endParaRPr>
            </a:p>
          </p:txBody>
        </p:sp>
        <p:sp>
          <p:nvSpPr>
            <p:cNvPr id="18448" name="Arc 25"/>
            <p:cNvSpPr>
              <a:spLocks/>
            </p:cNvSpPr>
            <p:nvPr/>
          </p:nvSpPr>
          <p:spPr bwMode="auto">
            <a:xfrm rot="5400000">
              <a:off x="3913" y="1488"/>
              <a:ext cx="137" cy="533"/>
            </a:xfrm>
            <a:custGeom>
              <a:avLst/>
              <a:gdLst>
                <a:gd name="T0" fmla="*/ 31 w 12142"/>
                <a:gd name="T1" fmla="*/ 0 h 21426"/>
                <a:gd name="T2" fmla="*/ 137 w 12142"/>
                <a:gd name="T3" fmla="*/ 89 h 21426"/>
                <a:gd name="T4" fmla="*/ 0 w 12142"/>
                <a:gd name="T5" fmla="*/ 533 h 21426"/>
                <a:gd name="T6" fmla="*/ 0 60000 65536"/>
                <a:gd name="T7" fmla="*/ 0 60000 65536"/>
                <a:gd name="T8" fmla="*/ 0 60000 65536"/>
                <a:gd name="T9" fmla="*/ 0 w 12142"/>
                <a:gd name="T10" fmla="*/ 0 h 21426"/>
                <a:gd name="T11" fmla="*/ 12142 w 12142"/>
                <a:gd name="T12" fmla="*/ 21426 h 214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142" h="21426" fill="none" extrusionOk="0">
                  <a:moveTo>
                    <a:pt x="2736" y="-1"/>
                  </a:moveTo>
                  <a:cubicBezTo>
                    <a:pt x="6107" y="430"/>
                    <a:pt x="9330" y="1650"/>
                    <a:pt x="12141" y="3561"/>
                  </a:cubicBezTo>
                </a:path>
                <a:path w="12142" h="21426" stroke="0" extrusionOk="0">
                  <a:moveTo>
                    <a:pt x="2736" y="-1"/>
                  </a:moveTo>
                  <a:cubicBezTo>
                    <a:pt x="6107" y="430"/>
                    <a:pt x="9330" y="1650"/>
                    <a:pt x="12141" y="3561"/>
                  </a:cubicBezTo>
                  <a:lnTo>
                    <a:pt x="0" y="21426"/>
                  </a:lnTo>
                  <a:close/>
                </a:path>
              </a:pathLst>
            </a:custGeom>
            <a:noFill/>
            <a:ln w="31750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onstantia" pitchFamily="18" charset="0"/>
              </a:endParaRPr>
            </a:p>
          </p:txBody>
        </p:sp>
      </p:grp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3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2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4" dur="1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00" decel="100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900" decel="100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8" grpId="0" animBg="1"/>
      <p:bldP spid="8202" grpId="0"/>
      <p:bldP spid="8205" grpId="0"/>
      <p:bldP spid="8206" grpId="0"/>
      <p:bldP spid="8207" grpId="0"/>
      <p:bldP spid="8208" grpId="0"/>
      <p:bldP spid="8209" grpId="0"/>
      <p:bldP spid="8210" grpId="0" animBg="1"/>
      <p:bldP spid="8210" grpId="1" animBg="1"/>
      <p:bldP spid="8211" grpId="0" animBg="1"/>
      <p:bldP spid="82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82650"/>
          </a:xfrm>
        </p:spPr>
        <p:txBody>
          <a:bodyPr/>
          <a:lstStyle/>
          <a:p>
            <a:r>
              <a:rPr lang="ru-RU" sz="2400" cap="none" smtClean="0">
                <a:latin typeface="Times New Roman" pitchFamily="18" charset="0"/>
                <a:cs typeface="Times New Roman" pitchFamily="18" charset="0"/>
              </a:rPr>
              <a:t>ЗАДАЧИ</a:t>
            </a:r>
          </a:p>
        </p:txBody>
      </p:sp>
      <p:grpSp>
        <p:nvGrpSpPr>
          <p:cNvPr id="11284" name="Group 20"/>
          <p:cNvGrpSpPr>
            <a:grpSpLocks/>
          </p:cNvGrpSpPr>
          <p:nvPr/>
        </p:nvGrpSpPr>
        <p:grpSpPr bwMode="auto">
          <a:xfrm>
            <a:off x="290513" y="1416050"/>
            <a:ext cx="2622550" cy="2189163"/>
            <a:chOff x="204" y="799"/>
            <a:chExt cx="1652" cy="1323"/>
          </a:xfrm>
        </p:grpSpPr>
        <p:sp>
          <p:nvSpPr>
            <p:cNvPr id="22560" name="AutoShape 13"/>
            <p:cNvSpPr>
              <a:spLocks noChangeArrowheads="1"/>
            </p:cNvSpPr>
            <p:nvPr/>
          </p:nvSpPr>
          <p:spPr bwMode="auto">
            <a:xfrm>
              <a:off x="431" y="1117"/>
              <a:ext cx="1164" cy="817"/>
            </a:xfrm>
            <a:prstGeom prst="triangle">
              <a:avLst>
                <a:gd name="adj" fmla="val 8603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1" name="Text Box 14"/>
            <p:cNvSpPr txBox="1">
              <a:spLocks noChangeArrowheads="1"/>
            </p:cNvSpPr>
            <p:nvPr/>
          </p:nvSpPr>
          <p:spPr bwMode="auto">
            <a:xfrm>
              <a:off x="204" y="1843"/>
              <a:ext cx="257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22562" name="Text Box 15"/>
            <p:cNvSpPr txBox="1">
              <a:spLocks noChangeArrowheads="1"/>
            </p:cNvSpPr>
            <p:nvPr/>
          </p:nvSpPr>
          <p:spPr bwMode="auto">
            <a:xfrm>
              <a:off x="1429" y="799"/>
              <a:ext cx="24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22563" name="Text Box 16"/>
            <p:cNvSpPr txBox="1">
              <a:spLocks noChangeArrowheads="1"/>
            </p:cNvSpPr>
            <p:nvPr/>
          </p:nvSpPr>
          <p:spPr bwMode="auto">
            <a:xfrm>
              <a:off x="1610" y="1797"/>
              <a:ext cx="24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22564" name="Text Box 17"/>
            <p:cNvSpPr txBox="1">
              <a:spLocks noChangeArrowheads="1"/>
            </p:cNvSpPr>
            <p:nvPr/>
          </p:nvSpPr>
          <p:spPr bwMode="auto">
            <a:xfrm>
              <a:off x="612" y="1707"/>
              <a:ext cx="388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40</a:t>
              </a:r>
              <a:r>
                <a:rPr lang="ru-RU" sz="24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</a:t>
              </a:r>
            </a:p>
          </p:txBody>
        </p:sp>
        <p:sp>
          <p:nvSpPr>
            <p:cNvPr id="22565" name="Text Box 18"/>
            <p:cNvSpPr txBox="1">
              <a:spLocks noChangeArrowheads="1"/>
            </p:cNvSpPr>
            <p:nvPr/>
          </p:nvSpPr>
          <p:spPr bwMode="auto">
            <a:xfrm>
              <a:off x="1247" y="1706"/>
              <a:ext cx="4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ru-RU" sz="24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 </a:t>
              </a:r>
            </a:p>
          </p:txBody>
        </p:sp>
      </p:grp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769938" y="3379788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ru-RU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В</a:t>
            </a:r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4786314" y="2643182"/>
            <a:ext cx="2427287" cy="2281238"/>
            <a:chOff x="323850" y="3500438"/>
            <a:chExt cx="2427288" cy="2281238"/>
          </a:xfrm>
        </p:grpSpPr>
        <p:grpSp>
          <p:nvGrpSpPr>
            <p:cNvPr id="22545" name="Group 36"/>
            <p:cNvGrpSpPr>
              <a:grpSpLocks/>
            </p:cNvGrpSpPr>
            <p:nvPr/>
          </p:nvGrpSpPr>
          <p:grpSpPr bwMode="auto">
            <a:xfrm>
              <a:off x="323850" y="3500438"/>
              <a:ext cx="2427288" cy="2281238"/>
              <a:chOff x="3094" y="799"/>
              <a:chExt cx="1529" cy="1437"/>
            </a:xfrm>
          </p:grpSpPr>
          <p:sp>
            <p:nvSpPr>
              <p:cNvPr id="22556" name="AutoShape 22"/>
              <p:cNvSpPr>
                <a:spLocks noChangeArrowheads="1"/>
              </p:cNvSpPr>
              <p:nvPr/>
            </p:nvSpPr>
            <p:spPr bwMode="auto">
              <a:xfrm>
                <a:off x="3424" y="1117"/>
                <a:ext cx="893" cy="893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557" name="Text Box 23"/>
              <p:cNvSpPr txBox="1">
                <a:spLocks noChangeArrowheads="1"/>
              </p:cNvSpPr>
              <p:nvPr/>
            </p:nvSpPr>
            <p:spPr bwMode="auto">
              <a:xfrm>
                <a:off x="3094" y="1945"/>
                <a:ext cx="25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Times New Roman" pitchFamily="18" charset="0"/>
                    <a:cs typeface="Times New Roman" pitchFamily="18" charset="0"/>
                  </a:rPr>
                  <a:t>А</a:t>
                </a:r>
              </a:p>
            </p:txBody>
          </p:sp>
          <p:sp>
            <p:nvSpPr>
              <p:cNvPr id="22558" name="Text Box 24"/>
              <p:cNvSpPr txBox="1">
                <a:spLocks noChangeArrowheads="1"/>
              </p:cNvSpPr>
              <p:nvPr/>
            </p:nvSpPr>
            <p:spPr bwMode="auto">
              <a:xfrm>
                <a:off x="3833" y="799"/>
                <a:ext cx="24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Times New Roman" pitchFamily="18" charset="0"/>
                    <a:cs typeface="Times New Roman" pitchFamily="18" charset="0"/>
                  </a:rPr>
                  <a:t>С</a:t>
                </a:r>
              </a:p>
            </p:txBody>
          </p:sp>
          <p:sp>
            <p:nvSpPr>
              <p:cNvPr id="22559" name="Text Box 25"/>
              <p:cNvSpPr txBox="1">
                <a:spLocks noChangeArrowheads="1"/>
              </p:cNvSpPr>
              <p:nvPr/>
            </p:nvSpPr>
            <p:spPr bwMode="auto">
              <a:xfrm>
                <a:off x="4377" y="1887"/>
                <a:ext cx="24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Times New Roman" pitchFamily="18" charset="0"/>
                    <a:cs typeface="Times New Roman" pitchFamily="18" charset="0"/>
                  </a:rPr>
                  <a:t>В</a:t>
                </a:r>
              </a:p>
            </p:txBody>
          </p:sp>
        </p:grpSp>
        <p:grpSp>
          <p:nvGrpSpPr>
            <p:cNvPr id="22546" name="Группа 1"/>
            <p:cNvGrpSpPr>
              <a:grpSpLocks/>
            </p:cNvGrpSpPr>
            <p:nvPr/>
          </p:nvGrpSpPr>
          <p:grpSpPr bwMode="auto">
            <a:xfrm>
              <a:off x="992188" y="4581128"/>
              <a:ext cx="1079500" cy="936625"/>
              <a:chOff x="992188" y="4652963"/>
              <a:chExt cx="1079500" cy="936625"/>
            </a:xfrm>
          </p:grpSpPr>
          <p:grpSp>
            <p:nvGrpSpPr>
              <p:cNvPr id="22547" name="Group 39"/>
              <p:cNvGrpSpPr>
                <a:grpSpLocks/>
              </p:cNvGrpSpPr>
              <p:nvPr/>
            </p:nvGrpSpPr>
            <p:grpSpPr bwMode="auto">
              <a:xfrm>
                <a:off x="1497013" y="5300663"/>
                <a:ext cx="71437" cy="288925"/>
                <a:chOff x="3833" y="1933"/>
                <a:chExt cx="45" cy="182"/>
              </a:xfrm>
            </p:grpSpPr>
            <p:sp>
              <p:nvSpPr>
                <p:cNvPr id="22554" name="Line 30"/>
                <p:cNvSpPr>
                  <a:spLocks noChangeShapeType="1"/>
                </p:cNvSpPr>
                <p:nvPr/>
              </p:nvSpPr>
              <p:spPr bwMode="auto">
                <a:xfrm rot="-5400000">
                  <a:off x="3742" y="2024"/>
                  <a:ext cx="182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55" name="Line 31"/>
                <p:cNvSpPr>
                  <a:spLocks noChangeShapeType="1"/>
                </p:cNvSpPr>
                <p:nvPr/>
              </p:nvSpPr>
              <p:spPr bwMode="auto">
                <a:xfrm rot="-5400000">
                  <a:off x="3787" y="2024"/>
                  <a:ext cx="182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48" name="Group 37"/>
              <p:cNvGrpSpPr>
                <a:grpSpLocks/>
              </p:cNvGrpSpPr>
              <p:nvPr/>
            </p:nvGrpSpPr>
            <p:grpSpPr bwMode="auto">
              <a:xfrm>
                <a:off x="992188" y="4652963"/>
                <a:ext cx="287337" cy="287337"/>
                <a:chOff x="3515" y="1525"/>
                <a:chExt cx="181" cy="181"/>
              </a:xfrm>
            </p:grpSpPr>
            <p:sp>
              <p:nvSpPr>
                <p:cNvPr id="22552" name="Line 32"/>
                <p:cNvSpPr>
                  <a:spLocks noChangeShapeType="1"/>
                </p:cNvSpPr>
                <p:nvPr/>
              </p:nvSpPr>
              <p:spPr bwMode="auto">
                <a:xfrm>
                  <a:off x="3515" y="1570"/>
                  <a:ext cx="136" cy="13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53" name="Line 33"/>
                <p:cNvSpPr>
                  <a:spLocks noChangeShapeType="1"/>
                </p:cNvSpPr>
                <p:nvPr/>
              </p:nvSpPr>
              <p:spPr bwMode="auto">
                <a:xfrm>
                  <a:off x="3560" y="1525"/>
                  <a:ext cx="136" cy="13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49" name="Group 38"/>
              <p:cNvGrpSpPr>
                <a:grpSpLocks/>
              </p:cNvGrpSpPr>
              <p:nvPr/>
            </p:nvGrpSpPr>
            <p:grpSpPr bwMode="auto">
              <a:xfrm>
                <a:off x="1784350" y="4652963"/>
                <a:ext cx="287338" cy="287337"/>
                <a:chOff x="4014" y="1525"/>
                <a:chExt cx="181" cy="181"/>
              </a:xfrm>
            </p:grpSpPr>
            <p:sp>
              <p:nvSpPr>
                <p:cNvPr id="22550" name="Line 34"/>
                <p:cNvSpPr>
                  <a:spLocks noChangeShapeType="1"/>
                </p:cNvSpPr>
                <p:nvPr/>
              </p:nvSpPr>
              <p:spPr bwMode="auto">
                <a:xfrm rot="5400000">
                  <a:off x="4059" y="1570"/>
                  <a:ext cx="136" cy="13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51" name="Line 35"/>
                <p:cNvSpPr>
                  <a:spLocks noChangeShapeType="1"/>
                </p:cNvSpPr>
                <p:nvPr/>
              </p:nvSpPr>
              <p:spPr bwMode="auto">
                <a:xfrm rot="5400000">
                  <a:off x="4014" y="1525"/>
                  <a:ext cx="136" cy="13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1304" name="Text Box 40"/>
          <p:cNvSpPr txBox="1">
            <a:spLocks noChangeArrowheads="1"/>
          </p:cNvSpPr>
          <p:nvPr/>
        </p:nvSpPr>
        <p:spPr bwMode="auto">
          <a:xfrm>
            <a:off x="4786314" y="5214950"/>
            <a:ext cx="28559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А, В, С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3357554" y="2928934"/>
            <a:ext cx="5326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8" name="TextBox 3"/>
          <p:cNvSpPr txBox="1">
            <a:spLocks noChangeArrowheads="1"/>
          </p:cNvSpPr>
          <p:nvPr/>
        </p:nvSpPr>
        <p:spPr bwMode="auto">
          <a:xfrm>
            <a:off x="430213" y="1693863"/>
            <a:ext cx="1279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Задача 1</a:t>
            </a:r>
          </a:p>
        </p:txBody>
      </p:sp>
      <p:sp>
        <p:nvSpPr>
          <p:cNvPr id="22539" name="TextBox 36"/>
          <p:cNvSpPr txBox="1">
            <a:spLocks noChangeArrowheads="1"/>
          </p:cNvSpPr>
          <p:nvPr/>
        </p:nvSpPr>
        <p:spPr bwMode="auto">
          <a:xfrm>
            <a:off x="5214942" y="1857364"/>
            <a:ext cx="1277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Задача 2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5" grpId="0"/>
      <p:bldP spid="113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MNK</a:t>
            </a:r>
            <a:endParaRPr lang="ru-RU" sz="28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МК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MN</a:t>
            </a:r>
          </a:p>
          <a:p>
            <a:pPr>
              <a:buFont typeface="Symbol" pitchFamily="18" charset="2"/>
              <a:buChar char="Ð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KMN = 70</a:t>
            </a:r>
          </a:p>
          <a:p>
            <a:pPr>
              <a:buFont typeface="Symbol" pitchFamily="18" charset="2"/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Найти 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 К,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endParaRPr lang="ru-RU" sz="28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ctr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1. МК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 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MNK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- равнобедренный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 =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(по свойству углов при основании равнобедренного треугольника)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2. 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 +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 +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 =180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по теореме о сумме углов треугольника)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Значит, 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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(180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2 =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(180 - 70) : 2 = 55</a:t>
            </a:r>
          </a:p>
          <a:p>
            <a:endParaRPr lang="ru-RU" dirty="0"/>
          </a:p>
        </p:txBody>
      </p:sp>
      <p:grpSp>
        <p:nvGrpSpPr>
          <p:cNvPr id="6" name="Group 48"/>
          <p:cNvGrpSpPr>
            <a:grpSpLocks noGrp="1"/>
          </p:cNvGrpSpPr>
          <p:nvPr>
            <p:ph sz="quarter" idx="2"/>
          </p:nvPr>
        </p:nvGrpSpPr>
        <p:grpSpPr bwMode="auto">
          <a:xfrm>
            <a:off x="4648200" y="1500174"/>
            <a:ext cx="3495700" cy="2289189"/>
            <a:chOff x="4001" y="754"/>
            <a:chExt cx="1498" cy="1153"/>
          </a:xfrm>
        </p:grpSpPr>
        <p:sp>
          <p:nvSpPr>
            <p:cNvPr id="7" name="AutoShape 41"/>
            <p:cNvSpPr>
              <a:spLocks noChangeArrowheads="1"/>
            </p:cNvSpPr>
            <p:nvPr/>
          </p:nvSpPr>
          <p:spPr bwMode="auto">
            <a:xfrm rot="-5400000">
              <a:off x="4377" y="845"/>
              <a:ext cx="666" cy="938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43"/>
            <p:cNvSpPr txBox="1">
              <a:spLocks noChangeArrowheads="1"/>
            </p:cNvSpPr>
            <p:nvPr/>
          </p:nvSpPr>
          <p:spPr bwMode="auto">
            <a:xfrm>
              <a:off x="4001" y="1220"/>
              <a:ext cx="2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М</a:t>
              </a:r>
            </a:p>
          </p:txBody>
        </p:sp>
        <p:sp>
          <p:nvSpPr>
            <p:cNvPr id="9" name="Text Box 44"/>
            <p:cNvSpPr txBox="1">
              <a:spLocks noChangeArrowheads="1"/>
            </p:cNvSpPr>
            <p:nvPr/>
          </p:nvSpPr>
          <p:spPr bwMode="auto">
            <a:xfrm>
              <a:off x="5193" y="754"/>
              <a:ext cx="26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 Box 45"/>
            <p:cNvSpPr txBox="1">
              <a:spLocks noChangeArrowheads="1"/>
            </p:cNvSpPr>
            <p:nvPr/>
          </p:nvSpPr>
          <p:spPr bwMode="auto">
            <a:xfrm>
              <a:off x="5239" y="1616"/>
              <a:ext cx="26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404813"/>
            <a:ext cx="7908925" cy="1271587"/>
          </a:xfrm>
        </p:spPr>
        <p:txBody>
          <a:bodyPr/>
          <a:lstStyle/>
          <a:p>
            <a:r>
              <a:rPr lang="ru-RU" sz="2400" u="sng" cap="none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ВНЕШНИЙ УГОЛ ТРЕУГОЛЬНИКА </a:t>
            </a:r>
            <a:r>
              <a:rPr lang="ru-RU" sz="2400" cap="none" smtClean="0">
                <a:latin typeface="Times New Roman" pitchFamily="18" charset="0"/>
                <a:cs typeface="Times New Roman" pitchFamily="18" charset="0"/>
              </a:rPr>
              <a:t>– ЭТО УГОЛ СМЕЖНЫЙ С КАКИМ-НИБУДЬ УГЛОМ ЭТОГО ТРЕУГОЛЬНИКА.</a:t>
            </a:r>
          </a:p>
        </p:txBody>
      </p:sp>
      <p:grpSp>
        <p:nvGrpSpPr>
          <p:cNvPr id="17428" name="Group 20"/>
          <p:cNvGrpSpPr>
            <a:grpSpLocks/>
          </p:cNvGrpSpPr>
          <p:nvPr/>
        </p:nvGrpSpPr>
        <p:grpSpPr bwMode="auto">
          <a:xfrm>
            <a:off x="4643438" y="2781300"/>
            <a:ext cx="4094162" cy="3198813"/>
            <a:chOff x="204" y="2069"/>
            <a:chExt cx="2579" cy="2015"/>
          </a:xfrm>
        </p:grpSpPr>
        <p:grpSp>
          <p:nvGrpSpPr>
            <p:cNvPr id="26645" name="Group 15"/>
            <p:cNvGrpSpPr>
              <a:grpSpLocks/>
            </p:cNvGrpSpPr>
            <p:nvPr/>
          </p:nvGrpSpPr>
          <p:grpSpPr bwMode="auto">
            <a:xfrm>
              <a:off x="204" y="2160"/>
              <a:ext cx="2517" cy="1860"/>
              <a:chOff x="0" y="1797"/>
              <a:chExt cx="2517" cy="1860"/>
            </a:xfrm>
          </p:grpSpPr>
          <p:sp>
            <p:nvSpPr>
              <p:cNvPr id="26655" name="Line 6"/>
              <p:cNvSpPr>
                <a:spLocks noChangeShapeType="1"/>
              </p:cNvSpPr>
              <p:nvPr/>
            </p:nvSpPr>
            <p:spPr bwMode="auto">
              <a:xfrm>
                <a:off x="0" y="3067"/>
                <a:ext cx="2517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6" name="Line 7"/>
              <p:cNvSpPr>
                <a:spLocks noChangeShapeType="1"/>
              </p:cNvSpPr>
              <p:nvPr/>
            </p:nvSpPr>
            <p:spPr bwMode="auto">
              <a:xfrm flipV="1">
                <a:off x="158" y="1933"/>
                <a:ext cx="1588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7" name="Line 8"/>
              <p:cNvSpPr>
                <a:spLocks noChangeShapeType="1"/>
              </p:cNvSpPr>
              <p:nvPr/>
            </p:nvSpPr>
            <p:spPr bwMode="auto">
              <a:xfrm>
                <a:off x="1111" y="1797"/>
                <a:ext cx="1043" cy="18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46" name="Text Box 9"/>
            <p:cNvSpPr txBox="1">
              <a:spLocks noChangeArrowheads="1"/>
            </p:cNvSpPr>
            <p:nvPr/>
          </p:nvSpPr>
          <p:spPr bwMode="auto">
            <a:xfrm>
              <a:off x="657" y="3187"/>
              <a:ext cx="2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26647" name="Text Box 10"/>
            <p:cNvSpPr txBox="1">
              <a:spLocks noChangeArrowheads="1"/>
            </p:cNvSpPr>
            <p:nvPr/>
          </p:nvSpPr>
          <p:spPr bwMode="auto">
            <a:xfrm>
              <a:off x="1610" y="2568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26648" name="Text Box 11"/>
            <p:cNvSpPr txBox="1">
              <a:spLocks noChangeArrowheads="1"/>
            </p:cNvSpPr>
            <p:nvPr/>
          </p:nvSpPr>
          <p:spPr bwMode="auto">
            <a:xfrm>
              <a:off x="1882" y="3430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26649" name="Text Box 12"/>
            <p:cNvSpPr txBox="1">
              <a:spLocks noChangeArrowheads="1"/>
            </p:cNvSpPr>
            <p:nvPr/>
          </p:nvSpPr>
          <p:spPr bwMode="auto">
            <a:xfrm>
              <a:off x="2517" y="3203"/>
              <a:ext cx="26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50" name="Text Box 14"/>
            <p:cNvSpPr txBox="1">
              <a:spLocks noChangeArrowheads="1"/>
            </p:cNvSpPr>
            <p:nvPr/>
          </p:nvSpPr>
          <p:spPr bwMode="auto">
            <a:xfrm>
              <a:off x="2336" y="3793"/>
              <a:ext cx="2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51" name="Text Box 16"/>
            <p:cNvSpPr txBox="1">
              <a:spLocks noChangeArrowheads="1"/>
            </p:cNvSpPr>
            <p:nvPr/>
          </p:nvSpPr>
          <p:spPr bwMode="auto">
            <a:xfrm>
              <a:off x="204" y="3203"/>
              <a:ext cx="2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52" name="Text Box 17"/>
            <p:cNvSpPr txBox="1">
              <a:spLocks noChangeArrowheads="1"/>
            </p:cNvSpPr>
            <p:nvPr/>
          </p:nvSpPr>
          <p:spPr bwMode="auto">
            <a:xfrm>
              <a:off x="249" y="3657"/>
              <a:ext cx="2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53" name="Text Box 18"/>
            <p:cNvSpPr txBox="1">
              <a:spLocks noChangeArrowheads="1"/>
            </p:cNvSpPr>
            <p:nvPr/>
          </p:nvSpPr>
          <p:spPr bwMode="auto">
            <a:xfrm>
              <a:off x="1066" y="2069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54" name="Text Box 19"/>
            <p:cNvSpPr txBox="1">
              <a:spLocks noChangeArrowheads="1"/>
            </p:cNvSpPr>
            <p:nvPr/>
          </p:nvSpPr>
          <p:spPr bwMode="auto">
            <a:xfrm>
              <a:off x="1973" y="2069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30" name="Group 22"/>
          <p:cNvGrpSpPr>
            <a:grpSpLocks/>
          </p:cNvGrpSpPr>
          <p:nvPr/>
        </p:nvGrpSpPr>
        <p:grpSpPr bwMode="auto">
          <a:xfrm>
            <a:off x="468313" y="2565400"/>
            <a:ext cx="3446462" cy="2262188"/>
            <a:chOff x="476" y="1525"/>
            <a:chExt cx="2171" cy="1425"/>
          </a:xfrm>
        </p:grpSpPr>
        <p:grpSp>
          <p:nvGrpSpPr>
            <p:cNvPr id="26637" name="Group 23"/>
            <p:cNvGrpSpPr>
              <a:grpSpLocks/>
            </p:cNvGrpSpPr>
            <p:nvPr/>
          </p:nvGrpSpPr>
          <p:grpSpPr bwMode="auto">
            <a:xfrm>
              <a:off x="612" y="1842"/>
              <a:ext cx="1905" cy="772"/>
              <a:chOff x="612" y="1842"/>
              <a:chExt cx="1905" cy="772"/>
            </a:xfrm>
          </p:grpSpPr>
          <p:sp>
            <p:nvSpPr>
              <p:cNvPr id="26642" name="Line 24"/>
              <p:cNvSpPr>
                <a:spLocks noChangeShapeType="1"/>
              </p:cNvSpPr>
              <p:nvPr/>
            </p:nvSpPr>
            <p:spPr bwMode="auto">
              <a:xfrm>
                <a:off x="612" y="2614"/>
                <a:ext cx="190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3" name="Line 25"/>
              <p:cNvSpPr>
                <a:spLocks noChangeShapeType="1"/>
              </p:cNvSpPr>
              <p:nvPr/>
            </p:nvSpPr>
            <p:spPr bwMode="auto">
              <a:xfrm flipV="1">
                <a:off x="612" y="1843"/>
                <a:ext cx="771" cy="77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4" name="Line 26"/>
              <p:cNvSpPr>
                <a:spLocks noChangeShapeType="1"/>
              </p:cNvSpPr>
              <p:nvPr/>
            </p:nvSpPr>
            <p:spPr bwMode="auto">
              <a:xfrm>
                <a:off x="1383" y="1842"/>
                <a:ext cx="446" cy="77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38" name="Text Box 27"/>
            <p:cNvSpPr txBox="1">
              <a:spLocks noChangeArrowheads="1"/>
            </p:cNvSpPr>
            <p:nvPr/>
          </p:nvSpPr>
          <p:spPr bwMode="auto">
            <a:xfrm>
              <a:off x="476" y="2659"/>
              <a:ext cx="2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26639" name="Text Box 28"/>
            <p:cNvSpPr txBox="1">
              <a:spLocks noChangeArrowheads="1"/>
            </p:cNvSpPr>
            <p:nvPr/>
          </p:nvSpPr>
          <p:spPr bwMode="auto">
            <a:xfrm>
              <a:off x="1338" y="1525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26640" name="Text Box 29"/>
            <p:cNvSpPr txBox="1">
              <a:spLocks noChangeArrowheads="1"/>
            </p:cNvSpPr>
            <p:nvPr/>
          </p:nvSpPr>
          <p:spPr bwMode="auto">
            <a:xfrm>
              <a:off x="1701" y="2659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26641" name="Text Box 30"/>
            <p:cNvSpPr txBox="1">
              <a:spLocks noChangeArrowheads="1"/>
            </p:cNvSpPr>
            <p:nvPr/>
          </p:nvSpPr>
          <p:spPr bwMode="auto">
            <a:xfrm>
              <a:off x="2381" y="2659"/>
              <a:ext cx="26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41" name="Group 33"/>
          <p:cNvGrpSpPr>
            <a:grpSpLocks/>
          </p:cNvGrpSpPr>
          <p:nvPr/>
        </p:nvGrpSpPr>
        <p:grpSpPr bwMode="auto">
          <a:xfrm>
            <a:off x="1920875" y="3070225"/>
            <a:ext cx="1787525" cy="1223963"/>
            <a:chOff x="1210" y="2160"/>
            <a:chExt cx="1126" cy="771"/>
          </a:xfrm>
        </p:grpSpPr>
        <p:sp>
          <p:nvSpPr>
            <p:cNvPr id="26635" name="Line 31"/>
            <p:cNvSpPr>
              <a:spLocks noChangeShapeType="1"/>
            </p:cNvSpPr>
            <p:nvPr/>
          </p:nvSpPr>
          <p:spPr bwMode="auto">
            <a:xfrm>
              <a:off x="1655" y="2931"/>
              <a:ext cx="681" cy="0"/>
            </a:xfrm>
            <a:prstGeom prst="line">
              <a:avLst/>
            </a:prstGeom>
            <a:noFill/>
            <a:ln w="635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6" name="Line 32"/>
            <p:cNvSpPr>
              <a:spLocks noChangeShapeType="1"/>
            </p:cNvSpPr>
            <p:nvPr/>
          </p:nvSpPr>
          <p:spPr bwMode="auto">
            <a:xfrm flipH="1" flipV="1">
              <a:off x="1210" y="2160"/>
              <a:ext cx="445" cy="771"/>
            </a:xfrm>
            <a:prstGeom prst="line">
              <a:avLst/>
            </a:prstGeom>
            <a:noFill/>
            <a:ln w="635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50825" y="5564188"/>
            <a:ext cx="3636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  <a:sym typeface="Symbol" pitchFamily="18" charset="2"/>
              </a:rPr>
              <a:t></a:t>
            </a:r>
            <a:r>
              <a:rPr lang="en-US" sz="2000">
                <a:latin typeface="Garamond" pitchFamily="18" charset="0"/>
                <a:sym typeface="Symbol" pitchFamily="18" charset="2"/>
              </a:rPr>
              <a:t>BCD –</a:t>
            </a:r>
            <a:r>
              <a:rPr lang="ru-RU" sz="2000">
                <a:latin typeface="Constantia" pitchFamily="18" charset="0"/>
                <a:sym typeface="Symbol" pitchFamily="18" charset="2"/>
              </a:rPr>
              <a:t> внешний угол  АВС</a:t>
            </a:r>
          </a:p>
        </p:txBody>
      </p:sp>
      <p:grpSp>
        <p:nvGrpSpPr>
          <p:cNvPr id="17445" name="Group 37"/>
          <p:cNvGrpSpPr>
            <a:grpSpLocks/>
          </p:cNvGrpSpPr>
          <p:nvPr/>
        </p:nvGrpSpPr>
        <p:grpSpPr bwMode="auto">
          <a:xfrm>
            <a:off x="684213" y="4294188"/>
            <a:ext cx="2519362" cy="1008062"/>
            <a:chOff x="431" y="2931"/>
            <a:chExt cx="1587" cy="635"/>
          </a:xfrm>
        </p:grpSpPr>
        <p:sp>
          <p:nvSpPr>
            <p:cNvPr id="26633" name="Line 35"/>
            <p:cNvSpPr>
              <a:spLocks noChangeShapeType="1"/>
            </p:cNvSpPr>
            <p:nvPr/>
          </p:nvSpPr>
          <p:spPr bwMode="auto">
            <a:xfrm>
              <a:off x="431" y="2931"/>
              <a:ext cx="1224" cy="0"/>
            </a:xfrm>
            <a:prstGeom prst="line">
              <a:avLst/>
            </a:prstGeom>
            <a:noFill/>
            <a:ln w="6985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4" name="Line 36"/>
            <p:cNvSpPr>
              <a:spLocks noChangeShapeType="1"/>
            </p:cNvSpPr>
            <p:nvPr/>
          </p:nvSpPr>
          <p:spPr bwMode="auto">
            <a:xfrm>
              <a:off x="1655" y="2931"/>
              <a:ext cx="363" cy="635"/>
            </a:xfrm>
            <a:prstGeom prst="line">
              <a:avLst/>
            </a:prstGeom>
            <a:noFill/>
            <a:ln w="6985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3132138" y="5300663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323850" y="6140450"/>
            <a:ext cx="3608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onstantia" pitchFamily="18" charset="0"/>
                <a:sym typeface="Symbol" pitchFamily="18" charset="2"/>
              </a:rPr>
              <a:t>А</a:t>
            </a:r>
            <a:r>
              <a:rPr lang="en-US" sz="2000">
                <a:latin typeface="Garamond" pitchFamily="18" charset="0"/>
                <a:sym typeface="Symbol" pitchFamily="18" charset="2"/>
              </a:rPr>
              <a:t>CF –</a:t>
            </a:r>
            <a:r>
              <a:rPr lang="ru-RU" sz="2000">
                <a:latin typeface="Constantia" pitchFamily="18" charset="0"/>
                <a:sym typeface="Symbol" pitchFamily="18" charset="2"/>
              </a:rPr>
              <a:t> внешний угол  АВС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2" grpId="0"/>
      <p:bldP spid="17446" grpId="0"/>
      <p:bldP spid="174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17725" y="549275"/>
            <a:ext cx="5383213" cy="879475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sz="2800" cap="none" dirty="0" smtClean="0">
                <a:latin typeface="Times New Roman" pitchFamily="18" charset="0"/>
                <a:cs typeface="Times New Roman" pitchFamily="18" charset="0"/>
              </a:rPr>
              <a:t>Найди ошибку</a:t>
            </a:r>
            <a:endParaRPr lang="ru-RU" sz="2800" cap="none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660" name="Group 12"/>
          <p:cNvGrpSpPr>
            <a:grpSpLocks/>
          </p:cNvGrpSpPr>
          <p:nvPr/>
        </p:nvGrpSpPr>
        <p:grpSpPr bwMode="auto">
          <a:xfrm>
            <a:off x="4572000" y="1773238"/>
            <a:ext cx="3960813" cy="4103687"/>
            <a:chOff x="223" y="1311"/>
            <a:chExt cx="1907" cy="2058"/>
          </a:xfrm>
        </p:grpSpPr>
        <p:sp>
          <p:nvSpPr>
            <p:cNvPr id="28684" name="AutoShape 4"/>
            <p:cNvSpPr>
              <a:spLocks noChangeArrowheads="1"/>
            </p:cNvSpPr>
            <p:nvPr/>
          </p:nvSpPr>
          <p:spPr bwMode="auto">
            <a:xfrm>
              <a:off x="476" y="1752"/>
              <a:ext cx="1346" cy="1302"/>
            </a:xfrm>
            <a:prstGeom prst="triangle">
              <a:avLst>
                <a:gd name="adj" fmla="val 80310"/>
              </a:avLst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5" name="Text Box 6"/>
            <p:cNvSpPr txBox="1">
              <a:spLocks noChangeArrowheads="1"/>
            </p:cNvSpPr>
            <p:nvPr/>
          </p:nvSpPr>
          <p:spPr bwMode="auto">
            <a:xfrm>
              <a:off x="657" y="2795"/>
              <a:ext cx="4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latin typeface="Times New Roman" pitchFamily="18" charset="0"/>
                  <a:cs typeface="Times New Roman" pitchFamily="18" charset="0"/>
                </a:rPr>
                <a:t>90</a:t>
              </a:r>
              <a:r>
                <a:rPr lang="ru-RU" sz="28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</a:t>
              </a:r>
            </a:p>
          </p:txBody>
        </p:sp>
        <p:sp>
          <p:nvSpPr>
            <p:cNvPr id="28686" name="Text Box 7"/>
            <p:cNvSpPr txBox="1">
              <a:spLocks noChangeArrowheads="1"/>
            </p:cNvSpPr>
            <p:nvPr/>
          </p:nvSpPr>
          <p:spPr bwMode="auto">
            <a:xfrm>
              <a:off x="1417" y="2803"/>
              <a:ext cx="418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dirty="0" smtClean="0">
                  <a:latin typeface="Times New Roman" pitchFamily="18" charset="0"/>
                  <a:cs typeface="Times New Roman" pitchFamily="18" charset="0"/>
                </a:rPr>
                <a:t>180</a:t>
              </a:r>
              <a:r>
                <a:rPr lang="ru-RU" sz="28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</a:t>
              </a:r>
              <a:endPara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8687" name="Text Box 8"/>
            <p:cNvSpPr txBox="1">
              <a:spLocks noChangeArrowheads="1"/>
            </p:cNvSpPr>
            <p:nvPr/>
          </p:nvSpPr>
          <p:spPr bwMode="auto">
            <a:xfrm>
              <a:off x="1519" y="1311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28688" name="Text Box 9"/>
            <p:cNvSpPr txBox="1">
              <a:spLocks noChangeArrowheads="1"/>
            </p:cNvSpPr>
            <p:nvPr/>
          </p:nvSpPr>
          <p:spPr bwMode="auto">
            <a:xfrm>
              <a:off x="223" y="3039"/>
              <a:ext cx="28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28689" name="Text Box 10"/>
            <p:cNvSpPr txBox="1">
              <a:spLocks noChangeArrowheads="1"/>
            </p:cNvSpPr>
            <p:nvPr/>
          </p:nvSpPr>
          <p:spPr bwMode="auto">
            <a:xfrm>
              <a:off x="1863" y="3007"/>
              <a:ext cx="26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</p:grpSp>
      <p:grpSp>
        <p:nvGrpSpPr>
          <p:cNvPr id="27670" name="Group 22"/>
          <p:cNvGrpSpPr>
            <a:grpSpLocks/>
          </p:cNvGrpSpPr>
          <p:nvPr/>
        </p:nvGrpSpPr>
        <p:grpSpPr bwMode="auto">
          <a:xfrm>
            <a:off x="323850" y="1989138"/>
            <a:ext cx="4105607" cy="3661682"/>
            <a:chOff x="204" y="890"/>
            <a:chExt cx="1977" cy="1836"/>
          </a:xfrm>
        </p:grpSpPr>
        <p:grpSp>
          <p:nvGrpSpPr>
            <p:cNvPr id="28676" name="Group 17"/>
            <p:cNvGrpSpPr>
              <a:grpSpLocks/>
            </p:cNvGrpSpPr>
            <p:nvPr/>
          </p:nvGrpSpPr>
          <p:grpSpPr bwMode="auto">
            <a:xfrm>
              <a:off x="204" y="890"/>
              <a:ext cx="1977" cy="1836"/>
              <a:chOff x="340" y="631"/>
              <a:chExt cx="1977" cy="1836"/>
            </a:xfrm>
          </p:grpSpPr>
          <p:sp>
            <p:nvSpPr>
              <p:cNvPr id="28680" name="AutoShape 11"/>
              <p:cNvSpPr>
                <a:spLocks noChangeArrowheads="1"/>
              </p:cNvSpPr>
              <p:nvPr/>
            </p:nvSpPr>
            <p:spPr bwMode="auto">
              <a:xfrm>
                <a:off x="476" y="981"/>
                <a:ext cx="1633" cy="1179"/>
              </a:xfrm>
              <a:prstGeom prst="triangle">
                <a:avLst>
                  <a:gd name="adj" fmla="val 66565"/>
                </a:avLst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81" name="Text Box 14"/>
              <p:cNvSpPr txBox="1">
                <a:spLocks noChangeArrowheads="1"/>
              </p:cNvSpPr>
              <p:nvPr/>
            </p:nvSpPr>
            <p:spPr bwMode="auto">
              <a:xfrm>
                <a:off x="340" y="2205"/>
                <a:ext cx="185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82" name="Text Box 15"/>
              <p:cNvSpPr txBox="1">
                <a:spLocks noChangeArrowheads="1"/>
              </p:cNvSpPr>
              <p:nvPr/>
            </p:nvSpPr>
            <p:spPr bwMode="auto">
              <a:xfrm>
                <a:off x="2122" y="2199"/>
                <a:ext cx="195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83" name="Text Box 16"/>
              <p:cNvSpPr txBox="1">
                <a:spLocks noChangeArrowheads="1"/>
              </p:cNvSpPr>
              <p:nvPr/>
            </p:nvSpPr>
            <p:spPr bwMode="auto">
              <a:xfrm>
                <a:off x="1666" y="631"/>
                <a:ext cx="214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8677" name="Text Box 18"/>
            <p:cNvSpPr txBox="1">
              <a:spLocks noChangeArrowheads="1"/>
            </p:cNvSpPr>
            <p:nvPr/>
          </p:nvSpPr>
          <p:spPr bwMode="auto">
            <a:xfrm>
              <a:off x="1202" y="1434"/>
              <a:ext cx="331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42</a:t>
              </a:r>
              <a:r>
                <a:rPr lang="ru-RU" sz="28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</a:t>
              </a:r>
              <a:endPara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8678" name="Text Box 19"/>
            <p:cNvSpPr txBox="1">
              <a:spLocks noChangeArrowheads="1"/>
            </p:cNvSpPr>
            <p:nvPr/>
          </p:nvSpPr>
          <p:spPr bwMode="auto">
            <a:xfrm>
              <a:off x="1519" y="2115"/>
              <a:ext cx="331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25</a:t>
              </a:r>
              <a:r>
                <a:rPr lang="ru-RU" sz="28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</a:t>
              </a:r>
              <a:endPara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8679" name="Text Box 20"/>
            <p:cNvSpPr txBox="1">
              <a:spLocks noChangeArrowheads="1"/>
            </p:cNvSpPr>
            <p:nvPr/>
          </p:nvSpPr>
          <p:spPr bwMode="auto">
            <a:xfrm>
              <a:off x="521" y="2160"/>
              <a:ext cx="331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18</a:t>
              </a:r>
              <a:r>
                <a:rPr lang="ru-RU" sz="28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</a:t>
              </a:r>
              <a:endPara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457200" y="320040"/>
            <a:ext cx="7239000" cy="1143000"/>
          </a:xfrm>
        </p:spPr>
        <p:txBody>
          <a:bodyPr>
            <a:scene3d>
              <a:camera prst="isometricOffAxis1Righ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Молодцы!!!</a:t>
            </a:r>
            <a:endParaRPr lang="ru-RU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Содержимое 3" descr="1219813-c4e888bd389a6b63d1ad246ff294d16f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4700" y="2000240"/>
            <a:ext cx="4257696" cy="260430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291</TotalTime>
  <Words>283</Words>
  <Application>Microsoft Office PowerPoint</Application>
  <PresentationFormat>Экран (4:3)</PresentationFormat>
  <Paragraphs>81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СУММА  УГЛОВ    ТРЕУГОЛЬНИКА</vt:lpstr>
      <vt:lpstr> ТЕОРЕМА О СУММЕ УГЛОВ ТРЕУГОЛЬНИКА:   СУММА УГЛОВ ТРЕУГОЛЬНИКА РАВНА 180 </vt:lpstr>
      <vt:lpstr>ЗАДАЧИ</vt:lpstr>
      <vt:lpstr>Задача 3</vt:lpstr>
      <vt:lpstr>ВНЕШНИЙ УГОЛ ТРЕУГОЛЬНИКА – ЭТО УГОЛ СМЕЖНЫЙ С КАКИМ-НИБУДЬ УГЛОМ ЭТОГО ТРЕУГОЛЬНИКА.</vt:lpstr>
      <vt:lpstr>Найди ошибку</vt:lpstr>
      <vt:lpstr>Молодцы!!!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ТИА</dc:creator>
  <cp:lastModifiedBy>Тошенька</cp:lastModifiedBy>
  <cp:revision>25</cp:revision>
  <dcterms:created xsi:type="dcterms:W3CDTF">2013-02-13T13:17:10Z</dcterms:created>
  <dcterms:modified xsi:type="dcterms:W3CDTF">2013-10-23T02:32:28Z</dcterms:modified>
</cp:coreProperties>
</file>