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9"/>
  </p:notesMasterIdLst>
  <p:sldIdLst>
    <p:sldId id="314" r:id="rId2"/>
    <p:sldId id="323" r:id="rId3"/>
    <p:sldId id="256" r:id="rId4"/>
    <p:sldId id="311" r:id="rId5"/>
    <p:sldId id="315" r:id="rId6"/>
    <p:sldId id="316" r:id="rId7"/>
    <p:sldId id="331" r:id="rId8"/>
    <p:sldId id="317" r:id="rId9"/>
    <p:sldId id="325" r:id="rId10"/>
    <p:sldId id="327" r:id="rId11"/>
    <p:sldId id="328" r:id="rId12"/>
    <p:sldId id="326" r:id="rId13"/>
    <p:sldId id="329" r:id="rId14"/>
    <p:sldId id="330" r:id="rId15"/>
    <p:sldId id="324" r:id="rId16"/>
    <p:sldId id="318" r:id="rId17"/>
    <p:sldId id="321" r:id="rId18"/>
    <p:sldId id="320" r:id="rId19"/>
    <p:sldId id="287" r:id="rId20"/>
    <p:sldId id="288" r:id="rId21"/>
    <p:sldId id="289" r:id="rId22"/>
    <p:sldId id="307" r:id="rId23"/>
    <p:sldId id="308" r:id="rId24"/>
    <p:sldId id="309" r:id="rId25"/>
    <p:sldId id="291" r:id="rId26"/>
    <p:sldId id="310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DF2FF"/>
    <a:srgbClr val="FFFFFF"/>
    <a:srgbClr val="E2FBFE"/>
    <a:srgbClr val="FF3300"/>
    <a:srgbClr val="66FF33"/>
    <a:srgbClr val="FFFF00"/>
    <a:srgbClr val="6EBE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86" autoAdjust="0"/>
  </p:normalViewPr>
  <p:slideViewPr>
    <p:cSldViewPr snapToGrid="0"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4025-5E4B-4B4B-9514-1769C09FDCF2}" type="datetimeFigureOut">
              <a:rPr lang="ru-RU" smtClean="0"/>
              <a:pPr/>
              <a:t>09.04.2013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516E3-C6C6-4EB1-8C0A-058B411EB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13C19-E625-4A64-86F8-CC3F6A1AA73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C9E0E-276C-444B-94EA-22FE6A816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C6C2-0163-4CB8-AE9F-881C1B2E4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D5A81-73B4-4492-9F9F-75C0C7E9D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218A-57CA-4309-BC3F-C57303D02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656A-D126-4878-80B2-79ADC2EC7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FB59-77C7-4F70-A112-6060DD3AD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30CF-28AA-497E-B9DA-588DF3758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9E53-5FF1-41CA-A98F-7BF59BBC2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EB79-BAAC-4388-8922-6B9FF1592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8FB8-5171-401D-B3F5-175C3BC75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85EC-77E4-469D-9121-785C33650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B17E23-249D-40C5-BFEF-0091AE5C4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684" y="3373276"/>
            <a:ext cx="7949381" cy="279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Если математическая модель исследуемого процесса или ограничения на значения ее параметров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</a:rPr>
              <a:t>нелинейны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, то задача достижения цели является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задачей нелинейного программирования.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1445" y="693174"/>
            <a:ext cx="828859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Если математическая модель исследуемого процесса и ограничения на значения ее параметров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линейны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, то задача достижения цели является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задачей линейного программирования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20565" r="55725" b="35484"/>
          <a:stretch>
            <a:fillRect/>
          </a:stretch>
        </p:blipFill>
        <p:spPr bwMode="auto">
          <a:xfrm>
            <a:off x="0" y="176982"/>
            <a:ext cx="9144000" cy="603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t="20208" r="46706" b="32460"/>
          <a:stretch>
            <a:fillRect/>
          </a:stretch>
        </p:blipFill>
        <p:spPr bwMode="auto">
          <a:xfrm>
            <a:off x="-1" y="250716"/>
            <a:ext cx="9144001" cy="572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t="21042" r="55608" b="33871"/>
          <a:stretch>
            <a:fillRect/>
          </a:stretch>
        </p:blipFill>
        <p:spPr bwMode="auto">
          <a:xfrm>
            <a:off x="9164" y="530942"/>
            <a:ext cx="9117217" cy="52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37859" t="29637" r="24282" b="10887"/>
          <a:stretch>
            <a:fillRect/>
          </a:stretch>
        </p:blipFill>
        <p:spPr bwMode="auto">
          <a:xfrm>
            <a:off x="722668" y="103236"/>
            <a:ext cx="7477432" cy="660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 t="17843" r="59068" b="35383"/>
          <a:stretch>
            <a:fillRect/>
          </a:stretch>
        </p:blipFill>
        <p:spPr bwMode="auto">
          <a:xfrm>
            <a:off x="131207" y="501445"/>
            <a:ext cx="8792002" cy="564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703" y="1338005"/>
            <a:ext cx="83770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Предположим, что мы решили производить несколько видов конфет. Назовем их условно "A", "B" и "C". Известно, что реализация 10-и килограмм конфет "А" дает прибыль 9 д.е., "В" - 10 д.е. и "С" - 16 д.е. Конфеты можно производить в любых количествах (сбыт обеспечен), но запасы сырья ограничены. Необходимо определить, каких конфет и сколько десятков килограмм необходимо произвести, чтобы общая прибыль от реализации была максимальной. </a:t>
            </a:r>
          </a:p>
          <a:p>
            <a:pPr algn="just"/>
            <a:endParaRPr lang="ru-RU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6680" y="381225"/>
            <a:ext cx="1777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Задача 2</a:t>
            </a: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8206" y="1489585"/>
          <a:ext cx="8229599" cy="4852220"/>
        </p:xfrm>
        <a:graphic>
          <a:graphicData uri="http://schemas.openxmlformats.org/drawingml/2006/table">
            <a:tbl>
              <a:tblPr/>
              <a:tblGrid>
                <a:gridCol w="2669459"/>
                <a:gridCol w="1386348"/>
                <a:gridCol w="1386348"/>
                <a:gridCol w="1176920"/>
                <a:gridCol w="1610524"/>
              </a:tblGrid>
              <a:tr h="11295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Сырье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Нормы расхода сырья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Запас сырья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300">
                <a:tc>
                  <a:txBody>
                    <a:bodyPr/>
                    <a:lstStyle/>
                    <a:p>
                      <a:r>
                        <a:rPr lang="ru-RU"/>
                        <a:t> 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30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Какао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360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30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Сахар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192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51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Наполнитель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30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Прибыль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97857" y="181190"/>
            <a:ext cx="7049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Нормы расхода сырья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на производство 10 кг конфет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8750" r="55608" b="43548"/>
          <a:stretch>
            <a:fillRect/>
          </a:stretch>
        </p:blipFill>
        <p:spPr bwMode="auto">
          <a:xfrm>
            <a:off x="0" y="958644"/>
            <a:ext cx="9297136" cy="443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954" y="1463677"/>
            <a:ext cx="811161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Оптимальный план выпуска предусматривает изготовление 80 кг конфет "В" и 20 кг конфет "С". Конфеты "А" производить не стоит.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Полученная Вами прибыль составит 400 д.е.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48536" y="410722"/>
            <a:ext cx="3261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Анализ результатов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5800" y="812800"/>
            <a:ext cx="799465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Задача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0" hangingPunct="0">
              <a:defRPr/>
            </a:pPr>
            <a:endParaRPr lang="ru-RU" sz="1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Машиностроительный завод, реализуя продукцию по договорным ценам, получил определенную выручку, затратив на производство некоторую сумму денег. Определить отношение чистой прибыли к вложенным средствам.</a:t>
            </a:r>
            <a:endParaRPr lang="ru-RU" b="1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119DCC-07B2-4E6A-9BA3-B99E63138EEB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8140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Оптимизация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5114" y="868362"/>
            <a:ext cx="8288952" cy="16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6213" indent="546100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Оптимизация</a:t>
            </a:r>
            <a:r>
              <a:rPr lang="ru-RU" sz="2400" dirty="0">
                <a:solidFill>
                  <a:srgbClr val="3333FF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" pitchFamily="34" charset="0"/>
              </a:rPr>
              <a:t>– это поиск оптимального (наилучшего) варианта в заданных условиях.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1663" y="2868510"/>
            <a:ext cx="8026143" cy="22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46100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Оптимальное решение</a:t>
            </a:r>
            <a:r>
              <a:rPr lang="ru-RU" sz="2400" dirty="0">
                <a:solidFill>
                  <a:srgbClr val="3333FF"/>
                </a:solidFill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Arial" pitchFamily="34" charset="0"/>
              </a:rPr>
              <a:t>– такое, при котором некоторая заданная функция (целевая функция) достигает минимума или максимума.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545845" y="501394"/>
            <a:ext cx="7875587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b="1" u="sng" dirty="0" smtClean="0">
                <a:solidFill>
                  <a:srgbClr val="CC0000"/>
                </a:solidFill>
                <a:latin typeface="Arial" pitchFamily="34" charset="0"/>
              </a:rPr>
              <a:t>Цель </a:t>
            </a:r>
            <a:r>
              <a:rPr lang="ru-RU" b="1" u="sng" dirty="0">
                <a:solidFill>
                  <a:srgbClr val="CC0000"/>
                </a:solidFill>
                <a:latin typeface="Arial" pitchFamily="34" charset="0"/>
              </a:rPr>
              <a:t>моделирования</a:t>
            </a:r>
            <a:r>
              <a:rPr lang="ru-RU" sz="2000" b="1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— исследовать процесс производства и реализации продукции с целью получения наибольшей чистой прибыли. Пользуясь экономическими формулами найти отношение чистой прибыли к вложенным средствам.</a:t>
            </a:r>
          </a:p>
          <a:p>
            <a:pPr algn="just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	Чистая прибыль — это прибыль после уплаты налога. При расчете налога на прибыль необходимо учитывать его зависимость от уровня рентабельности. Примем, если уровень рентабельности не превышает 50%, то с прибыли предприятия взимается налог в 32%. Если же уровень рентабельности превышает 50%, то с соответствующей суммы прибыли налог взимается в размере 75%.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5585" y="0"/>
            <a:ext cx="52641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Постановка задачи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21329" y="1151040"/>
            <a:ext cx="861218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ru-RU" sz="2000" b="1" dirty="0" smtClean="0">
                <a:solidFill>
                  <a:srgbClr val="CC0000"/>
                </a:solidFill>
                <a:latin typeface="Arial" pitchFamily="34" charset="0"/>
              </a:rPr>
              <a:t>	</a:t>
            </a:r>
            <a:r>
              <a:rPr lang="ru-RU" sz="2000" b="1" u="sng" dirty="0" smtClean="0">
                <a:solidFill>
                  <a:srgbClr val="CC0000"/>
                </a:solidFill>
                <a:latin typeface="Arial" pitchFamily="34" charset="0"/>
              </a:rPr>
              <a:t>Объектом моделирования</a:t>
            </a: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 является процесс производства и реализации некоторой продукции.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	Основными параметрами объекта моделирования являются: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выручка,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себестоимость,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прибыль,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рентабельность,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</a:rPr>
              <a:t>налог с прибыли.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684" y="869732"/>
            <a:ext cx="799362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rgbClr val="CC0000"/>
                </a:solidFill>
                <a:latin typeface="Arial" charset="0"/>
              </a:rPr>
              <a:t>Исходные данные: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выручка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B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затраты (себестоимость)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S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Значение прибыли определяется как разность между выручкой и себестоимостью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</a:rPr>
              <a:t>P = B - S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0589" y="187274"/>
            <a:ext cx="45847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Разработка модели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77" y="-27026"/>
            <a:ext cx="86868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Рентабельность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</a:rPr>
              <a:t>r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 вычисляется по формуле:</a:t>
            </a:r>
            <a:endParaRPr lang="en-US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just"/>
            <a:endParaRPr lang="ru-RU" sz="9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</a:rPr>
              <a:t>r = P/S*100%</a:t>
            </a:r>
            <a:endParaRPr lang="ru-RU" sz="32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algn="just"/>
            <a:endParaRPr lang="ru-RU" sz="10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Прибыль, соответствующая предельному уровню рентабельности 50%, составляет 50% от себестоимости продукции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</a:rPr>
              <a:t>S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, т.е.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S*50/100=S/2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, поэтому налог с прибыли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N 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определяется следующим образом: </a:t>
            </a:r>
            <a:endParaRPr lang="en-US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just"/>
            <a:endParaRPr lang="ru-RU" sz="11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	если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</a:rPr>
              <a:t>r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&lt;=50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, то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N=P*32/100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 р., иначе</a:t>
            </a:r>
            <a:endParaRPr lang="en-US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N=S/2*32/100+(P-S/2)*75/100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Чистая прибыль 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</a:rPr>
              <a:t>   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</a:rPr>
              <a:t>Р</a:t>
            </a:r>
            <a:r>
              <a:rPr lang="ru-RU" sz="3200" b="1" baseline="-25000" dirty="0" err="1" smtClean="0">
                <a:solidFill>
                  <a:srgbClr val="C00000"/>
                </a:solidFill>
                <a:latin typeface="Arial" pitchFamily="34" charset="0"/>
              </a:rPr>
              <a:t>ч</a:t>
            </a:r>
            <a:r>
              <a:rPr lang="en-US" sz="3200" b="1" baseline="-25000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Р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-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N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И, наконец, результат решения этой задачи — отношение чистой прибыли к вложенным средствам 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</a:rPr>
              <a:t>        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</a:rPr>
              <a:t>q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= </a:t>
            </a:r>
            <a:r>
              <a:rPr lang="ru-RU" sz="3200" b="1" dirty="0" err="1" smtClean="0">
                <a:solidFill>
                  <a:srgbClr val="C00000"/>
                </a:solidFill>
                <a:latin typeface="Arial" pitchFamily="34" charset="0"/>
              </a:rPr>
              <a:t>Рч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</a:rPr>
              <a:t>/S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2736" y="206474"/>
          <a:ext cx="8686800" cy="5884609"/>
        </p:xfrm>
        <a:graphic>
          <a:graphicData uri="http://schemas.openxmlformats.org/drawingml/2006/table">
            <a:tbl>
              <a:tblPr/>
              <a:tblGrid>
                <a:gridCol w="404691"/>
                <a:gridCol w="3002186"/>
                <a:gridCol w="5279923"/>
              </a:tblGrid>
              <a:tr h="382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A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B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Рентабельность производства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chemeClr val="accent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Исходные данные</a:t>
                      </a:r>
                      <a:endParaRPr lang="ru-RU" sz="2000" b="1">
                        <a:solidFill>
                          <a:schemeClr val="accent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Выручка (р.)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Себестоимость (р.)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>
                        <a:solidFill>
                          <a:schemeClr val="accent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Прибыль (р.)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Рентабельность (%)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(р.)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541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Чистая прибыль (р.)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5622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accent2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Отношение чистой прибыли к вложенным средствам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accent2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6090" y="2875936"/>
            <a:ext cx="1327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=B2-B3</a:t>
            </a:r>
            <a:endParaRPr lang="ru-RU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0334" y="3362632"/>
            <a:ext cx="1887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=B4/B3*100</a:t>
            </a:r>
            <a:endParaRPr lang="ru-RU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7442" y="3760838"/>
            <a:ext cx="6474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=ЕСЛИ(B7&lt;=50;B6*0,32;B4/2*0,32+(B6-B4/2)*0,75)</a:t>
            </a:r>
            <a:endParaRPr lang="ru-RU" sz="2000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6813" y="4247535"/>
            <a:ext cx="1917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=B4-B6</a:t>
            </a:r>
            <a:endParaRPr lang="ru-RU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9833" y="4940709"/>
            <a:ext cx="2182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=B7/B3</a:t>
            </a:r>
            <a:endParaRPr lang="ru-RU" b="1" dirty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0065" y="854997"/>
            <a:ext cx="868695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lvl="0" indent="-4572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Введите в компьютерную модель исходные данные</a:t>
            </a:r>
            <a:r>
              <a:rPr lang="en-US" sz="2000" b="1" dirty="0" smtClean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Например: </a:t>
            </a:r>
            <a:r>
              <a:rPr lang="ru-RU" sz="2800" b="1" dirty="0" smtClean="0">
                <a:solidFill>
                  <a:srgbClr val="C00000"/>
                </a:solidFill>
                <a:latin typeface="Arial" charset="0"/>
              </a:rPr>
              <a:t>B=3000; S=2000</a:t>
            </a: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.</a:t>
            </a:r>
          </a:p>
          <a:p>
            <a:pPr marL="457200" lvl="0" indent="-4572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Исследовать, как изменяется отношение чистой прибыли к вложенным средствам, если менять только выручку, оставляя постоянной себестоимость.</a:t>
            </a:r>
          </a:p>
          <a:p>
            <a:pPr marL="457200" lvl="0" indent="-4572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Исследовать, как изменяется отношение чистой прибыли к вложенным средствам, если менять только себестоимость, оставляя постоянной выручку.</a:t>
            </a:r>
          </a:p>
          <a:p>
            <a:pPr marL="457200" lvl="0" indent="-4572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Как измениться модель, если налог вычисляется следующим образом</a:t>
            </a:r>
            <a:endParaRPr lang="en-US" sz="2000" b="1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9075" y="193777"/>
            <a:ext cx="65786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Компьютерный эксперимент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0431" y="5781366"/>
          <a:ext cx="8214852" cy="884904"/>
        </p:xfrm>
        <a:graphic>
          <a:graphicData uri="http://schemas.openxmlformats.org/drawingml/2006/table">
            <a:tbl>
              <a:tblPr/>
              <a:tblGrid>
                <a:gridCol w="2625214"/>
                <a:gridCol w="1769806"/>
                <a:gridCol w="2212259"/>
                <a:gridCol w="1607573"/>
              </a:tblGrid>
              <a:tr h="442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рентабельность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&lt;=30%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 30 до 70%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&gt;70%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723" y="1401097"/>
          <a:ext cx="8465574" cy="731520"/>
        </p:xfrm>
        <a:graphic>
          <a:graphicData uri="http://schemas.openxmlformats.org/drawingml/2006/table">
            <a:tbl>
              <a:tblPr/>
              <a:tblGrid>
                <a:gridCol w="339196"/>
                <a:gridCol w="1760955"/>
                <a:gridCol w="6365423"/>
              </a:tblGrid>
              <a:tr h="5751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 (р.)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=ЕСЛИ(B7&lt;=30; B6*0,2;ЕСЛИ(B7&lt;=70; B6*0,4; B6*0,6))</a:t>
                      </a:r>
                    </a:p>
                  </a:txBody>
                  <a:tcPr marL="45085" marR="450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840658" y="545690"/>
            <a:ext cx="66515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Изменится только формула в ячейке B8.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12954" y="269678"/>
            <a:ext cx="830334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Анализ результатов</a:t>
            </a:r>
            <a:endParaRPr lang="en-US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indent="987425"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charset="0"/>
              </a:rPr>
              <a:t>Полученная модель позволяет в зависимости от рентабельности определять налог с прибыли, автоматически пересчитывать размер чистой прибыли, находить отношение чистой прибыли к вложенным средствам.</a:t>
            </a:r>
          </a:p>
          <a:p>
            <a:pPr indent="987425"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charset="0"/>
              </a:rPr>
              <a:t>Проведенный компьютерный эксперимент показывает, что отношение чистой прибыли к вложенным средствам увеличивается при увеличении выручки и уменьшается при увеличении себестоимости продукции. </a:t>
            </a:r>
            <a:r>
              <a:rPr lang="ru-RU" sz="3200" b="1" dirty="0" smtClean="0"/>
              <a:t> 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590800" y="28956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793750" y="1802428"/>
            <a:ext cx="7418388" cy="2308324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Информационные оптимизационные модели</a:t>
            </a:r>
            <a:endParaRPr lang="ru-RU" sz="48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1226" y="405575"/>
            <a:ext cx="8745793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400" b="1" i="1" dirty="0" smtClean="0">
              <a:solidFill>
                <a:srgbClr val="C00000"/>
              </a:solidFill>
              <a:latin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Найти:   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х1, х2, … , 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</a:rPr>
              <a:t>хn</a:t>
            </a:r>
            <a:endParaRPr lang="ru-RU" sz="24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такие, что: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</a:rPr>
              <a:t> 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F(х1, х2, … , 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</a:rPr>
              <a:t>хn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) --&gt; {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</a:rPr>
              <a:t>Max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; 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</a:rPr>
              <a:t>Min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; = 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</a:rPr>
              <a:t>Value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}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при ограничениях: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2"/>
                </a:solidFill>
                <a:latin typeface="Arial" pitchFamily="34" charset="0"/>
              </a:rPr>
              <a:t>G(х1, х2, … , </a:t>
            </a:r>
            <a:r>
              <a:rPr lang="ru-RU" sz="2200" b="1" dirty="0" err="1" smtClean="0">
                <a:solidFill>
                  <a:schemeClr val="accent2"/>
                </a:solidFill>
                <a:latin typeface="Arial" pitchFamily="34" charset="0"/>
              </a:rPr>
              <a:t>хn</a:t>
            </a:r>
            <a:r>
              <a:rPr lang="ru-RU" sz="2200" b="1" dirty="0" smtClean="0">
                <a:solidFill>
                  <a:schemeClr val="accent2"/>
                </a:solidFill>
                <a:latin typeface="Arial" pitchFamily="34" charset="0"/>
              </a:rPr>
              <a:t>) --&gt; {</a:t>
            </a:r>
            <a:r>
              <a:rPr lang="en-US" sz="2200" b="1" dirty="0" smtClean="0">
                <a:solidFill>
                  <a:schemeClr val="accent2"/>
                </a:solidFill>
                <a:latin typeface="Arial" pitchFamily="34" charset="0"/>
              </a:rPr>
              <a:t>&gt;</a:t>
            </a:r>
            <a:r>
              <a:rPr lang="ru-RU" sz="2200" b="1" dirty="0" err="1" smtClean="0">
                <a:solidFill>
                  <a:schemeClr val="accent2"/>
                </a:solidFill>
                <a:latin typeface="Arial" pitchFamily="34" charset="0"/>
              </a:rPr>
              <a:t>Value</a:t>
            </a:r>
            <a:r>
              <a:rPr lang="ru-RU" sz="2200" b="1" dirty="0" smtClean="0">
                <a:solidFill>
                  <a:schemeClr val="accent2"/>
                </a:solidFill>
                <a:latin typeface="Arial" pitchFamily="34" charset="0"/>
              </a:rPr>
              <a:t>; </a:t>
            </a:r>
            <a:r>
              <a:rPr lang="en-US" sz="2200" b="1" dirty="0" smtClean="0">
                <a:solidFill>
                  <a:schemeClr val="accent2"/>
                </a:solidFill>
                <a:latin typeface="Arial" pitchFamily="34" charset="0"/>
              </a:rPr>
              <a:t>&lt;</a:t>
            </a:r>
            <a:r>
              <a:rPr lang="ru-RU" sz="2200" b="1" dirty="0" err="1" smtClean="0">
                <a:solidFill>
                  <a:schemeClr val="accent2"/>
                </a:solidFill>
                <a:latin typeface="Arial" pitchFamily="34" charset="0"/>
              </a:rPr>
              <a:t>Value</a:t>
            </a:r>
            <a:r>
              <a:rPr lang="ru-RU" sz="2200" b="1" dirty="0" smtClean="0">
                <a:solidFill>
                  <a:schemeClr val="accent2"/>
                </a:solidFill>
                <a:latin typeface="Arial" pitchFamily="34" charset="0"/>
              </a:rPr>
              <a:t>; </a:t>
            </a:r>
            <a:r>
              <a:rPr lang="en-US" sz="2200" b="1" dirty="0" smtClean="0">
                <a:solidFill>
                  <a:schemeClr val="accent2"/>
                </a:solidFill>
                <a:latin typeface="Arial" pitchFamily="34" charset="0"/>
              </a:rPr>
              <a:t>&gt;=Value; &lt;=Value; </a:t>
            </a:r>
            <a:r>
              <a:rPr lang="ru-RU" sz="2200" b="1" dirty="0" smtClean="0">
                <a:solidFill>
                  <a:schemeClr val="accent2"/>
                </a:solidFill>
                <a:latin typeface="Arial" pitchFamily="34" charset="0"/>
              </a:rPr>
              <a:t>= </a:t>
            </a:r>
            <a:r>
              <a:rPr lang="ru-RU" sz="2200" b="1" dirty="0" err="1" smtClean="0">
                <a:solidFill>
                  <a:schemeClr val="accent2"/>
                </a:solidFill>
                <a:latin typeface="Arial" pitchFamily="34" charset="0"/>
              </a:rPr>
              <a:t>Value</a:t>
            </a:r>
            <a:r>
              <a:rPr lang="ru-RU" sz="2200" b="1" dirty="0" smtClean="0">
                <a:solidFill>
                  <a:schemeClr val="accent2"/>
                </a:solidFill>
                <a:latin typeface="Arial" pitchFamily="34" charset="0"/>
              </a:rPr>
              <a:t>}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</a:rPr>
              <a:t>где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</a:rPr>
              <a:t>X1, X2, …, </a:t>
            </a:r>
            <a:r>
              <a:rPr lang="en-US" sz="2400" b="1" dirty="0" err="1" smtClean="0">
                <a:solidFill>
                  <a:schemeClr val="accent2"/>
                </a:solidFill>
                <a:latin typeface="Arial" pitchFamily="34" charset="0"/>
              </a:rPr>
              <a:t>Xn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- называются регулируемыми ячейками. </a:t>
            </a:r>
            <a:endParaRPr lang="en-US" sz="2400" b="1" dirty="0" smtClean="0">
              <a:solidFill>
                <a:schemeClr val="accent2"/>
              </a:solidFill>
              <a:latin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F(х1, х2, … , 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</a:rPr>
              <a:t>хn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)</a:t>
            </a:r>
            <a:r>
              <a:rPr lang="en-US" sz="2400" b="1" dirty="0" smtClean="0">
                <a:solidFill>
                  <a:schemeClr val="accent2"/>
                </a:solidFill>
                <a:latin typeface="Arial" pitchFamily="34" charset="0"/>
              </a:rPr>
              <a:t> –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 целевая функция, называемая иногда просто целью,  должна задаваться в виде формулы в ячейке рабочего листа.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Функции G(х1, х2, … , </a:t>
            </a:r>
            <a:r>
              <a:rPr lang="ru-RU" sz="2400" b="1" dirty="0" err="1" smtClean="0">
                <a:solidFill>
                  <a:schemeClr val="accent2"/>
                </a:solidFill>
                <a:latin typeface="Arial" pitchFamily="34" charset="0"/>
              </a:rPr>
              <a:t>хn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</a:rPr>
              <a:t>) называются ограничениями. Их можно задать как в виде равенств, так и неравенств.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35585" y="44244"/>
            <a:ext cx="52641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Постановка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7944" r="67409" b="50652"/>
          <a:stretch>
            <a:fillRect/>
          </a:stretch>
        </p:blipFill>
        <p:spPr bwMode="auto">
          <a:xfrm>
            <a:off x="410084" y="619925"/>
            <a:ext cx="7958250" cy="542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784260" y="3170903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E1+E2+E3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4310" y="4748981"/>
            <a:ext cx="294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=10*E1+3*E2+8*E3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9562" y="5299587"/>
            <a:ext cx="289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=3*E1+6*E2+4*E3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4857" t="27588" r="28361" b="12406"/>
          <a:stretch>
            <a:fillRect/>
          </a:stretch>
        </p:blipFill>
        <p:spPr bwMode="auto">
          <a:xfrm>
            <a:off x="2235361" y="0"/>
            <a:ext cx="69086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50628" r="64412" b="5507"/>
          <a:stretch>
            <a:fillRect/>
          </a:stretch>
        </p:blipFill>
        <p:spPr bwMode="auto">
          <a:xfrm>
            <a:off x="0" y="2134828"/>
            <a:ext cx="5412657" cy="405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714" y="664771"/>
            <a:ext cx="858356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b="1" dirty="0" err="1" smtClean="0"/>
              <a:t>var</a:t>
            </a:r>
            <a:r>
              <a:rPr lang="en-US" b="1" dirty="0" smtClean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x1,x2,x3,f:integer;</a:t>
            </a:r>
          </a:p>
          <a:p>
            <a:pPr>
              <a:lnSpc>
                <a:spcPts val="3600"/>
              </a:lnSpc>
            </a:pPr>
            <a:r>
              <a:rPr lang="en-US" b="1" dirty="0" smtClean="0"/>
              <a:t>begin</a:t>
            </a:r>
          </a:p>
          <a:p>
            <a:pPr>
              <a:lnSpc>
                <a:spcPts val="3600"/>
              </a:lnSpc>
            </a:pPr>
            <a:r>
              <a:rPr lang="en-US" b="1" dirty="0" smtClean="0"/>
              <a:t>f:=300;</a:t>
            </a:r>
          </a:p>
          <a:p>
            <a:pPr>
              <a:lnSpc>
                <a:spcPts val="3600"/>
              </a:lnSpc>
            </a:pPr>
            <a:r>
              <a:rPr lang="en-US" b="1" dirty="0" smtClean="0"/>
              <a:t>for </a:t>
            </a:r>
            <a:r>
              <a:rPr lang="ru-RU" b="1" dirty="0" smtClean="0"/>
              <a:t>         …………..         </a:t>
            </a:r>
            <a:r>
              <a:rPr lang="en-US" b="1" dirty="0" smtClean="0"/>
              <a:t>do</a:t>
            </a:r>
          </a:p>
          <a:p>
            <a:pPr>
              <a:lnSpc>
                <a:spcPts val="3600"/>
              </a:lnSpc>
            </a:pPr>
            <a:r>
              <a:rPr lang="en-US" b="1" dirty="0" smtClean="0"/>
              <a:t>  </a:t>
            </a:r>
            <a:r>
              <a:rPr lang="ru-RU" b="1" dirty="0" smtClean="0"/>
              <a:t>  </a:t>
            </a:r>
            <a:r>
              <a:rPr lang="en-US" b="1" dirty="0" smtClean="0"/>
              <a:t>for </a:t>
            </a:r>
            <a:r>
              <a:rPr lang="ru-RU" b="1" dirty="0" smtClean="0"/>
              <a:t>          ……..                </a:t>
            </a:r>
            <a:r>
              <a:rPr lang="en-US" b="1" dirty="0" smtClean="0"/>
              <a:t>do</a:t>
            </a:r>
          </a:p>
          <a:p>
            <a:pPr>
              <a:lnSpc>
                <a:spcPts val="3600"/>
              </a:lnSpc>
            </a:pPr>
            <a:r>
              <a:rPr lang="en-US" b="1" dirty="0" smtClean="0"/>
              <a:t>    </a:t>
            </a:r>
            <a:r>
              <a:rPr lang="ru-RU" b="1" dirty="0" smtClean="0"/>
              <a:t>    </a:t>
            </a:r>
            <a:r>
              <a:rPr lang="en-US" b="1" dirty="0" smtClean="0"/>
              <a:t>for </a:t>
            </a:r>
            <a:r>
              <a:rPr lang="ru-RU" b="1" dirty="0" smtClean="0"/>
              <a:t>            …………           </a:t>
            </a:r>
            <a:r>
              <a:rPr lang="en-US" b="1" dirty="0" smtClean="0"/>
              <a:t>do</a:t>
            </a:r>
          </a:p>
          <a:p>
            <a:pPr>
              <a:lnSpc>
                <a:spcPts val="3600"/>
              </a:lnSpc>
            </a:pPr>
            <a:r>
              <a:rPr lang="en-US" b="1" dirty="0" smtClean="0"/>
              <a:t>   </a:t>
            </a:r>
            <a:r>
              <a:rPr lang="ru-RU" b="1" dirty="0" smtClean="0"/>
              <a:t>         </a:t>
            </a:r>
            <a:r>
              <a:rPr lang="en-US" b="1" dirty="0" smtClean="0"/>
              <a:t>if</a:t>
            </a:r>
            <a:r>
              <a:rPr lang="ru-RU" b="1" dirty="0" smtClean="0"/>
              <a:t>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          …………………                                 </a:t>
            </a:r>
          </a:p>
          <a:p>
            <a:pPr>
              <a:lnSpc>
                <a:spcPts val="3600"/>
              </a:lnSpc>
            </a:pPr>
            <a:r>
              <a:rPr lang="ru-RU" b="1" dirty="0" smtClean="0"/>
              <a:t>               </a:t>
            </a:r>
            <a:r>
              <a:rPr lang="en-US" b="1" dirty="0" smtClean="0"/>
              <a:t>then</a:t>
            </a:r>
          </a:p>
          <a:p>
            <a:pPr>
              <a:lnSpc>
                <a:spcPts val="3600"/>
              </a:lnSpc>
            </a:pPr>
            <a:r>
              <a:rPr lang="en-US" b="1" dirty="0" smtClean="0"/>
              <a:t>     </a:t>
            </a:r>
            <a:r>
              <a:rPr lang="ru-RU" b="1" dirty="0" smtClean="0"/>
              <a:t>         </a:t>
            </a:r>
            <a:r>
              <a:rPr lang="en-US" b="1" dirty="0" smtClean="0"/>
              <a:t> if </a:t>
            </a:r>
            <a:r>
              <a:rPr lang="ru-RU" b="1" dirty="0" smtClean="0"/>
              <a:t>        ……..           </a:t>
            </a:r>
            <a:r>
              <a:rPr lang="en-US" b="1" dirty="0" smtClean="0"/>
              <a:t>then begin</a:t>
            </a:r>
            <a:r>
              <a:rPr lang="ru-RU" b="1" dirty="0" smtClean="0"/>
              <a:t>                          </a:t>
            </a:r>
            <a:r>
              <a:rPr lang="en-US" b="1" dirty="0" smtClean="0"/>
              <a:t>;</a:t>
            </a:r>
            <a:endParaRPr lang="ru-RU" b="1" dirty="0" smtClean="0"/>
          </a:p>
          <a:p>
            <a:pPr>
              <a:lnSpc>
                <a:spcPts val="3600"/>
              </a:lnSpc>
            </a:pPr>
            <a:endParaRPr lang="ru-RU" b="1" dirty="0" smtClean="0"/>
          </a:p>
          <a:p>
            <a:pPr>
              <a:lnSpc>
                <a:spcPts val="3600"/>
              </a:lnSpc>
            </a:pPr>
            <a:endParaRPr lang="en-US" b="1" dirty="0" smtClean="0"/>
          </a:p>
          <a:p>
            <a:pPr>
              <a:lnSpc>
                <a:spcPts val="3600"/>
              </a:lnSpc>
            </a:pPr>
            <a:r>
              <a:rPr lang="ru-RU" b="1" dirty="0" smtClean="0"/>
              <a:t>	   </a:t>
            </a:r>
            <a:r>
              <a:rPr lang="en-US" b="1" dirty="0" smtClean="0"/>
              <a:t>end;</a:t>
            </a:r>
          </a:p>
          <a:p>
            <a:pPr>
              <a:lnSpc>
                <a:spcPts val="3600"/>
              </a:lnSpc>
            </a:pPr>
            <a:r>
              <a:rPr lang="en-US" b="1" dirty="0" smtClean="0"/>
              <a:t>end.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186" y="44244"/>
            <a:ext cx="8037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языке программирования Паскаль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865" y="2064775"/>
            <a:ext cx="18726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x1:=1 to 100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2322" y="2595717"/>
            <a:ext cx="18877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x2:=1 to 100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954" y="3028337"/>
            <a:ext cx="18877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x</a:t>
            </a:r>
            <a:r>
              <a:rPr lang="ru-RU" b="1" dirty="0" smtClean="0">
                <a:solidFill>
                  <a:srgbClr val="CC0000"/>
                </a:solidFill>
              </a:rPr>
              <a:t>3</a:t>
            </a:r>
            <a:r>
              <a:rPr lang="en-US" b="1" dirty="0" smtClean="0">
                <a:solidFill>
                  <a:srgbClr val="CC0000"/>
                </a:solidFill>
              </a:rPr>
              <a:t>:=1 to 100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554360"/>
            <a:ext cx="681375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(10*x1+3*x2+8*x3=500) and (3*x1+6*x2+4*x3=300)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1032" y="4350774"/>
            <a:ext cx="185829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x1+x2+x3</a:t>
            </a:r>
            <a:r>
              <a:rPr lang="ru-RU" b="1" dirty="0" smtClean="0">
                <a:solidFill>
                  <a:srgbClr val="CC0000"/>
                </a:solidFill>
              </a:rPr>
              <a:t> </a:t>
            </a:r>
            <a:r>
              <a:rPr lang="en-US" b="1" dirty="0" smtClean="0">
                <a:solidFill>
                  <a:srgbClr val="CC0000"/>
                </a:solidFill>
              </a:rPr>
              <a:t>&lt;</a:t>
            </a:r>
            <a:r>
              <a:rPr lang="ru-RU" b="1" dirty="0" smtClean="0">
                <a:solidFill>
                  <a:srgbClr val="CC0000"/>
                </a:solidFill>
              </a:rPr>
              <a:t> </a:t>
            </a:r>
            <a:r>
              <a:rPr lang="en-US" b="1" dirty="0" smtClean="0">
                <a:solidFill>
                  <a:srgbClr val="CC0000"/>
                </a:solidFill>
              </a:rPr>
              <a:t>f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399" y="4365523"/>
            <a:ext cx="176980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f:=x1+x2+x3</a:t>
            </a: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2023" y="4852221"/>
            <a:ext cx="328889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b="1" dirty="0" err="1" smtClean="0">
                <a:solidFill>
                  <a:srgbClr val="CC0000"/>
                </a:solidFill>
              </a:rPr>
              <a:t>writeln</a:t>
            </a:r>
            <a:r>
              <a:rPr lang="en-US" b="1" dirty="0" smtClean="0">
                <a:solidFill>
                  <a:srgbClr val="CC0000"/>
                </a:solidFill>
              </a:rPr>
              <a:t>(x1,'  ',x2,'  ',x3);</a:t>
            </a:r>
          </a:p>
          <a:p>
            <a:pPr>
              <a:lnSpc>
                <a:spcPts val="3600"/>
              </a:lnSpc>
            </a:pPr>
            <a:r>
              <a:rPr lang="en-US" b="1" dirty="0" err="1" smtClean="0">
                <a:solidFill>
                  <a:srgbClr val="CC0000"/>
                </a:solidFill>
              </a:rPr>
              <a:t>writeln</a:t>
            </a:r>
            <a:r>
              <a:rPr lang="en-US" b="1" dirty="0" smtClean="0">
                <a:solidFill>
                  <a:srgbClr val="CC0000"/>
                </a:solidFill>
              </a:rPr>
              <a:t>('f=',f);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954" y="1426495"/>
            <a:ext cx="8377084" cy="5009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Цех выпускает детали А и В. На производство детали А рабочий тратит 3 часа, на производство детали В - 2 часа. От реализации детали А предприятие получает прибыль 80 </a:t>
            </a:r>
            <a:r>
              <a:rPr lang="ru-RU" b="1" dirty="0" err="1" smtClean="0">
                <a:solidFill>
                  <a:schemeClr val="accent2"/>
                </a:solidFill>
                <a:latin typeface="Arial" pitchFamily="34" charset="0"/>
              </a:rPr>
              <a:t>ден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. ед., В - 60 </a:t>
            </a:r>
            <a:r>
              <a:rPr lang="ru-RU" b="1" dirty="0" err="1" smtClean="0">
                <a:solidFill>
                  <a:schemeClr val="accent2"/>
                </a:solidFill>
                <a:latin typeface="Arial" pitchFamily="34" charset="0"/>
              </a:rPr>
              <a:t>ден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. ед. Цех должен выпустить не менее 100 штук деталей А и не менее 200 штук деталей В. Сколько деталей каждого вида надо выпустить для получения наибольшей прибыли, если фонд рабочего времени составляет 900 человеко-часов.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4164" y="218993"/>
            <a:ext cx="6644275" cy="105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Линейная оптимизационная задача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(для самостоятельного выполнения)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63677" y="383458"/>
            <a:ext cx="8008375" cy="231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Математическая модель задачи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Обозначим за 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</a:rPr>
              <a:t>x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1 и </a:t>
            </a:r>
            <a:r>
              <a:rPr lang="en-US" b="1" dirty="0" smtClean="0">
                <a:solidFill>
                  <a:schemeClr val="accent2"/>
                </a:solidFill>
                <a:latin typeface="Arial" pitchFamily="34" charset="0"/>
              </a:rPr>
              <a:t>x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2 количество изделий А и В </a:t>
            </a:r>
            <a:r>
              <a:rPr lang="ru-RU" b="1" dirty="0" err="1" smtClean="0">
                <a:solidFill>
                  <a:schemeClr val="accent2"/>
                </a:solidFill>
                <a:latin typeface="Arial" pitchFamily="34" charset="0"/>
              </a:rPr>
              <a:t>в</a:t>
            </a:r>
            <a:r>
              <a:rPr lang="ru-RU" b="1" dirty="0" smtClean="0">
                <a:solidFill>
                  <a:schemeClr val="accent2"/>
                </a:solidFill>
                <a:latin typeface="Arial" pitchFamily="34" charset="0"/>
              </a:rPr>
              <a:t> оптимальном плане производства.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1622323" y="2645381"/>
          <a:ext cx="5294671" cy="3898541"/>
        </p:xfrm>
        <a:graphic>
          <a:graphicData uri="http://schemas.openxmlformats.org/presentationml/2006/ole">
            <p:oleObj spid="_x0000_s2049" r:id="rId3" imgW="2349500" imgH="2120900" progId="">
              <p:embed/>
            </p:oleObj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904</Words>
  <Application>Microsoft Office PowerPoint</Application>
  <PresentationFormat>Экран (4:3)</PresentationFormat>
  <Paragraphs>160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82</cp:revision>
  <dcterms:created xsi:type="dcterms:W3CDTF">2008-10-18T08:27:04Z</dcterms:created>
  <dcterms:modified xsi:type="dcterms:W3CDTF">2013-04-09T19:09:22Z</dcterms:modified>
</cp:coreProperties>
</file>