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6" r:id="rId10"/>
    <p:sldId id="267" r:id="rId11"/>
    <p:sldId id="265" r:id="rId12"/>
    <p:sldId id="269" r:id="rId13"/>
    <p:sldId id="268" r:id="rId14"/>
    <p:sldId id="26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D60093"/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1D8D-10FC-4F69-9676-CE5B6CAFAE37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A78-45EE-4328-BF1D-684F84037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55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1D8D-10FC-4F69-9676-CE5B6CAFAE37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A78-45EE-4328-BF1D-684F84037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0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1D8D-10FC-4F69-9676-CE5B6CAFAE37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A78-45EE-4328-BF1D-684F8403716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3470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1D8D-10FC-4F69-9676-CE5B6CAFAE37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A78-45EE-4328-BF1D-684F84037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734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1D8D-10FC-4F69-9676-CE5B6CAFAE37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A78-45EE-4328-BF1D-684F8403716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4733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1D8D-10FC-4F69-9676-CE5B6CAFAE37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A78-45EE-4328-BF1D-684F84037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159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1D8D-10FC-4F69-9676-CE5B6CAFAE37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A78-45EE-4328-BF1D-684F84037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177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1D8D-10FC-4F69-9676-CE5B6CAFAE37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A78-45EE-4328-BF1D-684F84037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35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1D8D-10FC-4F69-9676-CE5B6CAFAE37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A78-45EE-4328-BF1D-684F84037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05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1D8D-10FC-4F69-9676-CE5B6CAFAE37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A78-45EE-4328-BF1D-684F84037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54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1D8D-10FC-4F69-9676-CE5B6CAFAE37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A78-45EE-4328-BF1D-684F84037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64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1D8D-10FC-4F69-9676-CE5B6CAFAE37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A78-45EE-4328-BF1D-684F84037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07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1D8D-10FC-4F69-9676-CE5B6CAFAE37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A78-45EE-4328-BF1D-684F84037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04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1D8D-10FC-4F69-9676-CE5B6CAFAE37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A78-45EE-4328-BF1D-684F84037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96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1D8D-10FC-4F69-9676-CE5B6CAFAE37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A78-45EE-4328-BF1D-684F84037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37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1D8D-10FC-4F69-9676-CE5B6CAFAE37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A78-45EE-4328-BF1D-684F84037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05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51D8D-10FC-4F69-9676-CE5B6CAFAE37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248A78-45EE-4328-BF1D-684F84037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52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1128" y="532263"/>
            <a:ext cx="7922875" cy="3191027"/>
          </a:xfrm>
        </p:spPr>
        <p:txBody>
          <a:bodyPr/>
          <a:lstStyle/>
          <a:p>
            <a:pPr algn="l"/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Open Sans"/>
              </a:rPr>
              <a:t>Обобщающее повторение курса математики — залог успешности сдачи Единого государственного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Open Sans"/>
              </a:rPr>
              <a:t>экзамена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004268"/>
                </a:solidFill>
                <a:latin typeface="Open Sans"/>
              </a:rPr>
              <a:t>Методическая система работы учителя математики МБОУ СОШ № 39 г. Краснодара </a:t>
            </a:r>
            <a:r>
              <a:rPr lang="ru-RU" dirty="0" err="1" smtClean="0">
                <a:solidFill>
                  <a:srgbClr val="004268"/>
                </a:solidFill>
                <a:latin typeface="Open Sans"/>
              </a:rPr>
              <a:t>Полоус</a:t>
            </a:r>
            <a:r>
              <a:rPr lang="ru-RU" dirty="0" smtClean="0">
                <a:solidFill>
                  <a:srgbClr val="004268"/>
                </a:solidFill>
                <a:latin typeface="Open Sans"/>
              </a:rPr>
              <a:t> О.Н.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58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lvl="1" indent="-28575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Char char="•"/>
              <a:defRPr/>
            </a:pPr>
            <a:r>
              <a:rPr lang="ru-RU" sz="5400" dirty="0" smtClean="0">
                <a:solidFill>
                  <a:srgbClr val="D60093"/>
                </a:solidFill>
              </a:rPr>
              <a:t>Техника сдачи тестов </a:t>
            </a:r>
            <a:endParaRPr lang="ru-RU" sz="5400" dirty="0">
              <a:solidFill>
                <a:srgbClr val="D6009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6600CC"/>
                </a:solidFill>
              </a:rPr>
              <a:t>Постоянный жесткий самоконтроль времени;</a:t>
            </a:r>
          </a:p>
          <a:p>
            <a:r>
              <a:rPr lang="ru-RU" sz="2800" dirty="0">
                <a:solidFill>
                  <a:srgbClr val="6600CC"/>
                </a:solidFill>
              </a:rPr>
              <a:t>о</a:t>
            </a:r>
            <a:r>
              <a:rPr lang="ru-RU" sz="2800" dirty="0" smtClean="0">
                <a:solidFill>
                  <a:srgbClr val="6600CC"/>
                </a:solidFill>
              </a:rPr>
              <a:t>ценка трудности знаний;</a:t>
            </a:r>
          </a:p>
          <a:p>
            <a:r>
              <a:rPr lang="ru-RU" sz="2800" dirty="0">
                <a:solidFill>
                  <a:srgbClr val="6600CC"/>
                </a:solidFill>
              </a:rPr>
              <a:t>м</a:t>
            </a:r>
            <a:r>
              <a:rPr lang="ru-RU" sz="2800" dirty="0" smtClean="0">
                <a:solidFill>
                  <a:srgbClr val="6600CC"/>
                </a:solidFill>
              </a:rPr>
              <a:t>инимальная подстановка как прием проверки;</a:t>
            </a:r>
          </a:p>
          <a:p>
            <a:r>
              <a:rPr lang="ru-RU" sz="2800" dirty="0">
                <a:solidFill>
                  <a:srgbClr val="6600CC"/>
                </a:solidFill>
              </a:rPr>
              <a:t>п</a:t>
            </a:r>
            <a:r>
              <a:rPr lang="ru-RU" sz="2800" dirty="0" smtClean="0">
                <a:solidFill>
                  <a:srgbClr val="6600CC"/>
                </a:solidFill>
              </a:rPr>
              <a:t>рием «от простого к сложному» </a:t>
            </a:r>
            <a:endParaRPr lang="ru-RU" sz="2800" dirty="0"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82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D60093"/>
                </a:solidFill>
              </a:rPr>
              <a:t>Шкала перевода первичных баллов в школьную пятибалльную систему</a:t>
            </a:r>
            <a:endParaRPr lang="ru-RU" dirty="0">
              <a:solidFill>
                <a:srgbClr val="D6009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117294"/>
              </p:ext>
            </p:extLst>
          </p:nvPr>
        </p:nvGraphicFramePr>
        <p:xfrm>
          <a:off x="677863" y="2160588"/>
          <a:ext cx="859631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правильно выполненных 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«2»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5-9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10-14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«4»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 и более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«5»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43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Сводная таблица знаний учащихся по материалам ЕГЭ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191991"/>
              </p:ext>
            </p:extLst>
          </p:nvPr>
        </p:nvGraphicFramePr>
        <p:xfrm>
          <a:off x="1160058" y="2552130"/>
          <a:ext cx="7833815" cy="3016156"/>
        </p:xfrm>
        <a:graphic>
          <a:graphicData uri="http://schemas.openxmlformats.org/drawingml/2006/table">
            <a:tbl>
              <a:tblPr/>
              <a:tblGrid>
                <a:gridCol w="1185905"/>
                <a:gridCol w="1904290"/>
                <a:gridCol w="1185905"/>
                <a:gridCol w="1185905"/>
                <a:gridCol w="1185905"/>
                <a:gridCol w="1185905"/>
              </a:tblGrid>
              <a:tr h="754039">
                <a:tc rowSpan="2"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rgbClr val="6600CC"/>
                          </a:solidFill>
                          <a:effectLst/>
                        </a:rPr>
                        <a:t>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rgbClr val="6600CC"/>
                          </a:solidFill>
                          <a:effectLst/>
                        </a:rPr>
                        <a:t>Ф.И. ученика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rgbClr val="6600CC"/>
                          </a:solidFill>
                          <a:effectLst/>
                        </a:rPr>
                        <a:t>№ темы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4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rgbClr val="6600CC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>
                          <a:solidFill>
                            <a:srgbClr val="6600CC"/>
                          </a:solidFill>
                          <a:effectLst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>
                          <a:solidFill>
                            <a:srgbClr val="6600CC"/>
                          </a:solidFill>
                          <a:effectLst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>
                          <a:solidFill>
                            <a:srgbClr val="6600CC"/>
                          </a:solidFill>
                          <a:effectLst/>
                        </a:rPr>
                        <a:t>4...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4039">
                <a:tc>
                  <a:txBody>
                    <a:bodyPr/>
                    <a:lstStyle/>
                    <a:p>
                      <a:r>
                        <a:rPr lang="ru-RU" sz="2800">
                          <a:solidFill>
                            <a:srgbClr val="6600CC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>
                          <a:solidFill>
                            <a:srgbClr val="6600CC"/>
                          </a:solidFill>
                          <a:effectLst/>
                        </a:rPr>
                        <a:t>Иванов 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>
                          <a:solidFill>
                            <a:srgbClr val="6600CC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rgbClr val="6600CC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rgbClr val="6600CC"/>
                          </a:solidFill>
                          <a:effectLst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>
                          <a:solidFill>
                            <a:srgbClr val="6600CC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4039">
                <a:tc>
                  <a:txBody>
                    <a:bodyPr/>
                    <a:lstStyle/>
                    <a:p>
                      <a:r>
                        <a:rPr lang="ru-RU" sz="2800">
                          <a:solidFill>
                            <a:srgbClr val="6600CC"/>
                          </a:solidFill>
                          <a:effectLst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>
                          <a:solidFill>
                            <a:srgbClr val="6600CC"/>
                          </a:solidFill>
                          <a:effectLst/>
                        </a:rPr>
                        <a:t>...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>
                          <a:solidFill>
                            <a:srgbClr val="6600CC"/>
                          </a:solidFill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>
                          <a:solidFill>
                            <a:srgbClr val="6600CC"/>
                          </a:solidFill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rgbClr val="6600CC"/>
                          </a:solidFill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rgbClr val="6600CC"/>
                          </a:solidFill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201600"/>
                </a:solidFill>
                <a:effectLst/>
                <a:latin typeface="Verdana" panose="020B0604030504040204" pitchFamily="34" charset="0"/>
              </a:rPr>
              <a:t>одная таблица знаний учащихся по материалам ЕГЭ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32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Режим «теста скорости»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03481"/>
              </p:ext>
            </p:extLst>
          </p:nvPr>
        </p:nvGraphicFramePr>
        <p:xfrm>
          <a:off x="677863" y="2160588"/>
          <a:ext cx="8596312" cy="2984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149230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Количество заданий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Время на выполнение заданий</a:t>
                      </a:r>
                      <a:endParaRPr lang="ru-RU" sz="2800" dirty="0"/>
                    </a:p>
                  </a:txBody>
                  <a:tcPr/>
                </a:tc>
              </a:tr>
              <a:tr h="1492309"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solidFill>
                          <a:srgbClr val="6600CC"/>
                        </a:solidFill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rgbClr val="6600CC"/>
                          </a:solidFill>
                        </a:rPr>
                        <a:t>увеличивается</a:t>
                      </a:r>
                      <a:endParaRPr lang="ru-RU" sz="2800" dirty="0">
                        <a:solidFill>
                          <a:srgbClr val="66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>
                        <a:solidFill>
                          <a:srgbClr val="6600CC"/>
                        </a:solidFill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rgbClr val="6600CC"/>
                          </a:solidFill>
                        </a:rPr>
                        <a:t>уменьшается</a:t>
                      </a:r>
                      <a:endParaRPr lang="ru-RU" sz="2800" dirty="0">
                        <a:solidFill>
                          <a:srgbClr val="6600C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17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152" y="1270000"/>
            <a:ext cx="8596668" cy="48441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u="sng" dirty="0" smtClean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Учащиеся </a:t>
            </a:r>
            <a:r>
              <a:rPr lang="ru-RU" sz="2800" u="sng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накапливают опыт </a:t>
            </a:r>
            <a:r>
              <a:rPr lang="ru-RU" sz="2800" u="sng" dirty="0" smtClean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работы:</a:t>
            </a:r>
          </a:p>
          <a:p>
            <a:r>
              <a:rPr lang="ru-RU" sz="2800" dirty="0" smtClean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8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учебным </a:t>
            </a:r>
            <a:r>
              <a:rPr lang="ru-RU" sz="2800" dirty="0" smtClean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материалом;</a:t>
            </a:r>
          </a:p>
          <a:p>
            <a:r>
              <a:rPr lang="ru-RU" sz="2800" dirty="0" smtClean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опыт </a:t>
            </a:r>
            <a:r>
              <a:rPr lang="ru-RU" sz="28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 с </a:t>
            </a:r>
            <a:r>
              <a:rPr lang="ru-RU" sz="2800" dirty="0" smtClean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учебником;</a:t>
            </a:r>
          </a:p>
          <a:p>
            <a:r>
              <a:rPr lang="ru-RU" sz="2800" dirty="0" smtClean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приобретают навыки самостоятельной </a:t>
            </a:r>
            <a:r>
              <a:rPr lang="ru-RU" sz="2800" dirty="0" smtClean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деятельности;</a:t>
            </a:r>
          </a:p>
          <a:p>
            <a:r>
              <a:rPr lang="ru-RU" sz="2800" dirty="0" smtClean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хотят и любят выполнять творческие </a:t>
            </a:r>
            <a:r>
              <a:rPr lang="ru-RU" sz="2800" dirty="0" smtClean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задания;</a:t>
            </a:r>
          </a:p>
          <a:p>
            <a:r>
              <a:rPr lang="ru-RU" sz="2800" dirty="0" smtClean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желают получать готовые </a:t>
            </a:r>
            <a:r>
              <a:rPr lang="ru-RU" sz="2800" dirty="0" smtClean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знания;</a:t>
            </a:r>
          </a:p>
          <a:p>
            <a:r>
              <a:rPr lang="ru-RU" sz="2800" dirty="0" smtClean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приобретают </a:t>
            </a:r>
            <a:r>
              <a:rPr lang="ru-RU" sz="28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опыт преодоления </a:t>
            </a:r>
            <a:r>
              <a:rPr lang="ru-RU" sz="2800" dirty="0" smtClean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трудностей;</a:t>
            </a:r>
          </a:p>
          <a:p>
            <a:r>
              <a:rPr lang="ru-RU" sz="2800" dirty="0" smtClean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желают выполнять исследовательские </a:t>
            </a:r>
            <a:r>
              <a:rPr lang="ru-RU" sz="2800" dirty="0" smtClean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работы.</a:t>
            </a:r>
            <a:endParaRPr lang="ru-RU" sz="2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44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449580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Ведущая педагогическая идея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buNone/>
            </a:pPr>
            <a:r>
              <a:rPr lang="ru-RU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Всякое</a:t>
            </a:r>
            <a:r>
              <a:rPr lang="ru-RU" sz="2800" b="1" dirty="0" smtClean="0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dirty="0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знание</a:t>
            </a:r>
            <a:r>
              <a:rPr lang="ru-RU" sz="2800" b="1" dirty="0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остается мертвым, если в учащихся не развивается инициатива и самодеятельность: учащегося нужно приучать не только к мышлению, но и к хотению, а </a:t>
            </a:r>
            <a:r>
              <a:rPr lang="ru-RU" sz="2800" b="1" dirty="0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опыта творческой деятельности  учащихся в процессе обучения  математике призвано обеспечить готовность обучающихся к поиску решений новых проблем, к творческому преобразованию действительности.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12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449580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buNone/>
            </a:pPr>
            <a:r>
              <a:rPr lang="ru-RU" sz="2800" b="1" dirty="0" smtClean="0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оздание </a:t>
            </a:r>
            <a:r>
              <a:rPr lang="ru-RU" sz="2800" dirty="0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уроках математики и во внеурочной деятельности условий для  формирования опыта творческой деятельности учащихся.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46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Отбор  методов  обучения, основанных на деятельном подходе для управления процессом формирования  не столько знаний и умений учащихся, сколько развитием мышления и формированием их опыта творческой деятельности. </a:t>
            </a:r>
          </a:p>
          <a:p>
            <a:pPr algn="just"/>
            <a:r>
              <a:rPr lang="ru-RU" sz="2400" dirty="0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Разработка и применение  приемов формирования опыта творческой деятельности учащихся, способствующих развитию личности ученика, его творческих способностей.</a:t>
            </a:r>
          </a:p>
          <a:p>
            <a:pPr algn="just"/>
            <a:r>
              <a:rPr lang="ru-RU" sz="2400" dirty="0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Создание  мотивационных условий  для творческой деятельности обучающихся в процессе обучения математике. </a:t>
            </a:r>
          </a:p>
          <a:p>
            <a:pPr marL="0" indent="0" algn="just">
              <a:buNone/>
            </a:pPr>
            <a:endParaRPr lang="ru-RU" sz="2400" dirty="0">
              <a:solidFill>
                <a:srgbClr val="66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66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деятельности;</a:t>
            </a: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непрерывности;</a:t>
            </a: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целостного представления о мире;</a:t>
            </a: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дифференциации;</a:t>
            </a: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психологической комфортности;</a:t>
            </a: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вариативности;</a:t>
            </a: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66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творчества.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31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обучения: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indent="-45720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проблемный;</a:t>
            </a:r>
          </a:p>
          <a:p>
            <a:pPr marL="800100" indent="-45720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исследовательский;</a:t>
            </a:r>
          </a:p>
          <a:p>
            <a:pPr marL="800100" indent="-45720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 </a:t>
            </a:r>
            <a:r>
              <a:rPr lang="ru-RU" sz="2800" dirty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проектов.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63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Залог успешности: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6600CC"/>
                </a:solidFill>
                <a:latin typeface="Verdana" panose="020B0604030504040204" pitchFamily="34" charset="0"/>
              </a:rPr>
              <a:t>Постоянный </a:t>
            </a:r>
            <a:r>
              <a:rPr lang="ru-RU" sz="2800" dirty="0" smtClean="0">
                <a:solidFill>
                  <a:srgbClr val="6600CC"/>
                </a:solidFill>
                <a:latin typeface="Verdana" panose="020B0604030504040204" pitchFamily="34" charset="0"/>
              </a:rPr>
              <a:t>контроль;</a:t>
            </a:r>
          </a:p>
          <a:p>
            <a:r>
              <a:rPr lang="ru-RU" sz="2800" dirty="0" smtClean="0">
                <a:solidFill>
                  <a:srgbClr val="6600CC"/>
                </a:solidFill>
                <a:latin typeface="Verdana" panose="020B0604030504040204" pitchFamily="34" charset="0"/>
              </a:rPr>
              <a:t>анализ результатов;</a:t>
            </a:r>
          </a:p>
          <a:p>
            <a:r>
              <a:rPr lang="ru-RU" sz="2800" dirty="0" smtClean="0">
                <a:solidFill>
                  <a:srgbClr val="6600CC"/>
                </a:solidFill>
                <a:latin typeface="Verdana" panose="020B0604030504040204" pitchFamily="34" charset="0"/>
              </a:rPr>
              <a:t>коррекция </a:t>
            </a:r>
            <a:r>
              <a:rPr lang="ru-RU" sz="2800" dirty="0">
                <a:solidFill>
                  <a:srgbClr val="6600CC"/>
                </a:solidFill>
                <a:latin typeface="Verdana" panose="020B0604030504040204" pitchFamily="34" charset="0"/>
              </a:rPr>
              <a:t>деятельности обучающихся </a:t>
            </a:r>
            <a:endParaRPr lang="ru-RU" sz="2800" dirty="0"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7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D60093"/>
                </a:solidFill>
                <a:latin typeface="Verdana" panose="020B0604030504040204" pitchFamily="34" charset="0"/>
              </a:rPr>
              <a:t>Папка</a:t>
            </a:r>
            <a:r>
              <a:rPr lang="ru-RU" b="1" dirty="0" smtClean="0">
                <a:solidFill>
                  <a:srgbClr val="D60093"/>
                </a:solidFill>
                <a:latin typeface="Verdana" panose="020B0604030504040204" pitchFamily="34" charset="0"/>
              </a:rPr>
              <a:t> </a:t>
            </a:r>
            <a:r>
              <a:rPr lang="ru-RU" dirty="0">
                <a:solidFill>
                  <a:srgbClr val="D60093"/>
                </a:solidFill>
                <a:latin typeface="Verdana" panose="020B0604030504040204" pitchFamily="34" charset="0"/>
              </a:rPr>
              <a:t>материалов</a:t>
            </a:r>
            <a:r>
              <a:rPr lang="ru-RU" b="1" dirty="0">
                <a:solidFill>
                  <a:srgbClr val="D60093"/>
                </a:solidFill>
                <a:latin typeface="Verdana" panose="020B0604030504040204" pitchFamily="34" charset="0"/>
              </a:rPr>
              <a:t> </a:t>
            </a:r>
            <a:r>
              <a:rPr lang="ru-RU" dirty="0">
                <a:solidFill>
                  <a:srgbClr val="D60093"/>
                </a:solidFill>
                <a:latin typeface="Verdana" panose="020B0604030504040204" pitchFamily="34" charset="0"/>
              </a:rPr>
              <a:t>для</a:t>
            </a:r>
            <a:r>
              <a:rPr lang="ru-RU" b="1" dirty="0">
                <a:solidFill>
                  <a:srgbClr val="D60093"/>
                </a:solidFill>
                <a:latin typeface="Verdana" panose="020B0604030504040204" pitchFamily="34" charset="0"/>
              </a:rPr>
              <a:t> </a:t>
            </a:r>
            <a:r>
              <a:rPr lang="ru-RU" dirty="0">
                <a:solidFill>
                  <a:srgbClr val="D60093"/>
                </a:solidFill>
                <a:latin typeface="Verdana" panose="020B0604030504040204" pitchFamily="34" charset="0"/>
              </a:rPr>
              <a:t>подготовки</a:t>
            </a:r>
            <a:r>
              <a:rPr lang="ru-RU" b="1" dirty="0">
                <a:solidFill>
                  <a:srgbClr val="D60093"/>
                </a:solidFill>
                <a:latin typeface="Verdana" panose="020B0604030504040204" pitchFamily="34" charset="0"/>
              </a:rPr>
              <a:t> к ЕГЭ</a:t>
            </a:r>
            <a:endParaRPr lang="ru-RU" dirty="0">
              <a:solidFill>
                <a:srgbClr val="D6009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70399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Обложка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(Материалы для подготовки к ЕГЭ учащегося 10 класса Ф.И.О. ученика)</a:t>
            </a:r>
          </a:p>
          <a:p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ндивидуальная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учащегося.</a:t>
            </a:r>
          </a:p>
          <a:p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справочный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(Алгебра. Уравнения и неравенства. Функции. Начала математического анализа. Геометрия. Элементы комбинаторики, статистики, теории вероятностей.). Справочный материал выдается непосредственно перед изучением или повторением той или иной темы.</a:t>
            </a:r>
          </a:p>
          <a:p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демонстрационный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контрольных измерительных материалов единого государственного экзамена текущего учебного года по математике.</a:t>
            </a:r>
          </a:p>
          <a:p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тексты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краевых диагностических работ, прототипы, тесты и др.</a:t>
            </a:r>
          </a:p>
          <a:p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краевых диагностических работ</a:t>
            </a:r>
          </a:p>
          <a:p>
            <a:r>
              <a:rPr lang="ru-RU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291856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dirty="0" smtClean="0"/>
              <a:t>Технология подготовки к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4"/>
                </a:solidFill>
              </a:rPr>
              <a:t>Психологическая подготовка;</a:t>
            </a:r>
          </a:p>
          <a:p>
            <a:r>
              <a:rPr lang="ru-RU" sz="2800" dirty="0" smtClean="0">
                <a:solidFill>
                  <a:schemeClr val="accent4"/>
                </a:solidFill>
              </a:rPr>
              <a:t>Техническая подготовка;</a:t>
            </a:r>
          </a:p>
          <a:p>
            <a:r>
              <a:rPr lang="ru-RU" sz="2800" dirty="0" smtClean="0">
                <a:solidFill>
                  <a:schemeClr val="accent4"/>
                </a:solidFill>
              </a:rPr>
              <a:t>Методическая подготовка</a:t>
            </a:r>
            <a:endParaRPr lang="ru-RU" sz="2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87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469</Words>
  <Application>Microsoft Office PowerPoint</Application>
  <PresentationFormat>Широкоэкранный</PresentationFormat>
  <Paragraphs>92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Calibri</vt:lpstr>
      <vt:lpstr>Open Sans</vt:lpstr>
      <vt:lpstr>Symbol</vt:lpstr>
      <vt:lpstr>Times New Roman</vt:lpstr>
      <vt:lpstr>Trebuchet MS</vt:lpstr>
      <vt:lpstr>Verdana</vt:lpstr>
      <vt:lpstr>Wingdings</vt:lpstr>
      <vt:lpstr>Wingdings 3</vt:lpstr>
      <vt:lpstr>Грань</vt:lpstr>
      <vt:lpstr>Обобщающее повторение курса математики — залог успешности сдачи Единого государственного экзамена</vt:lpstr>
      <vt:lpstr>Ведущая педагогическая идея </vt:lpstr>
      <vt:lpstr>Цель</vt:lpstr>
      <vt:lpstr>Задачи:</vt:lpstr>
      <vt:lpstr>Принципы:</vt:lpstr>
      <vt:lpstr>Методы обучения:</vt:lpstr>
      <vt:lpstr>Залог успешности:</vt:lpstr>
      <vt:lpstr>Папка материалов для подготовки к ЕГЭ</vt:lpstr>
      <vt:lpstr>Технология подготовки к ЕГЭ</vt:lpstr>
      <vt:lpstr>Техника сдачи тестов </vt:lpstr>
      <vt:lpstr>Шкала перевода первичных баллов в школьную пятибалльную систему</vt:lpstr>
      <vt:lpstr>Сводная таблица знаний учащихся по материалам ЕГЭ </vt:lpstr>
      <vt:lpstr>Режим «теста скорости»</vt:lpstr>
      <vt:lpstr>Результаты обучения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Обобщающее повторение курса математики — залог успешности сдачи Единого государственного экзамена</dc:title>
  <dc:creator>admin</dc:creator>
  <cp:lastModifiedBy>admin</cp:lastModifiedBy>
  <cp:revision>8</cp:revision>
  <dcterms:created xsi:type="dcterms:W3CDTF">2015-03-22T19:46:44Z</dcterms:created>
  <dcterms:modified xsi:type="dcterms:W3CDTF">2015-03-22T20:55:15Z</dcterms:modified>
</cp:coreProperties>
</file>