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8" r:id="rId5"/>
    <p:sldId id="258" r:id="rId6"/>
    <p:sldId id="259" r:id="rId7"/>
    <p:sldId id="266" r:id="rId8"/>
    <p:sldId id="260" r:id="rId9"/>
    <p:sldId id="265" r:id="rId10"/>
    <p:sldId id="269" r:id="rId11"/>
    <p:sldId id="261" r:id="rId12"/>
    <p:sldId id="262" r:id="rId13"/>
    <p:sldId id="270" r:id="rId14"/>
    <p:sldId id="263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C%D0%B5%D0%B7%D0%BE%D0%BA%D0%B2%D0%B0%D1%80%D1%86" TargetMode="External"/><Relationship Id="rId2" Type="http://schemas.openxmlformats.org/officeDocument/2006/relationships/hyperlink" Target="http://ru.wikipedia.org/wiki/%D0%9F%D0%BE%D0%BB%D0%B5%D0%B7%D0%BD%D1%8B%D0%B5_%D0%B8%D1%81%D0%BA%D0%BE%D0%BF%D0%B0%D0%B5%D0%BC%D1%8B%D0%B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A4%D0%BB%D1%8E%D0%BE%D1%80%D0%B8%D1%8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E%D0%BB%D0%B5%D0%B7%D0%BD%D1%8B%D0%B5_%D0%B8%D1%81%D0%BA%D0%BE%D0%BF%D0%B0%D0%B5%D0%BC%D1%8B%D0%B5" TargetMode="External"/><Relationship Id="rId2" Type="http://schemas.openxmlformats.org/officeDocument/2006/relationships/hyperlink" Target="http://ru.wikipedia.org/wiki/%D0%9C%D0%B5%D1%82%D0%B0%D0%BB%D0%BB%D1%8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2%D0%BE%D0%BF%D0%BB%D0%B8%D0%B2%D0%BE" TargetMode="External"/><Relationship Id="rId5" Type="http://schemas.openxmlformats.org/officeDocument/2006/relationships/hyperlink" Target="http://ru.wikipedia.org/wiki/%D0%93%D0%BE%D1%80%D0%BD%D1%8B%D0%B5_%D0%BF%D0%BE%D1%80%D0%BE%D0%B4%D1%8B" TargetMode="External"/><Relationship Id="rId4" Type="http://schemas.openxmlformats.org/officeDocument/2006/relationships/hyperlink" Target="http://ru.wikipedia.org/wiki/%D0%9C%D0%B8%D0%BD%D0%B5%D1%80%D0%B0%D0%B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Rostovskaya_Ob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32" y="142852"/>
            <a:ext cx="5124450" cy="513397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85720" y="5000636"/>
            <a:ext cx="87154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Природные ископаемые Ростовской области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Руда</a:t>
            </a:r>
            <a:r>
              <a:rPr lang="ru-RU" dirty="0" smtClean="0">
                <a:solidFill>
                  <a:srgbClr val="002060"/>
                </a:solidFill>
              </a:rPr>
              <a:t> — вид </a:t>
            </a:r>
            <a:r>
              <a:rPr lang="ru-RU" dirty="0" smtClean="0">
                <a:solidFill>
                  <a:srgbClr val="002060"/>
                </a:solidFill>
                <a:hlinkClick r:id="rId2" tooltip="Полезные ископаемые"/>
              </a:rPr>
              <a:t>полезных ископаемых</a:t>
            </a:r>
            <a:r>
              <a:rPr lang="ru-RU" dirty="0" smtClean="0">
                <a:solidFill>
                  <a:srgbClr val="002060"/>
                </a:solidFill>
              </a:rPr>
              <a:t>, природное минеральное образование, содержащее соединения полезных компонентов (минералов, металлов) в концентрациях, делающих извлечение этих компонентов экономически целесообразным. Экономическая целесообразность определяется кондициями на руду. Наряду с самородными металлами существуют руды металлов (железа, олова, меди, цинка, никеля и т .п.). — основные формы природной встречаемости этих ископаемых, пригодные для промышленно-хозяйственного использования. Различают металлические и неметаллические рудные полезные ископаемые; к последним относятся, например </a:t>
            </a:r>
            <a:r>
              <a:rPr lang="ru-RU" dirty="0" smtClean="0">
                <a:solidFill>
                  <a:srgbClr val="002060"/>
                </a:solidFill>
                <a:hlinkClick r:id="rId3" tooltip="Пьезокварц"/>
              </a:rPr>
              <a:t>пьезокварц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  <a:hlinkClick r:id="rId4" tooltip="Флюорит"/>
              </a:rPr>
              <a:t>флюорит</a:t>
            </a:r>
            <a:r>
              <a:rPr lang="ru-RU" dirty="0" smtClean="0">
                <a:solidFill>
                  <a:srgbClr val="002060"/>
                </a:solidFill>
              </a:rPr>
              <a:t> и др. Возможность переработки руды обуславливается её запасами. Понятие руды изменяется в результате прогресса техники; с течением времени круг используемых руд и минералов расширяется.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Рудное сырьё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tantal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071546"/>
            <a:ext cx="2214578" cy="2293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3357562"/>
            <a:ext cx="22145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Тантал</a:t>
            </a:r>
            <a:endParaRPr lang="ru-RU" dirty="0"/>
          </a:p>
        </p:txBody>
      </p:sp>
      <p:pic>
        <p:nvPicPr>
          <p:cNvPr id="5" name="Рисунок 4" descr="алмаз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071942"/>
            <a:ext cx="2643206" cy="1933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074" y="6000768"/>
            <a:ext cx="26432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Алмазы</a:t>
            </a:r>
            <a:endParaRPr lang="ru-RU" dirty="0"/>
          </a:p>
        </p:txBody>
      </p:sp>
      <p:pic>
        <p:nvPicPr>
          <p:cNvPr id="7" name="Рисунок 6" descr="жел руд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1071546"/>
            <a:ext cx="3000396" cy="2286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8926" y="3357562"/>
            <a:ext cx="30003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Железная руда</a:t>
            </a:r>
            <a:endParaRPr lang="ru-RU" dirty="0"/>
          </a:p>
        </p:txBody>
      </p:sp>
      <p:pic>
        <p:nvPicPr>
          <p:cNvPr id="10" name="Рисунок 9" descr="никель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43636" y="1071546"/>
            <a:ext cx="2714644" cy="2286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3636" y="3357562"/>
            <a:ext cx="27146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Никель</a:t>
            </a:r>
            <a:endParaRPr lang="ru-RU" dirty="0"/>
          </a:p>
        </p:txBody>
      </p:sp>
      <p:pic>
        <p:nvPicPr>
          <p:cNvPr id="12" name="Рисунок 11" descr="ртуть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00364" y="4071942"/>
            <a:ext cx="2928958" cy="1928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00364" y="6000768"/>
            <a:ext cx="292895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Ртуть</a:t>
            </a:r>
            <a:endParaRPr lang="ru-RU" dirty="0"/>
          </a:p>
        </p:txBody>
      </p:sp>
      <p:pic>
        <p:nvPicPr>
          <p:cNvPr id="14" name="Рисунок 13" descr="тит-цир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4071942"/>
            <a:ext cx="2428892" cy="1714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158" y="5786455"/>
            <a:ext cx="24288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Титан – циркониевые россыпи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Рудное сырьё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золот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071546"/>
            <a:ext cx="3679037" cy="2452691"/>
          </a:xfrm>
          <a:prstGeom prst="rect">
            <a:avLst/>
          </a:prstGeom>
        </p:spPr>
      </p:pic>
      <p:pic>
        <p:nvPicPr>
          <p:cNvPr id="4" name="Рисунок 3" descr="платин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1142984"/>
            <a:ext cx="3500462" cy="2286016"/>
          </a:xfrm>
          <a:prstGeom prst="rect">
            <a:avLst/>
          </a:prstGeom>
        </p:spPr>
      </p:pic>
      <p:pic>
        <p:nvPicPr>
          <p:cNvPr id="5" name="Рисунок 4" descr="серебр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000504"/>
            <a:ext cx="3500446" cy="221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3429000"/>
            <a:ext cx="38576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Благородный металл. Золото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3429000"/>
            <a:ext cx="35004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Благородный металл. Платина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6215082"/>
            <a:ext cx="35004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Благородный металл. Серебро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zhno-li-nosit-zolot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4786322"/>
            <a:ext cx="2714612" cy="1898043"/>
          </a:xfrm>
          <a:prstGeom prst="rect">
            <a:avLst/>
          </a:prstGeom>
        </p:spPr>
      </p:pic>
      <p:pic>
        <p:nvPicPr>
          <p:cNvPr id="7" name="Рисунок 6" descr="час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785926"/>
            <a:ext cx="2714644" cy="3000396"/>
          </a:xfrm>
          <a:prstGeom prst="rect">
            <a:avLst/>
          </a:prstGeom>
        </p:spPr>
      </p:pic>
      <p:pic>
        <p:nvPicPr>
          <p:cNvPr id="2" name="Рисунок 1" descr="1356187008_diamond-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2714620"/>
            <a:ext cx="3119588" cy="2081211"/>
          </a:xfrm>
          <a:prstGeom prst="rect">
            <a:avLst/>
          </a:prstGeom>
        </p:spPr>
      </p:pic>
      <p:pic>
        <p:nvPicPr>
          <p:cNvPr id="3" name="Рисунок 2" descr="nike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142852"/>
            <a:ext cx="2976578" cy="2357454"/>
          </a:xfrm>
          <a:prstGeom prst="rect">
            <a:avLst/>
          </a:prstGeom>
        </p:spPr>
      </p:pic>
      <p:pic>
        <p:nvPicPr>
          <p:cNvPr id="5" name="Рисунок 4" descr="градусни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2779002"/>
            <a:ext cx="2571768" cy="2007320"/>
          </a:xfrm>
          <a:prstGeom prst="rect">
            <a:avLst/>
          </a:prstGeom>
        </p:spPr>
      </p:pic>
      <p:pic>
        <p:nvPicPr>
          <p:cNvPr id="6" name="Рисунок 5" descr="тантал пр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2844" y="142852"/>
            <a:ext cx="2714644" cy="2428892"/>
          </a:xfrm>
          <a:prstGeom prst="rect">
            <a:avLst/>
          </a:prstGeom>
        </p:spPr>
      </p:pic>
      <p:pic>
        <p:nvPicPr>
          <p:cNvPr id="8" name="Рисунок 7" descr="качели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43240" y="142852"/>
            <a:ext cx="2500330" cy="2357454"/>
          </a:xfrm>
          <a:prstGeom prst="rect">
            <a:avLst/>
          </a:prstGeom>
        </p:spPr>
      </p:pic>
      <p:pic>
        <p:nvPicPr>
          <p:cNvPr id="9" name="Рисунок 8" descr="Stilnye-serebrjanye-ukrashenija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929322" y="4786322"/>
            <a:ext cx="3214678" cy="1974114"/>
          </a:xfrm>
          <a:prstGeom prst="rect">
            <a:avLst/>
          </a:prstGeom>
        </p:spPr>
      </p:pic>
      <p:pic>
        <p:nvPicPr>
          <p:cNvPr id="10" name="Рисунок 9" descr="платина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000364" y="4929198"/>
            <a:ext cx="2771776" cy="17165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Подземные воды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мин вод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85860"/>
            <a:ext cx="6715172" cy="4000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5286388"/>
            <a:ext cx="67151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Минеральные воды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va_aksinj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1062037"/>
            <a:ext cx="7620000" cy="4733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Топливно – энергетическое сырьё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угол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142984"/>
            <a:ext cx="3714776" cy="2396030"/>
          </a:xfrm>
          <a:prstGeom prst="rect">
            <a:avLst/>
          </a:prstGeom>
        </p:spPr>
      </p:pic>
      <p:pic>
        <p:nvPicPr>
          <p:cNvPr id="8" name="Рисунок 7" descr="url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142984"/>
            <a:ext cx="3929090" cy="2428892"/>
          </a:xfrm>
          <a:prstGeom prst="rect">
            <a:avLst/>
          </a:prstGeom>
        </p:spPr>
      </p:pic>
      <p:pic>
        <p:nvPicPr>
          <p:cNvPr id="9" name="Рисунок 8" descr="газ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4000504"/>
            <a:ext cx="3357586" cy="23574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596" y="3500438"/>
            <a:ext cx="37147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Уголь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3500438"/>
            <a:ext cx="39290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Нефть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28926" y="6286520"/>
            <a:ext cx="33575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Газ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ви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429000"/>
            <a:ext cx="4325950" cy="2757793"/>
          </a:xfrm>
          <a:prstGeom prst="rect">
            <a:avLst/>
          </a:prstGeom>
        </p:spPr>
      </p:pic>
      <p:pic>
        <p:nvPicPr>
          <p:cNvPr id="3" name="Рисунок 2" descr="заправ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455024"/>
            <a:ext cx="4006790" cy="2744329"/>
          </a:xfrm>
          <a:prstGeom prst="rect">
            <a:avLst/>
          </a:prstGeom>
        </p:spPr>
      </p:pic>
      <p:pic>
        <p:nvPicPr>
          <p:cNvPr id="4" name="Рисунок 3" descr="топим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7660" y="500042"/>
            <a:ext cx="3619525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Нерудные полезные ископаемые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неметаллические полезные ископаемые</a:t>
            </a:r>
            <a:r>
              <a:rPr lang="ru-RU" dirty="0" smtClean="0">
                <a:solidFill>
                  <a:srgbClr val="002060"/>
                </a:solidFill>
              </a:rPr>
              <a:t> — не</a:t>
            </a:r>
            <a:r>
              <a:rPr lang="ru-RU" dirty="0" smtClean="0">
                <a:solidFill>
                  <a:srgbClr val="002060"/>
                </a:solidFill>
                <a:hlinkClick r:id="rId2" tooltip="Металлы"/>
              </a:rPr>
              <a:t>металлические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hlinkClick r:id="rId3" tooltip="Полезные ископаемые"/>
              </a:rPr>
              <a:t>полезные ископаемые</a:t>
            </a:r>
            <a:r>
              <a:rPr lang="ru-RU" dirty="0" smtClean="0">
                <a:solidFill>
                  <a:srgbClr val="002060"/>
                </a:solidFill>
              </a:rPr>
              <a:t>, используемые в промышленности и строительстве в естественном виде или как сырье. Нерудные полезные ископаемые могут относиться к </a:t>
            </a:r>
            <a:r>
              <a:rPr lang="ru-RU" dirty="0" smtClean="0">
                <a:solidFill>
                  <a:srgbClr val="002060"/>
                </a:solidFill>
                <a:hlinkClick r:id="rId4" tooltip="Минерал"/>
              </a:rPr>
              <a:t>минералам</a:t>
            </a:r>
            <a:r>
              <a:rPr lang="ru-RU" dirty="0" smtClean="0">
                <a:solidFill>
                  <a:srgbClr val="002060"/>
                </a:solidFill>
              </a:rPr>
              <a:t> или </a:t>
            </a:r>
            <a:r>
              <a:rPr lang="ru-RU" dirty="0" smtClean="0">
                <a:solidFill>
                  <a:srgbClr val="002060"/>
                </a:solidFill>
                <a:hlinkClick r:id="rId5" tooltip="Горные породы"/>
              </a:rPr>
              <a:t>горным породам</a:t>
            </a:r>
            <a:r>
              <a:rPr lang="ru-RU" dirty="0" smtClean="0">
                <a:solidFill>
                  <a:srgbClr val="002060"/>
                </a:solidFill>
              </a:rPr>
              <a:t>. Нефть, уголь, другие виды ископаемого </a:t>
            </a:r>
            <a:r>
              <a:rPr lang="ru-RU" dirty="0" smtClean="0">
                <a:solidFill>
                  <a:srgbClr val="002060"/>
                </a:solidFill>
                <a:hlinkClick r:id="rId6" tooltip="Топливо"/>
              </a:rPr>
              <a:t>топлива</a:t>
            </a:r>
            <a:r>
              <a:rPr lang="ru-RU" dirty="0" smtClean="0">
                <a:solidFill>
                  <a:srgbClr val="002060"/>
                </a:solidFill>
              </a:rPr>
              <a:t> (горючие полезные ископаемые), а также подземные воды (гидроминеральные подземные ископаемые) исключаются из этого </a:t>
            </a:r>
            <a:r>
              <a:rPr lang="ru-RU" dirty="0" err="1" smtClean="0">
                <a:solidFill>
                  <a:srgbClr val="002060"/>
                </a:solidFill>
              </a:rPr>
              <a:t>определения.Такие</a:t>
            </a:r>
            <a:r>
              <a:rPr lang="ru-RU" dirty="0" smtClean="0">
                <a:solidFill>
                  <a:srgbClr val="002060"/>
                </a:solidFill>
              </a:rPr>
              <a:t> материалы, как песок, галька, щебень, гравий, песчаник, глина, мел и т. п. могут рассматриваться и как нерудные полезные ископаемые, и как особая категория — общераспространные полезные ископаемые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Нерудное сырьё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ement-sme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142984"/>
            <a:ext cx="3714776" cy="2004244"/>
          </a:xfrm>
          <a:prstGeom prst="rect">
            <a:avLst/>
          </a:prstGeom>
        </p:spPr>
      </p:pic>
      <p:pic>
        <p:nvPicPr>
          <p:cNvPr id="5" name="Рисунок 4" descr="izvestnyak_flyusovy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857628"/>
            <a:ext cx="3786214" cy="2428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3143248"/>
            <a:ext cx="37147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Цемент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6215082"/>
            <a:ext cx="37862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Известняк</a:t>
            </a:r>
            <a:endParaRPr lang="ru-RU" dirty="0"/>
          </a:p>
        </p:txBody>
      </p:sp>
      <p:pic>
        <p:nvPicPr>
          <p:cNvPr id="8" name="Рисунок 7" descr="глин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142984"/>
            <a:ext cx="3786214" cy="2000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9124" y="3143248"/>
            <a:ext cx="37862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Глины</a:t>
            </a:r>
            <a:endParaRPr lang="ru-RU" dirty="0"/>
          </a:p>
        </p:txBody>
      </p:sp>
      <p:pic>
        <p:nvPicPr>
          <p:cNvPr id="11" name="Рисунок 10" descr="кварцит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9124" y="3857628"/>
            <a:ext cx="3786214" cy="23574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9124" y="6215082"/>
            <a:ext cx="37862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Кварцит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рм песк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00562" y="2571744"/>
            <a:ext cx="4143404" cy="31075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Нерудное сырьё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ремн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4198950" cy="3149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4357694"/>
            <a:ext cx="42148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Кремнистое сырьё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5643578"/>
            <a:ext cx="41434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Формовые пески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суда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43570" y="3714752"/>
            <a:ext cx="3214710" cy="2745340"/>
          </a:xfrm>
          <a:prstGeom prst="rect">
            <a:avLst/>
          </a:prstGeom>
        </p:spPr>
      </p:pic>
      <p:pic>
        <p:nvPicPr>
          <p:cNvPr id="4" name="Рисунок 3" descr="детал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86050" y="3786190"/>
            <a:ext cx="2824887" cy="2803876"/>
          </a:xfrm>
          <a:prstGeom prst="rect">
            <a:avLst/>
          </a:prstGeom>
        </p:spPr>
      </p:pic>
      <p:pic>
        <p:nvPicPr>
          <p:cNvPr id="5" name="Рисунок 4" descr="кварцит в быт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86190"/>
            <a:ext cx="2462219" cy="2728209"/>
          </a:xfrm>
          <a:prstGeom prst="rect">
            <a:avLst/>
          </a:prstGeom>
        </p:spPr>
      </p:pic>
      <p:pic>
        <p:nvPicPr>
          <p:cNvPr id="6" name="Рисунок 5" descr="изв в быту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86446" y="428604"/>
            <a:ext cx="3143271" cy="2857520"/>
          </a:xfrm>
          <a:prstGeom prst="rect">
            <a:avLst/>
          </a:prstGeom>
        </p:spPr>
      </p:pic>
      <p:pic>
        <p:nvPicPr>
          <p:cNvPr id="8" name="Рисунок 7" descr="глин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86050" y="428604"/>
            <a:ext cx="2792340" cy="2857519"/>
          </a:xfrm>
          <a:prstGeom prst="rect">
            <a:avLst/>
          </a:prstGeom>
        </p:spPr>
      </p:pic>
      <p:pic>
        <p:nvPicPr>
          <p:cNvPr id="9" name="Рисунок 8" descr="раствор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282" y="428604"/>
            <a:ext cx="2365248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Строительные материалы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известь стр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214423"/>
            <a:ext cx="3571899" cy="2214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3429000"/>
            <a:ext cx="35719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Строительная известь</a:t>
            </a:r>
            <a:endParaRPr lang="ru-RU" dirty="0"/>
          </a:p>
        </p:txBody>
      </p:sp>
      <p:pic>
        <p:nvPicPr>
          <p:cNvPr id="5" name="Рисунок 4" descr="камень стр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214422"/>
            <a:ext cx="3929058" cy="2286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38" y="3429000"/>
            <a:ext cx="39290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Камень строительный</a:t>
            </a:r>
            <a:endParaRPr lang="ru-RU" dirty="0"/>
          </a:p>
        </p:txBody>
      </p:sp>
      <p:pic>
        <p:nvPicPr>
          <p:cNvPr id="7" name="Рисунок 6" descr="кирп ст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929066"/>
            <a:ext cx="3598350" cy="228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6215082"/>
            <a:ext cx="35719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Кирпичное сырьё</a:t>
            </a:r>
            <a:endParaRPr lang="ru-RU" dirty="0"/>
          </a:p>
        </p:txBody>
      </p:sp>
      <p:pic>
        <p:nvPicPr>
          <p:cNvPr id="9" name="Рисунок 8" descr="пески стр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3438" y="3929066"/>
            <a:ext cx="3929090" cy="23383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3438" y="6215082"/>
            <a:ext cx="39290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Пески строительные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мн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3643314"/>
            <a:ext cx="3707956" cy="2667007"/>
          </a:xfrm>
          <a:prstGeom prst="rect">
            <a:avLst/>
          </a:prstGeom>
        </p:spPr>
      </p:pic>
      <p:pic>
        <p:nvPicPr>
          <p:cNvPr id="5" name="Рисунок 4" descr="песо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428604"/>
            <a:ext cx="3747817" cy="2731460"/>
          </a:xfrm>
          <a:prstGeom prst="rect">
            <a:avLst/>
          </a:prstGeom>
        </p:spPr>
      </p:pic>
      <p:pic>
        <p:nvPicPr>
          <p:cNvPr id="6" name="Рисунок 5" descr="строй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3643314"/>
            <a:ext cx="3929090" cy="2714644"/>
          </a:xfrm>
          <a:prstGeom prst="rect">
            <a:avLst/>
          </a:prstGeom>
        </p:spPr>
      </p:pic>
      <p:pic>
        <p:nvPicPr>
          <p:cNvPr id="7" name="Рисунок 6" descr="Побелка-потолка-мело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28604"/>
            <a:ext cx="4000500" cy="27860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71</Words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Топливно – энергетическое сырьё</vt:lpstr>
      <vt:lpstr>Слайд 3</vt:lpstr>
      <vt:lpstr>Слайд 4</vt:lpstr>
      <vt:lpstr>Нерудное сырьё</vt:lpstr>
      <vt:lpstr>Нерудное сырьё</vt:lpstr>
      <vt:lpstr>Слайд 7</vt:lpstr>
      <vt:lpstr>Строительные материалы</vt:lpstr>
      <vt:lpstr>Слайд 9</vt:lpstr>
      <vt:lpstr>Слайд 10</vt:lpstr>
      <vt:lpstr>Рудное сырьё</vt:lpstr>
      <vt:lpstr>Рудное сырьё</vt:lpstr>
      <vt:lpstr>Слайд 13</vt:lpstr>
      <vt:lpstr>Подземные воды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МЫ</dc:creator>
  <cp:lastModifiedBy>МЫ</cp:lastModifiedBy>
  <cp:revision>24</cp:revision>
  <dcterms:created xsi:type="dcterms:W3CDTF">2014-07-19T06:09:35Z</dcterms:created>
  <dcterms:modified xsi:type="dcterms:W3CDTF">2014-12-14T07:44:50Z</dcterms:modified>
</cp:coreProperties>
</file>