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02.04.2015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02.04.2015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02.04.2015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02.04.2015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02.04.2015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02.04.2015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02.04.2015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02.04.2015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02.04.2015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02.04.2015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88640"/>
            <a:ext cx="7772400" cy="1224135"/>
          </a:xfrm>
        </p:spPr>
        <p:txBody>
          <a:bodyPr>
            <a:normAutofit/>
          </a:bodyPr>
          <a:lstStyle/>
          <a:p>
            <a:r>
              <a:rPr lang="ru-RU" sz="4000" dirty="0" smtClean="0"/>
              <a:t>Маршалы Советского Союза.</a:t>
            </a:r>
            <a:endParaRPr lang="ru-RU" sz="4000" dirty="0"/>
          </a:p>
        </p:txBody>
      </p:sp>
      <p:sp>
        <p:nvSpPr>
          <p:cNvPr id="3" name="Подзаголовок 2"/>
          <p:cNvSpPr>
            <a:spLocks noGrp="1"/>
          </p:cNvSpPr>
          <p:nvPr>
            <p:ph type="subTitle" idx="1"/>
          </p:nvPr>
        </p:nvSpPr>
        <p:spPr>
          <a:xfrm>
            <a:off x="1371600" y="1556792"/>
            <a:ext cx="6400800" cy="4082008"/>
          </a:xfrm>
        </p:spPr>
        <p:txBody>
          <a:bodyPr/>
          <a:lstStyle/>
          <a:p>
            <a:r>
              <a:rPr lang="ru-RU" dirty="0" smtClean="0">
                <a:solidFill>
                  <a:schemeClr val="tx1"/>
                </a:solidFill>
              </a:rPr>
              <a:t>Выполнил ученик 8а класса </a:t>
            </a:r>
          </a:p>
          <a:p>
            <a:r>
              <a:rPr lang="ru-RU" dirty="0" smtClean="0">
                <a:solidFill>
                  <a:schemeClr val="tx1"/>
                </a:solidFill>
              </a:rPr>
              <a:t>Мохначёв Вячеслав.</a:t>
            </a:r>
            <a:endParaRPr lang="ru-RU"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85800" y="188641"/>
            <a:ext cx="7772400" cy="720079"/>
          </a:xfrm>
        </p:spPr>
        <p:txBody>
          <a:bodyPr>
            <a:normAutofit/>
          </a:bodyPr>
          <a:lstStyle/>
          <a:p>
            <a:r>
              <a:rPr lang="ru-RU" dirty="0" smtClean="0"/>
              <a:t>Семён Михайлович Будённый</a:t>
            </a:r>
            <a:endParaRPr lang="ru-RU" dirty="0"/>
          </a:p>
        </p:txBody>
      </p:sp>
      <p:sp>
        <p:nvSpPr>
          <p:cNvPr id="5" name="Подзаголовок 4"/>
          <p:cNvSpPr>
            <a:spLocks noGrp="1"/>
          </p:cNvSpPr>
          <p:nvPr>
            <p:ph type="subTitle" idx="1"/>
          </p:nvPr>
        </p:nvSpPr>
        <p:spPr>
          <a:xfrm>
            <a:off x="4716016" y="980728"/>
            <a:ext cx="4208512" cy="5688632"/>
          </a:xfrm>
        </p:spPr>
        <p:txBody>
          <a:bodyPr>
            <a:normAutofit/>
          </a:bodyPr>
          <a:lstStyle/>
          <a:p>
            <a:r>
              <a:rPr lang="ru-RU" sz="2000" dirty="0" smtClean="0">
                <a:solidFill>
                  <a:schemeClr val="tx1"/>
                </a:solidFill>
              </a:rPr>
              <a:t>Во время Великой Отечественной войны (1941 - 1945) входил в состав Ставки Верховного Главнокомандования, был командующим группой армий резерва Ставки, главнокомандующим войсками Юго-Западного направления, командующим войсками Резервного фронта, главнокомандующим войсками </a:t>
            </a:r>
            <a:r>
              <a:rPr lang="ru-RU" sz="2000" dirty="0" err="1" smtClean="0">
                <a:solidFill>
                  <a:schemeClr val="tx1"/>
                </a:solidFill>
              </a:rPr>
              <a:t>Северо-Кавказского</a:t>
            </a:r>
            <a:r>
              <a:rPr lang="ru-RU" sz="2000" dirty="0" smtClean="0">
                <a:solidFill>
                  <a:schemeClr val="tx1"/>
                </a:solidFill>
              </a:rPr>
              <a:t> направления, командующим войсками </a:t>
            </a:r>
            <a:r>
              <a:rPr lang="ru-RU" sz="2000" dirty="0" err="1" smtClean="0">
                <a:solidFill>
                  <a:schemeClr val="tx1"/>
                </a:solidFill>
              </a:rPr>
              <a:t>Северо-Кавказского</a:t>
            </a:r>
            <a:r>
              <a:rPr lang="ru-RU" sz="2000" dirty="0" smtClean="0">
                <a:solidFill>
                  <a:schemeClr val="tx1"/>
                </a:solidFill>
              </a:rPr>
              <a:t> фронта, командующим кавалерией Советской Армии, членом Высшего военного совета Народного </a:t>
            </a:r>
            <a:r>
              <a:rPr lang="ru-RU" sz="2000" dirty="0" smtClean="0">
                <a:solidFill>
                  <a:schemeClr val="tx1"/>
                </a:solidFill>
              </a:rPr>
              <a:t>комиссариата </a:t>
            </a:r>
            <a:r>
              <a:rPr lang="ru-RU" sz="2000" dirty="0" smtClean="0">
                <a:solidFill>
                  <a:schemeClr val="tx1"/>
                </a:solidFill>
              </a:rPr>
              <a:t>обороны </a:t>
            </a:r>
            <a:r>
              <a:rPr lang="ru-RU" sz="2000" dirty="0" smtClean="0">
                <a:solidFill>
                  <a:schemeClr val="tx1"/>
                </a:solidFill>
              </a:rPr>
              <a:t>СССР.</a:t>
            </a:r>
            <a:endParaRPr lang="ru-RU" sz="2000" dirty="0">
              <a:solidFill>
                <a:schemeClr val="tx1"/>
              </a:solidFill>
            </a:endParaRPr>
          </a:p>
        </p:txBody>
      </p:sp>
      <p:pic>
        <p:nvPicPr>
          <p:cNvPr id="7" name="Рисунок 6" descr="budenny1.jpg"/>
          <p:cNvPicPr>
            <a:picLocks noChangeAspect="1"/>
          </p:cNvPicPr>
          <p:nvPr/>
        </p:nvPicPr>
        <p:blipFill>
          <a:blip r:embed="rId2" cstate="print"/>
          <a:stretch>
            <a:fillRect/>
          </a:stretch>
        </p:blipFill>
        <p:spPr>
          <a:xfrm>
            <a:off x="179511" y="1124744"/>
            <a:ext cx="3704759" cy="5112568"/>
          </a:xfrm>
          <a:prstGeom prst="rect">
            <a:avLst/>
          </a:prstGeom>
        </p:spPr>
      </p:pic>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67544" y="5085184"/>
            <a:ext cx="8229600" cy="1445022"/>
          </a:xfrm>
        </p:spPr>
        <p:txBody>
          <a:bodyPr/>
          <a:lstStyle/>
          <a:p>
            <a:r>
              <a:rPr lang="ru-RU" dirty="0" smtClean="0"/>
              <a:t>Спасибо за внимание!</a:t>
            </a:r>
            <a:endParaRPr lang="ru-RU" dirty="0"/>
          </a:p>
        </p:txBody>
      </p:sp>
      <p:pic>
        <p:nvPicPr>
          <p:cNvPr id="7" name="Рисунок 6" descr="i.jpg"/>
          <p:cNvPicPr>
            <a:picLocks noChangeAspect="1"/>
          </p:cNvPicPr>
          <p:nvPr/>
        </p:nvPicPr>
        <p:blipFill>
          <a:blip r:embed="rId2" cstate="print"/>
          <a:stretch>
            <a:fillRect/>
          </a:stretch>
        </p:blipFill>
        <p:spPr>
          <a:xfrm>
            <a:off x="179512" y="260648"/>
            <a:ext cx="8765225" cy="4581128"/>
          </a:xfrm>
          <a:prstGeom prst="rect">
            <a:avLst/>
          </a:prstGeom>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720079"/>
          </a:xfrm>
        </p:spPr>
        <p:txBody>
          <a:bodyPr>
            <a:normAutofit fontScale="90000"/>
          </a:bodyPr>
          <a:lstStyle/>
          <a:p>
            <a:r>
              <a:rPr lang="ru-RU" dirty="0" smtClean="0"/>
              <a:t>Жуков Георгий Константинович</a:t>
            </a:r>
            <a:br>
              <a:rPr lang="ru-RU" dirty="0" smtClean="0"/>
            </a:br>
            <a:endParaRPr lang="ru-RU" dirty="0"/>
          </a:p>
        </p:txBody>
      </p:sp>
      <p:sp>
        <p:nvSpPr>
          <p:cNvPr id="3" name="Подзаголовок 2"/>
          <p:cNvSpPr>
            <a:spLocks noGrp="1"/>
          </p:cNvSpPr>
          <p:nvPr>
            <p:ph type="subTitle" idx="1"/>
          </p:nvPr>
        </p:nvSpPr>
        <p:spPr>
          <a:xfrm>
            <a:off x="4716016" y="692696"/>
            <a:ext cx="4032448" cy="5688632"/>
          </a:xfrm>
        </p:spPr>
        <p:txBody>
          <a:bodyPr>
            <a:normAutofit/>
          </a:bodyPr>
          <a:lstStyle/>
          <a:p>
            <a:r>
              <a:rPr lang="ru-RU" sz="2000" dirty="0" smtClean="0">
                <a:solidFill>
                  <a:schemeClr val="tx1"/>
                </a:solidFill>
              </a:rPr>
              <a:t>В годы Великой Отечественной войны (1941—1945 гг.) был членом Ставки, заместителем Верховного Главнокомандующего, командовал фронтами.</a:t>
            </a:r>
            <a:r>
              <a:rPr lang="ru-RU" sz="2000" dirty="0" smtClean="0"/>
              <a:t> </a:t>
            </a:r>
            <a:r>
              <a:rPr lang="ru-RU" sz="2000" dirty="0" smtClean="0">
                <a:solidFill>
                  <a:schemeClr val="tx1"/>
                </a:solidFill>
              </a:rPr>
              <a:t>Под командованием Г. К. Жукова войска Ленинградского фронта совместно с Балтийским флотом остановили наступление группы армий «Север»</a:t>
            </a:r>
            <a:r>
              <a:rPr lang="ru-RU" sz="2000" dirty="0" smtClean="0"/>
              <a:t> </a:t>
            </a:r>
            <a:r>
              <a:rPr lang="ru-RU" sz="2000" dirty="0" smtClean="0">
                <a:solidFill>
                  <a:schemeClr val="tx1"/>
                </a:solidFill>
              </a:rPr>
              <a:t>на Ленинград в сентябре 1941 года.</a:t>
            </a:r>
            <a:r>
              <a:rPr lang="ru-RU" sz="2000" dirty="0" smtClean="0"/>
              <a:t> </a:t>
            </a:r>
            <a:r>
              <a:rPr lang="ru-RU" sz="2000" dirty="0" smtClean="0">
                <a:solidFill>
                  <a:schemeClr val="tx1"/>
                </a:solidFill>
              </a:rPr>
              <a:t>Под его командованием войска Западного фронта разгромили войска группы армий «Центр» фельдмаршала Ф. фон Бока под Москвой и развеяли миф о непобедимости немецко-фашистской армии.</a:t>
            </a:r>
            <a:endParaRPr lang="ru-RU" sz="2000" dirty="0">
              <a:solidFill>
                <a:schemeClr val="tx1"/>
              </a:solidFill>
            </a:endParaRPr>
          </a:p>
        </p:txBody>
      </p:sp>
      <p:pic>
        <p:nvPicPr>
          <p:cNvPr id="5" name="Рисунок 4" descr="954ba38a208befbf96a55dbaf901ed61.jpg"/>
          <p:cNvPicPr>
            <a:picLocks noChangeAspect="1"/>
          </p:cNvPicPr>
          <p:nvPr/>
        </p:nvPicPr>
        <p:blipFill>
          <a:blip r:embed="rId2" cstate="print"/>
          <a:stretch>
            <a:fillRect/>
          </a:stretch>
        </p:blipFill>
        <p:spPr>
          <a:xfrm>
            <a:off x="539551" y="836712"/>
            <a:ext cx="3831387" cy="4896544"/>
          </a:xfrm>
          <a:prstGeom prst="rect">
            <a:avLst/>
          </a:prstGeom>
        </p:spPr>
      </p:pic>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755576" y="260648"/>
            <a:ext cx="7772400" cy="1224136"/>
          </a:xfrm>
        </p:spPr>
        <p:txBody>
          <a:bodyPr>
            <a:normAutofit fontScale="90000"/>
          </a:bodyPr>
          <a:lstStyle/>
          <a:p>
            <a:r>
              <a:rPr lang="ru-RU" dirty="0" smtClean="0"/>
              <a:t>Василевский Александр Михайлович</a:t>
            </a:r>
            <a:br>
              <a:rPr lang="ru-RU" dirty="0" smtClean="0"/>
            </a:br>
            <a:endParaRPr lang="ru-RU" dirty="0"/>
          </a:p>
        </p:txBody>
      </p:sp>
      <p:sp>
        <p:nvSpPr>
          <p:cNvPr id="5" name="Подзаголовок 4"/>
          <p:cNvSpPr>
            <a:spLocks noGrp="1"/>
          </p:cNvSpPr>
          <p:nvPr>
            <p:ph type="subTitle" idx="1"/>
          </p:nvPr>
        </p:nvSpPr>
        <p:spPr>
          <a:xfrm>
            <a:off x="4355976" y="1484784"/>
            <a:ext cx="4600600" cy="5112568"/>
          </a:xfrm>
        </p:spPr>
        <p:txBody>
          <a:bodyPr>
            <a:normAutofit/>
          </a:bodyPr>
          <a:lstStyle/>
          <a:p>
            <a:r>
              <a:rPr lang="ru-RU" sz="2000" dirty="0" smtClean="0">
                <a:solidFill>
                  <a:schemeClr val="tx1"/>
                </a:solidFill>
              </a:rPr>
              <a:t>В июне 1942 года он стал начальником Генштаба, заменив на этом посту, ввиду болезни, маршала Б. М. Шапошникова. Под его руководством разрабатывались крупнейшие операции Советских Вооруженных Сил А. М. Василевский координировал действия фронтов: в Сталинградской битве (операции «Уран», «Малый Сатурн»), под Курском (операция «Полководец Румянцев»), при освобождении Донбасса (операция «Дон»), в Крыму и при взятии Севастополя, в сражениях на Правобережной Украине; в Белорусской операции «Багратион».</a:t>
            </a:r>
            <a:endParaRPr lang="ru-RU" sz="2000" dirty="0">
              <a:solidFill>
                <a:schemeClr val="tx1"/>
              </a:solidFill>
            </a:endParaRPr>
          </a:p>
        </p:txBody>
      </p:sp>
      <p:pic>
        <p:nvPicPr>
          <p:cNvPr id="7" name="Рисунок 6" descr="3d3809d259cc34883a49e2abda8ba712.jpg"/>
          <p:cNvPicPr>
            <a:picLocks noChangeAspect="1"/>
          </p:cNvPicPr>
          <p:nvPr/>
        </p:nvPicPr>
        <p:blipFill>
          <a:blip r:embed="rId2" cstate="print"/>
          <a:stretch>
            <a:fillRect/>
          </a:stretch>
        </p:blipFill>
        <p:spPr>
          <a:xfrm>
            <a:off x="251520" y="1340768"/>
            <a:ext cx="3623312" cy="4536504"/>
          </a:xfrm>
          <a:prstGeom prst="rect">
            <a:avLst/>
          </a:prstGeom>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11560" y="260649"/>
            <a:ext cx="7772400" cy="576063"/>
          </a:xfrm>
        </p:spPr>
        <p:txBody>
          <a:bodyPr>
            <a:normAutofit fontScale="90000"/>
          </a:bodyPr>
          <a:lstStyle/>
          <a:p>
            <a:r>
              <a:rPr lang="ru-RU" dirty="0" smtClean="0"/>
              <a:t>Конев Иван Степанович</a:t>
            </a:r>
            <a:br>
              <a:rPr lang="ru-RU" dirty="0" smtClean="0"/>
            </a:br>
            <a:endParaRPr lang="ru-RU" dirty="0"/>
          </a:p>
        </p:txBody>
      </p:sp>
      <p:sp>
        <p:nvSpPr>
          <p:cNvPr id="5" name="Подзаголовок 4"/>
          <p:cNvSpPr>
            <a:spLocks noGrp="1"/>
          </p:cNvSpPr>
          <p:nvPr>
            <p:ph type="subTitle" idx="1"/>
          </p:nvPr>
        </p:nvSpPr>
        <p:spPr>
          <a:xfrm>
            <a:off x="4427984" y="764704"/>
            <a:ext cx="4320480" cy="5904656"/>
          </a:xfrm>
        </p:spPr>
        <p:txBody>
          <a:bodyPr>
            <a:normAutofit/>
          </a:bodyPr>
          <a:lstStyle/>
          <a:p>
            <a:r>
              <a:rPr lang="ru-RU" sz="2000" dirty="0" smtClean="0">
                <a:solidFill>
                  <a:schemeClr val="tx1"/>
                </a:solidFill>
              </a:rPr>
              <a:t>В годы Великой Отечественной войны командовал армией, фронтами.</a:t>
            </a:r>
            <a:r>
              <a:rPr lang="ru-RU" sz="2000" dirty="0" smtClean="0"/>
              <a:t> </a:t>
            </a:r>
            <a:r>
              <a:rPr lang="ru-RU" sz="2000" dirty="0" smtClean="0">
                <a:solidFill>
                  <a:schemeClr val="tx1"/>
                </a:solidFill>
              </a:rPr>
              <a:t>Участвовал в сражениях под Смоленском и Калинином (1941 г.), в битве под Москвой (1941—1942 гг.). Во время Курской битвы, совместно с войсками генерала Н. Ф. Ватутина разгромил врага на </a:t>
            </a:r>
            <a:r>
              <a:rPr lang="ru-RU" sz="2000" dirty="0" err="1" smtClean="0">
                <a:solidFill>
                  <a:schemeClr val="tx1"/>
                </a:solidFill>
              </a:rPr>
              <a:t>Белгородско-Харьковском</a:t>
            </a:r>
            <a:r>
              <a:rPr lang="ru-RU" sz="2000" dirty="0" smtClean="0">
                <a:solidFill>
                  <a:schemeClr val="tx1"/>
                </a:solidFill>
              </a:rPr>
              <a:t> плацдарме — бастионе Германии на Украине. 5 августа 1943 г. войска Конева взяли г. Белгород, в честь чего Москва дала свой первый салют, а 24 августа — взят Харьков. Далее следовал прорыв «Восточного вала» на Днепре.</a:t>
            </a:r>
            <a:r>
              <a:rPr lang="ru-RU" sz="2000" dirty="0" smtClean="0"/>
              <a:t> </a:t>
            </a:r>
            <a:r>
              <a:rPr lang="ru-RU" sz="2000" dirty="0" smtClean="0">
                <a:solidFill>
                  <a:schemeClr val="tx1"/>
                </a:solidFill>
              </a:rPr>
              <a:t>26 марта 1944 г. войска 1-го Украинского фронта первыми вышли к государственной границе</a:t>
            </a:r>
            <a:endParaRPr lang="ru-RU" sz="2000" dirty="0">
              <a:solidFill>
                <a:schemeClr val="tx1"/>
              </a:solidFill>
            </a:endParaRPr>
          </a:p>
        </p:txBody>
      </p:sp>
      <p:pic>
        <p:nvPicPr>
          <p:cNvPr id="7" name="Рисунок 6" descr="1983e6ec77e748325d7af461d4fbada7.jpg"/>
          <p:cNvPicPr>
            <a:picLocks noChangeAspect="1"/>
          </p:cNvPicPr>
          <p:nvPr/>
        </p:nvPicPr>
        <p:blipFill>
          <a:blip r:embed="rId2" cstate="print"/>
          <a:stretch>
            <a:fillRect/>
          </a:stretch>
        </p:blipFill>
        <p:spPr>
          <a:xfrm>
            <a:off x="323529" y="908720"/>
            <a:ext cx="3680824" cy="4608512"/>
          </a:xfrm>
          <a:prstGeom prst="rect">
            <a:avLst/>
          </a:prstGeom>
        </p:spPr>
      </p:pic>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83568" y="188641"/>
            <a:ext cx="7772400" cy="576063"/>
          </a:xfrm>
        </p:spPr>
        <p:txBody>
          <a:bodyPr>
            <a:normAutofit fontScale="90000"/>
          </a:bodyPr>
          <a:lstStyle/>
          <a:p>
            <a:r>
              <a:rPr lang="ru-RU" dirty="0" smtClean="0"/>
              <a:t>Говоров Леонид Александрович</a:t>
            </a:r>
            <a:br>
              <a:rPr lang="ru-RU" dirty="0" smtClean="0"/>
            </a:br>
            <a:endParaRPr lang="ru-RU" dirty="0"/>
          </a:p>
        </p:txBody>
      </p:sp>
      <p:sp>
        <p:nvSpPr>
          <p:cNvPr id="5" name="Подзаголовок 4"/>
          <p:cNvSpPr>
            <a:spLocks noGrp="1"/>
          </p:cNvSpPr>
          <p:nvPr>
            <p:ph type="subTitle" idx="1"/>
          </p:nvPr>
        </p:nvSpPr>
        <p:spPr>
          <a:xfrm>
            <a:off x="4067944" y="980728"/>
            <a:ext cx="4816624" cy="5616624"/>
          </a:xfrm>
        </p:spPr>
        <p:txBody>
          <a:bodyPr>
            <a:normAutofit/>
          </a:bodyPr>
          <a:lstStyle/>
          <a:p>
            <a:r>
              <a:rPr lang="ru-RU" sz="2000" dirty="0" smtClean="0">
                <a:solidFill>
                  <a:schemeClr val="tx1"/>
                </a:solidFill>
              </a:rPr>
              <a:t>В Великой Отечественной войне (1941—1945 гг.) артиллерийский генерал Л. А. Говоров стал командующим 5-й армией, защищавшей подступы к Москве на центральном направлении. Весной 1942 года по заданию И. В. Сталина он выехал в осажденный Ленинград, где вскоре возглавил фронт.</a:t>
            </a:r>
            <a:r>
              <a:rPr lang="ru-RU" sz="2000" dirty="0" smtClean="0"/>
              <a:t> </a:t>
            </a:r>
            <a:r>
              <a:rPr lang="ru-RU" sz="2000" dirty="0" smtClean="0">
                <a:solidFill>
                  <a:schemeClr val="tx1"/>
                </a:solidFill>
              </a:rPr>
              <a:t>18.01.1943 года войска генералов Говорова и Мерецкова прорвали блокаду Ленинграда (операция «Искра»), нанеся встречный удар под Шлиссельбургом. Через год они нанесли новый удар, сокрушив «Северный вал» немцев, полностью сняв блокаду Ленинграда.</a:t>
            </a:r>
            <a:r>
              <a:rPr lang="ru-RU" sz="2000" dirty="0" smtClean="0"/>
              <a:t> </a:t>
            </a:r>
            <a:r>
              <a:rPr lang="ru-RU" sz="2000" dirty="0" smtClean="0">
                <a:solidFill>
                  <a:schemeClr val="tx1"/>
                </a:solidFill>
              </a:rPr>
              <a:t>Осенью 1944 года войска Говорова освободили Эстонию, взломав вражескую оборону «Пантера».</a:t>
            </a:r>
            <a:endParaRPr lang="ru-RU" sz="2000" dirty="0">
              <a:solidFill>
                <a:schemeClr val="tx1"/>
              </a:solidFill>
            </a:endParaRPr>
          </a:p>
        </p:txBody>
      </p:sp>
      <p:pic>
        <p:nvPicPr>
          <p:cNvPr id="6" name="Рисунок 5" descr="92291074f71f0ecc1cd2ea244eeb52bd.jpg"/>
          <p:cNvPicPr>
            <a:picLocks noChangeAspect="1"/>
          </p:cNvPicPr>
          <p:nvPr/>
        </p:nvPicPr>
        <p:blipFill>
          <a:blip r:embed="rId2" cstate="print"/>
          <a:stretch>
            <a:fillRect/>
          </a:stretch>
        </p:blipFill>
        <p:spPr>
          <a:xfrm>
            <a:off x="179512" y="908720"/>
            <a:ext cx="3881230" cy="4752528"/>
          </a:xfrm>
          <a:prstGeom prst="rect">
            <a:avLst/>
          </a:prstGeom>
        </p:spPr>
      </p:pic>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85800" y="260648"/>
            <a:ext cx="7772400" cy="1008112"/>
          </a:xfrm>
        </p:spPr>
        <p:txBody>
          <a:bodyPr>
            <a:normAutofit fontScale="90000"/>
          </a:bodyPr>
          <a:lstStyle/>
          <a:p>
            <a:r>
              <a:rPr lang="ru-RU" dirty="0" smtClean="0"/>
              <a:t>Рокоссовский Константин Константинович</a:t>
            </a:r>
            <a:br>
              <a:rPr lang="ru-RU" dirty="0" smtClean="0"/>
            </a:br>
            <a:endParaRPr lang="ru-RU" dirty="0"/>
          </a:p>
        </p:txBody>
      </p:sp>
      <p:sp>
        <p:nvSpPr>
          <p:cNvPr id="5" name="Подзаголовок 4"/>
          <p:cNvSpPr>
            <a:spLocks noGrp="1"/>
          </p:cNvSpPr>
          <p:nvPr>
            <p:ph type="subTitle" idx="1"/>
          </p:nvPr>
        </p:nvSpPr>
        <p:spPr>
          <a:xfrm>
            <a:off x="4355976" y="1340768"/>
            <a:ext cx="4600600" cy="5328592"/>
          </a:xfrm>
        </p:spPr>
        <p:txBody>
          <a:bodyPr>
            <a:normAutofit/>
          </a:bodyPr>
          <a:lstStyle/>
          <a:p>
            <a:r>
              <a:rPr lang="ru-RU" sz="2000" dirty="0" smtClean="0">
                <a:solidFill>
                  <a:schemeClr val="tx1"/>
                </a:solidFill>
              </a:rPr>
              <a:t>В годы Великой Отечественной войны (1941—1945 гг.) командовал </a:t>
            </a:r>
            <a:r>
              <a:rPr lang="ru-RU" sz="2000" dirty="0" err="1" smtClean="0">
                <a:solidFill>
                  <a:schemeClr val="tx1"/>
                </a:solidFill>
              </a:rPr>
              <a:t>мехкорпусом</a:t>
            </a:r>
            <a:r>
              <a:rPr lang="ru-RU" sz="2000" dirty="0" smtClean="0">
                <a:solidFill>
                  <a:schemeClr val="tx1"/>
                </a:solidFill>
              </a:rPr>
              <a:t>, армией, фронтами.</a:t>
            </a:r>
            <a:r>
              <a:rPr lang="ru-RU" sz="2000" dirty="0" smtClean="0"/>
              <a:t> </a:t>
            </a:r>
            <a:r>
              <a:rPr lang="ru-RU" sz="2000" dirty="0" smtClean="0">
                <a:solidFill>
                  <a:schemeClr val="tx1"/>
                </a:solidFill>
              </a:rPr>
              <a:t>Отличился в Смоленском сражении (1941 г.). Герой битвы под Москвой (30.09.1941—8.01.1942 гг.). Был тяжело ранен под Сухиничами. Во время Сталинградской битвы (1942—1943 гг.) Донской фронт Рокоссовского совместно с другими фронтами окружили 22 дивизии врага общей численностью 330 тыс. человек (операция «Уран»).</a:t>
            </a:r>
            <a:r>
              <a:rPr lang="ru-RU" sz="2000" dirty="0" smtClean="0"/>
              <a:t> </a:t>
            </a:r>
            <a:r>
              <a:rPr lang="ru-RU" sz="2000" dirty="0" smtClean="0">
                <a:solidFill>
                  <a:schemeClr val="tx1"/>
                </a:solidFill>
              </a:rPr>
              <a:t>В Курской битве (1943 г.) Центральный фронт Рокоссовского нанес поражение немецким войскам генерала </a:t>
            </a:r>
            <a:r>
              <a:rPr lang="ru-RU" sz="2000" dirty="0" err="1" smtClean="0">
                <a:solidFill>
                  <a:schemeClr val="tx1"/>
                </a:solidFill>
              </a:rPr>
              <a:t>Моделя</a:t>
            </a:r>
            <a:r>
              <a:rPr lang="ru-RU" sz="2000" dirty="0" smtClean="0">
                <a:solidFill>
                  <a:schemeClr val="tx1"/>
                </a:solidFill>
              </a:rPr>
              <a:t> (операция «Кутузов») под Орлом.</a:t>
            </a:r>
            <a:endParaRPr lang="ru-RU" sz="2000" dirty="0">
              <a:solidFill>
                <a:schemeClr val="tx1"/>
              </a:solidFill>
            </a:endParaRPr>
          </a:p>
        </p:txBody>
      </p:sp>
      <p:pic>
        <p:nvPicPr>
          <p:cNvPr id="6" name="Рисунок 5" descr="868fe12245717aa335f237e2f3590800.jpg"/>
          <p:cNvPicPr>
            <a:picLocks noChangeAspect="1"/>
          </p:cNvPicPr>
          <p:nvPr/>
        </p:nvPicPr>
        <p:blipFill>
          <a:blip r:embed="rId2" cstate="print"/>
          <a:stretch>
            <a:fillRect/>
          </a:stretch>
        </p:blipFill>
        <p:spPr>
          <a:xfrm>
            <a:off x="395536" y="1556792"/>
            <a:ext cx="3720022" cy="4680520"/>
          </a:xfrm>
          <a:prstGeom prst="rect">
            <a:avLst/>
          </a:prstGeom>
        </p:spPr>
      </p:pic>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83568" y="260649"/>
            <a:ext cx="7772400" cy="576063"/>
          </a:xfrm>
        </p:spPr>
        <p:txBody>
          <a:bodyPr>
            <a:normAutofit fontScale="90000"/>
          </a:bodyPr>
          <a:lstStyle/>
          <a:p>
            <a:r>
              <a:rPr lang="ru-RU" dirty="0" smtClean="0"/>
              <a:t>Малиновский Родион Яковлевич</a:t>
            </a:r>
            <a:br>
              <a:rPr lang="ru-RU" dirty="0" smtClean="0"/>
            </a:br>
            <a:endParaRPr lang="ru-RU" dirty="0"/>
          </a:p>
        </p:txBody>
      </p:sp>
      <p:sp>
        <p:nvSpPr>
          <p:cNvPr id="5" name="Подзаголовок 4"/>
          <p:cNvSpPr>
            <a:spLocks noGrp="1"/>
          </p:cNvSpPr>
          <p:nvPr>
            <p:ph type="subTitle" idx="1"/>
          </p:nvPr>
        </p:nvSpPr>
        <p:spPr>
          <a:xfrm>
            <a:off x="4499992" y="764704"/>
            <a:ext cx="4456584" cy="5832648"/>
          </a:xfrm>
        </p:spPr>
        <p:txBody>
          <a:bodyPr>
            <a:normAutofit fontScale="92500" lnSpcReduction="10000"/>
          </a:bodyPr>
          <a:lstStyle/>
          <a:p>
            <a:r>
              <a:rPr lang="ru-RU" sz="2000" dirty="0" smtClean="0">
                <a:solidFill>
                  <a:schemeClr val="tx1"/>
                </a:solidFill>
              </a:rPr>
              <a:t>В Великой Отечественной войне (1941—1945 г.) командовал корпусом, армией, </a:t>
            </a:r>
            <a:r>
              <a:rPr lang="ru-RU" sz="2000" dirty="0" smtClean="0">
                <a:solidFill>
                  <a:schemeClr val="tx1"/>
                </a:solidFill>
              </a:rPr>
              <a:t>фронтом.</a:t>
            </a:r>
            <a:r>
              <a:rPr lang="ru-RU" sz="2000" dirty="0" smtClean="0">
                <a:solidFill>
                  <a:schemeClr val="tx1"/>
                </a:solidFill>
              </a:rPr>
              <a:t> Отличился в Сталинградской битве. Армия Малиновского во взаимодействии с другими армиями остановила, а затем разгромила группу армий «Дон» фельдмаршала Э. фон </a:t>
            </a:r>
            <a:r>
              <a:rPr lang="ru-RU" sz="2000" dirty="0" err="1" smtClean="0">
                <a:solidFill>
                  <a:schemeClr val="tx1"/>
                </a:solidFill>
              </a:rPr>
              <a:t>Манштейна</a:t>
            </a:r>
            <a:r>
              <a:rPr lang="ru-RU" sz="2000" dirty="0" smtClean="0">
                <a:solidFill>
                  <a:schemeClr val="tx1"/>
                </a:solidFill>
              </a:rPr>
              <a:t>, пытавшуюся деблокировать окруженную под Сталинградом группировку </a:t>
            </a:r>
            <a:r>
              <a:rPr lang="ru-RU" sz="2000" dirty="0" smtClean="0">
                <a:solidFill>
                  <a:schemeClr val="tx1"/>
                </a:solidFill>
              </a:rPr>
              <a:t>Паулюса.</a:t>
            </a:r>
            <a:r>
              <a:rPr lang="ru-RU" sz="2000" dirty="0" smtClean="0">
                <a:solidFill>
                  <a:schemeClr val="tx1"/>
                </a:solidFill>
              </a:rPr>
              <a:t> Войска генерала Малиновского освобождали Ростов и Донбасс (1943 г.), участвовали в очищении от врага Правобережной Украины; разбив войска Э. фон Клейста, взяли 10.04.1944 г. Одессу; совместно с войсками генерала </a:t>
            </a:r>
            <a:r>
              <a:rPr lang="ru-RU" sz="2000" dirty="0" err="1" smtClean="0">
                <a:solidFill>
                  <a:schemeClr val="tx1"/>
                </a:solidFill>
              </a:rPr>
              <a:t>Толбухина</a:t>
            </a:r>
            <a:r>
              <a:rPr lang="ru-RU" sz="2000" dirty="0" smtClean="0">
                <a:solidFill>
                  <a:schemeClr val="tx1"/>
                </a:solidFill>
              </a:rPr>
              <a:t> разгромили южное крыло вражеского фронта, окружив 22 немецких дивизий и 3-ю румынскую армию в Ясско-Кишиневской операции (20–29.08.1944 г.).</a:t>
            </a:r>
            <a:endParaRPr lang="ru-RU" sz="2000" dirty="0">
              <a:solidFill>
                <a:schemeClr val="tx1"/>
              </a:solidFill>
            </a:endParaRPr>
          </a:p>
        </p:txBody>
      </p:sp>
      <p:pic>
        <p:nvPicPr>
          <p:cNvPr id="6" name="Рисунок 5" descr="b0f4792b2b48af406de45dc55d328790.jpg"/>
          <p:cNvPicPr>
            <a:picLocks noChangeAspect="1"/>
          </p:cNvPicPr>
          <p:nvPr/>
        </p:nvPicPr>
        <p:blipFill>
          <a:blip r:embed="rId2" cstate="print"/>
          <a:stretch>
            <a:fillRect/>
          </a:stretch>
        </p:blipFill>
        <p:spPr>
          <a:xfrm>
            <a:off x="323528" y="908720"/>
            <a:ext cx="3932763" cy="4968552"/>
          </a:xfrm>
          <a:prstGeom prst="rect">
            <a:avLst/>
          </a:prstGeom>
        </p:spPr>
      </p:pic>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755576" y="332656"/>
            <a:ext cx="7772400" cy="504055"/>
          </a:xfrm>
        </p:spPr>
        <p:txBody>
          <a:bodyPr>
            <a:normAutofit fontScale="90000"/>
          </a:bodyPr>
          <a:lstStyle/>
          <a:p>
            <a:r>
              <a:rPr lang="ru-RU" dirty="0" err="1" smtClean="0"/>
              <a:t>Толбухин</a:t>
            </a:r>
            <a:r>
              <a:rPr lang="ru-RU" dirty="0" smtClean="0"/>
              <a:t> Федор Иванович</a:t>
            </a:r>
            <a:br>
              <a:rPr lang="ru-RU" dirty="0" smtClean="0"/>
            </a:br>
            <a:endParaRPr lang="ru-RU" dirty="0"/>
          </a:p>
        </p:txBody>
      </p:sp>
      <p:sp>
        <p:nvSpPr>
          <p:cNvPr id="5" name="Подзаголовок 4"/>
          <p:cNvSpPr>
            <a:spLocks noGrp="1"/>
          </p:cNvSpPr>
          <p:nvPr>
            <p:ph type="subTitle" idx="1"/>
          </p:nvPr>
        </p:nvSpPr>
        <p:spPr>
          <a:xfrm>
            <a:off x="4355976" y="692696"/>
            <a:ext cx="4600600" cy="5976664"/>
          </a:xfrm>
        </p:spPr>
        <p:txBody>
          <a:bodyPr>
            <a:normAutofit/>
          </a:bodyPr>
          <a:lstStyle/>
          <a:p>
            <a:r>
              <a:rPr lang="ru-RU" sz="2000" dirty="0" smtClean="0">
                <a:solidFill>
                  <a:schemeClr val="tx1"/>
                </a:solidFill>
              </a:rPr>
              <a:t>В годы Великой Отечественной войны (1941—1945 гг.) был начальником штаба фронта, командовал армией, фронтом. Отличился в Сталинградской битве, командуя 57-й армией. Весной 1943 года </a:t>
            </a:r>
            <a:r>
              <a:rPr lang="ru-RU" sz="2000" dirty="0" err="1" smtClean="0">
                <a:solidFill>
                  <a:schemeClr val="tx1"/>
                </a:solidFill>
              </a:rPr>
              <a:t>Толбухин</a:t>
            </a:r>
            <a:r>
              <a:rPr lang="ru-RU" sz="2000" dirty="0" smtClean="0">
                <a:solidFill>
                  <a:schemeClr val="tx1"/>
                </a:solidFill>
              </a:rPr>
              <a:t> стал командующим Южным, а с октября — 4-м Украинским, с мая 1944 г. и до конца войны — 3-м Украинским фронтом</a:t>
            </a:r>
            <a:r>
              <a:rPr lang="ru-RU" sz="2000" dirty="0" smtClean="0">
                <a:solidFill>
                  <a:schemeClr val="tx1"/>
                </a:solidFill>
              </a:rPr>
              <a:t>.</a:t>
            </a:r>
            <a:r>
              <a:rPr lang="ru-RU" sz="2000" dirty="0" smtClean="0"/>
              <a:t> </a:t>
            </a:r>
            <a:r>
              <a:rPr lang="ru-RU" sz="2000" dirty="0" smtClean="0">
                <a:solidFill>
                  <a:schemeClr val="tx1"/>
                </a:solidFill>
              </a:rPr>
              <a:t>Войска генерала </a:t>
            </a:r>
            <a:r>
              <a:rPr lang="ru-RU" sz="2000" dirty="0" err="1" smtClean="0">
                <a:solidFill>
                  <a:schemeClr val="tx1"/>
                </a:solidFill>
              </a:rPr>
              <a:t>Толбухина</a:t>
            </a:r>
            <a:r>
              <a:rPr lang="ru-RU" sz="2000" dirty="0" smtClean="0">
                <a:solidFill>
                  <a:schemeClr val="tx1"/>
                </a:solidFill>
              </a:rPr>
              <a:t> разбили врага на </a:t>
            </a:r>
            <a:r>
              <a:rPr lang="ru-RU" sz="2000" dirty="0" err="1" smtClean="0">
                <a:solidFill>
                  <a:schemeClr val="tx1"/>
                </a:solidFill>
              </a:rPr>
              <a:t>Миуссе</a:t>
            </a:r>
            <a:r>
              <a:rPr lang="ru-RU" sz="2000" dirty="0" smtClean="0">
                <a:solidFill>
                  <a:schemeClr val="tx1"/>
                </a:solidFill>
              </a:rPr>
              <a:t> и Молочной, освобождали Таганрог и Донбасс. Весной 1944 года вторглись в Крым и 9 мая штурмом взяли Севастополь</a:t>
            </a:r>
            <a:r>
              <a:rPr lang="ru-RU" sz="2000" dirty="0" smtClean="0">
                <a:solidFill>
                  <a:schemeClr val="tx1"/>
                </a:solidFill>
              </a:rPr>
              <a:t>.</a:t>
            </a:r>
            <a:r>
              <a:rPr lang="ru-RU" sz="2000" dirty="0" smtClean="0"/>
              <a:t> </a:t>
            </a:r>
            <a:r>
              <a:rPr lang="ru-RU" sz="2000" dirty="0" smtClean="0">
                <a:solidFill>
                  <a:schemeClr val="tx1"/>
                </a:solidFill>
              </a:rPr>
              <a:t>В августе 1944 совместно с войсками Р. Я. Малиновского разгромили группу армии «Южная Украина» ген. г. </a:t>
            </a:r>
            <a:r>
              <a:rPr lang="ru-RU" sz="2000" dirty="0" err="1" smtClean="0">
                <a:solidFill>
                  <a:schemeClr val="tx1"/>
                </a:solidFill>
              </a:rPr>
              <a:t>Фризнера</a:t>
            </a:r>
            <a:r>
              <a:rPr lang="ru-RU" sz="2000" dirty="0" smtClean="0">
                <a:solidFill>
                  <a:schemeClr val="tx1"/>
                </a:solidFill>
              </a:rPr>
              <a:t> в Ясско-Кишиневской </a:t>
            </a:r>
            <a:r>
              <a:rPr lang="ru-RU" sz="2000" dirty="0" smtClean="0">
                <a:solidFill>
                  <a:schemeClr val="tx1"/>
                </a:solidFill>
              </a:rPr>
              <a:t>операции.</a:t>
            </a:r>
            <a:endParaRPr lang="ru-RU" sz="2000" dirty="0">
              <a:solidFill>
                <a:schemeClr val="tx1"/>
              </a:solidFill>
            </a:endParaRPr>
          </a:p>
        </p:txBody>
      </p:sp>
      <p:pic>
        <p:nvPicPr>
          <p:cNvPr id="6" name="Рисунок 5" descr="df070e9d5dfd777d7b5e85321b5692d7.jpg"/>
          <p:cNvPicPr>
            <a:picLocks noChangeAspect="1"/>
          </p:cNvPicPr>
          <p:nvPr/>
        </p:nvPicPr>
        <p:blipFill>
          <a:blip r:embed="rId2" cstate="print"/>
          <a:stretch>
            <a:fillRect/>
          </a:stretch>
        </p:blipFill>
        <p:spPr>
          <a:xfrm>
            <a:off x="352986" y="1052736"/>
            <a:ext cx="3837699" cy="4824536"/>
          </a:xfrm>
          <a:prstGeom prst="rect">
            <a:avLst/>
          </a:prstGeom>
        </p:spPr>
      </p:pic>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83568" y="188640"/>
            <a:ext cx="7772400" cy="720080"/>
          </a:xfrm>
        </p:spPr>
        <p:txBody>
          <a:bodyPr>
            <a:normAutofit fontScale="90000"/>
          </a:bodyPr>
          <a:lstStyle/>
          <a:p>
            <a:r>
              <a:rPr lang="ru-RU" dirty="0" smtClean="0"/>
              <a:t>Мерецков Кирилл Афанасьевич</a:t>
            </a:r>
            <a:br>
              <a:rPr lang="ru-RU" dirty="0" smtClean="0"/>
            </a:br>
            <a:endParaRPr lang="ru-RU" dirty="0"/>
          </a:p>
        </p:txBody>
      </p:sp>
      <p:sp>
        <p:nvSpPr>
          <p:cNvPr id="5" name="Подзаголовок 4"/>
          <p:cNvSpPr>
            <a:spLocks noGrp="1"/>
          </p:cNvSpPr>
          <p:nvPr>
            <p:ph type="subTitle" idx="1"/>
          </p:nvPr>
        </p:nvSpPr>
        <p:spPr>
          <a:xfrm>
            <a:off x="4355976" y="764704"/>
            <a:ext cx="4600600" cy="5904656"/>
          </a:xfrm>
        </p:spPr>
        <p:txBody>
          <a:bodyPr>
            <a:normAutofit/>
          </a:bodyPr>
          <a:lstStyle/>
          <a:p>
            <a:r>
              <a:rPr lang="ru-RU" sz="2000" dirty="0" smtClean="0">
                <a:solidFill>
                  <a:schemeClr val="tx1"/>
                </a:solidFill>
              </a:rPr>
              <a:t>В годы Великой Отечественной войны командовал войсками северных </a:t>
            </a:r>
            <a:r>
              <a:rPr lang="ru-RU" sz="2000" dirty="0" smtClean="0">
                <a:solidFill>
                  <a:schemeClr val="tx1"/>
                </a:solidFill>
              </a:rPr>
              <a:t>направлений, </a:t>
            </a:r>
            <a:r>
              <a:rPr lang="ru-RU" sz="2000" dirty="0" smtClean="0">
                <a:solidFill>
                  <a:schemeClr val="tx1"/>
                </a:solidFill>
              </a:rPr>
              <a:t>был представителем Ставки на Северо-Западном фронте</a:t>
            </a:r>
            <a:r>
              <a:rPr lang="ru-RU" sz="2000" dirty="0" smtClean="0">
                <a:solidFill>
                  <a:schemeClr val="tx1"/>
                </a:solidFill>
              </a:rPr>
              <a:t>.</a:t>
            </a:r>
            <a:r>
              <a:rPr lang="ru-RU" sz="2000" dirty="0" smtClean="0"/>
              <a:t> </a:t>
            </a:r>
            <a:r>
              <a:rPr lang="ru-RU" sz="2000" dirty="0" smtClean="0">
                <a:solidFill>
                  <a:schemeClr val="tx1"/>
                </a:solidFill>
              </a:rPr>
              <a:t>Командовал армией, фронтом. В 1941 г. Мерецков нанес войскам фельдмаршала </a:t>
            </a:r>
            <a:r>
              <a:rPr lang="ru-RU" sz="2000" dirty="0" err="1" smtClean="0">
                <a:solidFill>
                  <a:schemeClr val="tx1"/>
                </a:solidFill>
              </a:rPr>
              <a:t>Лееба</a:t>
            </a:r>
            <a:r>
              <a:rPr lang="ru-RU" sz="2000" dirty="0" smtClean="0">
                <a:solidFill>
                  <a:schemeClr val="tx1"/>
                </a:solidFill>
              </a:rPr>
              <a:t> под Тихвином первое в войне серьезное поражение. 18 января 1943 года войска генералов Говорова и Мерецкова, нанеся встречный удар под Шлиссельбургом (операция «Искра»), прорвали блокаду Ленинграда. 20 января был взят Новгород. В феврале 1944 г. он становится командующим Карельским фронтом.</a:t>
            </a:r>
            <a:r>
              <a:rPr lang="ru-RU" sz="2000" dirty="0" smtClean="0"/>
              <a:t> </a:t>
            </a:r>
            <a:r>
              <a:rPr lang="ru-RU" sz="2000" dirty="0" smtClean="0">
                <a:solidFill>
                  <a:schemeClr val="tx1"/>
                </a:solidFill>
              </a:rPr>
              <a:t>В июне 1944 г. Мерецков и Говоров разгромили маршала К. Маннергейма в Карелии.</a:t>
            </a:r>
            <a:endParaRPr lang="ru-RU" sz="2000" dirty="0">
              <a:solidFill>
                <a:schemeClr val="tx1"/>
              </a:solidFill>
            </a:endParaRPr>
          </a:p>
        </p:txBody>
      </p:sp>
      <p:pic>
        <p:nvPicPr>
          <p:cNvPr id="6" name="Рисунок 5" descr="8c2567498b15a84941a22560b762a8af.jpg"/>
          <p:cNvPicPr>
            <a:picLocks noChangeAspect="1"/>
          </p:cNvPicPr>
          <p:nvPr/>
        </p:nvPicPr>
        <p:blipFill>
          <a:blip r:embed="rId2" cstate="print"/>
          <a:stretch>
            <a:fillRect/>
          </a:stretch>
        </p:blipFill>
        <p:spPr>
          <a:xfrm>
            <a:off x="251520" y="980728"/>
            <a:ext cx="3952257" cy="4968552"/>
          </a:xfrm>
          <a:prstGeom prst="rect">
            <a:avLst/>
          </a:prstGeom>
        </p:spPr>
      </p:pic>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64</TotalTime>
  <Words>814</Words>
  <Application>Microsoft Office PowerPoint</Application>
  <PresentationFormat>Экран (4:3)</PresentationFormat>
  <Paragraphs>22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Трек</vt:lpstr>
      <vt:lpstr>Маршалы Советского Союза.</vt:lpstr>
      <vt:lpstr>Жуков Георгий Константинович </vt:lpstr>
      <vt:lpstr>Василевский Александр Михайлович </vt:lpstr>
      <vt:lpstr>Конев Иван Степанович </vt:lpstr>
      <vt:lpstr>Говоров Леонид Александрович </vt:lpstr>
      <vt:lpstr>Рокоссовский Константин Константинович </vt:lpstr>
      <vt:lpstr>Малиновский Родион Яковлевич </vt:lpstr>
      <vt:lpstr>Толбухин Федор Иванович </vt:lpstr>
      <vt:lpstr>Мерецков Кирилл Афанасьевич </vt:lpstr>
      <vt:lpstr>Семён Михайлович Будённый</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Жуков Георгий Константинович </dc:title>
  <dc:creator>Slava</dc:creator>
  <cp:lastModifiedBy>Slava</cp:lastModifiedBy>
  <cp:revision>15</cp:revision>
  <dcterms:created xsi:type="dcterms:W3CDTF">2015-03-30T17:34:16Z</dcterms:created>
  <dcterms:modified xsi:type="dcterms:W3CDTF">2015-04-02T15:43:38Z</dcterms:modified>
</cp:coreProperties>
</file>