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7" r:id="rId5"/>
    <p:sldId id="258" r:id="rId6"/>
    <p:sldId id="259" r:id="rId7"/>
    <p:sldId id="260" r:id="rId8"/>
    <p:sldId id="261" r:id="rId9"/>
    <p:sldId id="281" r:id="rId10"/>
    <p:sldId id="262" r:id="rId11"/>
    <p:sldId id="263" r:id="rId12"/>
    <p:sldId id="264" r:id="rId13"/>
    <p:sldId id="270" r:id="rId14"/>
    <p:sldId id="267" r:id="rId15"/>
    <p:sldId id="265" r:id="rId16"/>
    <p:sldId id="268" r:id="rId17"/>
    <p:sldId id="273" r:id="rId18"/>
    <p:sldId id="269" r:id="rId19"/>
    <p:sldId id="271" r:id="rId20"/>
    <p:sldId id="272" r:id="rId21"/>
    <p:sldId id="279" r:id="rId22"/>
    <p:sldId id="280" r:id="rId23"/>
    <p:sldId id="278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5" autoAdjust="0"/>
  </p:normalViewPr>
  <p:slideViewPr>
    <p:cSldViewPr>
      <p:cViewPr varScale="1">
        <p:scale>
          <a:sx n="47" d="100"/>
          <a:sy n="47" d="100"/>
        </p:scale>
        <p:origin x="-1286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articles/560589/" TargetMode="External"/><Relationship Id="rId2" Type="http://schemas.openxmlformats.org/officeDocument/2006/relationships/hyperlink" Target="http://fb.ru/article/872/chto-takoe-frazeologiz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voyrebenok.ru/frazeologizmy-dlya-detey.shtml" TargetMode="External"/><Relationship Id="rId4" Type="http://schemas.openxmlformats.org/officeDocument/2006/relationships/hyperlink" Target="http://wordsland.ru/magiclanguage/pr15.ph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925" y="2276872"/>
            <a:ext cx="76096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ФРАЗЕОЛОГИЗМЫ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5013176"/>
            <a:ext cx="7609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Нурмиева</a:t>
            </a:r>
            <a:r>
              <a:rPr lang="ru-RU" sz="3600" dirty="0" smtClean="0"/>
              <a:t> </a:t>
            </a:r>
            <a:r>
              <a:rPr lang="ru-RU" sz="3600" dirty="0" err="1" smtClean="0"/>
              <a:t>Рамзия</a:t>
            </a:r>
            <a:r>
              <a:rPr lang="ru-RU" sz="3600" dirty="0" smtClean="0"/>
              <a:t> </a:t>
            </a:r>
            <a:r>
              <a:rPr lang="ru-RU" sz="3600" dirty="0" err="1" smtClean="0"/>
              <a:t>Хатыбулловна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148131" y="589643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МАОУ «Прогимназия № 360»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3477201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для учеников начальной школы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740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0567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           Пословицы </a:t>
            </a:r>
            <a:r>
              <a:rPr lang="ru-RU" sz="3200" dirty="0">
                <a:solidFill>
                  <a:srgbClr val="FF0000"/>
                </a:solidFill>
              </a:rPr>
              <a:t>«шутят</a:t>
            </a:r>
            <a:r>
              <a:rPr lang="ru-RU" sz="3200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Найти </a:t>
            </a:r>
            <a:r>
              <a:rPr lang="ru-RU" sz="3200" dirty="0">
                <a:solidFill>
                  <a:srgbClr val="FF0000"/>
                </a:solidFill>
              </a:rPr>
              <a:t>ошибку в каждой пословице</a:t>
            </a:r>
            <a:r>
              <a:rPr lang="ru-RU" sz="3200" dirty="0" smtClean="0">
                <a:solidFill>
                  <a:srgbClr val="FF0000"/>
                </a:solidFill>
              </a:rPr>
              <a:t>:</a:t>
            </a:r>
          </a:p>
          <a:p>
            <a:endParaRPr lang="ru-RU" sz="3200" dirty="0"/>
          </a:p>
          <a:p>
            <a:r>
              <a:rPr lang="ru-RU" sz="3200" dirty="0" smtClean="0"/>
              <a:t>Два сапога-тара.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Два сапога -пара</a:t>
            </a:r>
            <a:endParaRPr lang="ru-RU" sz="3200" dirty="0">
              <a:solidFill>
                <a:srgbClr val="FF0000"/>
              </a:solidFill>
            </a:endParaRPr>
          </a:p>
          <a:p>
            <a:r>
              <a:rPr lang="ru-RU" sz="3200" dirty="0" smtClean="0"/>
              <a:t>Один </a:t>
            </a:r>
            <a:r>
              <a:rPr lang="ru-RU" sz="3200" dirty="0"/>
              <a:t>в золе не воин</a:t>
            </a:r>
            <a:r>
              <a:rPr lang="ru-RU" sz="3200" dirty="0" smtClean="0"/>
              <a:t>.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Один в поле не воин</a:t>
            </a:r>
            <a:endParaRPr lang="ru-RU" sz="3200" dirty="0">
              <a:solidFill>
                <a:srgbClr val="FF0000"/>
              </a:solidFill>
            </a:endParaRPr>
          </a:p>
          <a:p>
            <a:r>
              <a:rPr lang="ru-RU" sz="3200" dirty="0" smtClean="0"/>
              <a:t>Нашла </a:t>
            </a:r>
            <a:r>
              <a:rPr lang="ru-RU" sz="3200" dirty="0"/>
              <a:t>коза на камень</a:t>
            </a:r>
            <a:r>
              <a:rPr lang="ru-RU" sz="3200" dirty="0" smtClean="0"/>
              <a:t>.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Нашла коса на камень</a:t>
            </a:r>
            <a:endParaRPr lang="ru-RU" sz="3200" dirty="0">
              <a:solidFill>
                <a:srgbClr val="FF0000"/>
              </a:solidFill>
            </a:endParaRPr>
          </a:p>
          <a:p>
            <a:r>
              <a:rPr lang="ru-RU" sz="3200" dirty="0" smtClean="0"/>
              <a:t>Не </a:t>
            </a:r>
            <a:r>
              <a:rPr lang="ru-RU" sz="3200" dirty="0"/>
              <a:t>зная броду, не суйся в моду</a:t>
            </a:r>
            <a:r>
              <a:rPr lang="ru-RU" sz="3200" dirty="0" smtClean="0"/>
              <a:t>.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Не зная броду, не суйся в воду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4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Вместо фразеологизмов - синонимы</a:t>
            </a:r>
            <a:r>
              <a:rPr lang="ru-RU" sz="3600" dirty="0" smtClean="0">
                <a:solidFill>
                  <a:srgbClr val="FF0000"/>
                </a:solidFill>
              </a:rPr>
              <a:t>:</a:t>
            </a:r>
          </a:p>
          <a:p>
            <a:endParaRPr lang="ru-RU" sz="3600" dirty="0">
              <a:solidFill>
                <a:srgbClr val="FF0000"/>
              </a:solidFill>
            </a:endParaRPr>
          </a:p>
          <a:p>
            <a:r>
              <a:rPr lang="ru-RU" sz="3600" dirty="0" smtClean="0"/>
              <a:t>                    -</a:t>
            </a:r>
            <a:r>
              <a:rPr lang="ru-RU" sz="3600" dirty="0"/>
              <a:t>Рукой подать.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           -</a:t>
            </a:r>
            <a:r>
              <a:rPr lang="ru-RU" sz="3600" dirty="0"/>
              <a:t>Повесить нос.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           -</a:t>
            </a:r>
            <a:r>
              <a:rPr lang="ru-RU" sz="3600" dirty="0"/>
              <a:t>Кожа да кости.</a:t>
            </a:r>
          </a:p>
          <a:p>
            <a:r>
              <a:rPr lang="ru-RU" sz="3600" dirty="0" smtClean="0"/>
              <a:t>                    </a:t>
            </a:r>
            <a:r>
              <a:rPr lang="ru-RU" sz="3600" dirty="0"/>
              <a:t>-Куры не клюют.</a:t>
            </a:r>
          </a:p>
        </p:txBody>
      </p:sp>
    </p:spTree>
    <p:extLst>
      <p:ext uri="{BB962C8B-B14F-4D97-AF65-F5344CB8AC3E}">
        <p14:creationId xmlns:p14="http://schemas.microsoft.com/office/powerpoint/2010/main" val="10029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02359"/>
            <a:ext cx="88924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     Игра </a:t>
            </a:r>
            <a:r>
              <a:rPr lang="ru-RU" sz="2800" dirty="0">
                <a:solidFill>
                  <a:srgbClr val="FF0000"/>
                </a:solidFill>
              </a:rPr>
              <a:t>" В гостях у слова "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Фразеологический зверинец </a:t>
            </a:r>
          </a:p>
          <a:p>
            <a:r>
              <a:rPr lang="ru-RU" sz="2800" dirty="0" smtClean="0"/>
              <a:t>     </a:t>
            </a:r>
          </a:p>
          <a:p>
            <a:r>
              <a:rPr lang="ru-RU" sz="2800" dirty="0" smtClean="0"/>
              <a:t>Вместо </a:t>
            </a:r>
            <a:r>
              <a:rPr lang="ru-RU" sz="2800" dirty="0"/>
              <a:t>точек вставить названия </a:t>
            </a:r>
            <a:r>
              <a:rPr lang="ru-RU" sz="2800" dirty="0" smtClean="0"/>
              <a:t>животных</a:t>
            </a:r>
          </a:p>
          <a:p>
            <a:endParaRPr lang="ru-RU" sz="2800" dirty="0"/>
          </a:p>
          <a:p>
            <a:r>
              <a:rPr lang="ru-RU" sz="2800" dirty="0"/>
              <a:t>Голоден как ...        </a:t>
            </a:r>
            <a:r>
              <a:rPr lang="ru-RU" sz="2800" dirty="0" smtClean="0"/>
              <a:t>              Нем </a:t>
            </a:r>
            <a:r>
              <a:rPr lang="ru-RU" sz="2800" dirty="0"/>
              <a:t>как ...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Хитёр </a:t>
            </a:r>
            <a:r>
              <a:rPr lang="ru-RU" sz="2800" dirty="0"/>
              <a:t>как ...            </a:t>
            </a:r>
            <a:r>
              <a:rPr lang="ru-RU" sz="2800" dirty="0" smtClean="0"/>
              <a:t>              </a:t>
            </a:r>
            <a:r>
              <a:rPr lang="ru-RU" sz="2800" dirty="0"/>
              <a:t>Грязный как ...</a:t>
            </a:r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               </a:t>
            </a:r>
          </a:p>
          <a:p>
            <a:r>
              <a:rPr lang="ru-RU" sz="2800" dirty="0" smtClean="0"/>
              <a:t>Труслив </a:t>
            </a:r>
            <a:r>
              <a:rPr lang="ru-RU" sz="2800" dirty="0"/>
              <a:t>как ...           </a:t>
            </a:r>
            <a:r>
              <a:rPr lang="ru-RU" sz="2800" dirty="0" smtClean="0"/>
              <a:t>           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00250"/>
            <a:ext cx="1832770" cy="158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752" y="3733951"/>
            <a:ext cx="1864778" cy="157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547" y="5312149"/>
            <a:ext cx="182461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2047874"/>
            <a:ext cx="2035569" cy="15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44240"/>
            <a:ext cx="1979454" cy="182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79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Здоров как ... </a:t>
            </a:r>
            <a:r>
              <a:rPr lang="ru-RU" sz="3200" dirty="0" smtClean="0"/>
              <a:t>                    Надут </a:t>
            </a:r>
            <a:r>
              <a:rPr lang="ru-RU" sz="3200" dirty="0"/>
              <a:t>как ...</a:t>
            </a:r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/>
              <a:t>Упрям </a:t>
            </a:r>
            <a:r>
              <a:rPr lang="ru-RU" sz="3200" dirty="0"/>
              <a:t>как </a:t>
            </a:r>
            <a:r>
              <a:rPr lang="ru-RU" sz="3200" dirty="0" smtClean="0"/>
              <a:t>...                          Болтлив </a:t>
            </a:r>
            <a:r>
              <a:rPr lang="ru-RU" sz="3200" dirty="0"/>
              <a:t>как ...</a:t>
            </a:r>
          </a:p>
          <a:p>
            <a:r>
              <a:rPr lang="ru-RU" sz="3200" dirty="0" smtClean="0"/>
              <a:t>      </a:t>
            </a:r>
          </a:p>
          <a:p>
            <a:endParaRPr lang="ru-RU" sz="3200" dirty="0"/>
          </a:p>
          <a:p>
            <a:r>
              <a:rPr lang="ru-RU" sz="3200" dirty="0" smtClean="0"/>
              <a:t>   </a:t>
            </a:r>
          </a:p>
          <a:p>
            <a:r>
              <a:rPr lang="ru-RU" sz="3200" dirty="0" smtClean="0"/>
              <a:t>              Колючий </a:t>
            </a:r>
            <a:r>
              <a:rPr lang="ru-RU" sz="3200" dirty="0"/>
              <a:t>как ...                 </a:t>
            </a:r>
            <a:endParaRPr lang="ru-RU" sz="3200" dirty="0" smtClean="0"/>
          </a:p>
          <a:p>
            <a:r>
              <a:rPr lang="ru-RU" sz="3200" dirty="0" smtClean="0"/>
              <a:t>    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221810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38280"/>
            <a:ext cx="2632928" cy="197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940" y="2954287"/>
            <a:ext cx="1776057" cy="213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47" y="3717032"/>
            <a:ext cx="2226543" cy="166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997" y="4941168"/>
            <a:ext cx="229116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10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024" y="764704"/>
            <a:ext cx="878497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           Вставить </a:t>
            </a:r>
            <a:r>
              <a:rPr lang="ru-RU" sz="4000" dirty="0">
                <a:solidFill>
                  <a:srgbClr val="FF0000"/>
                </a:solidFill>
              </a:rPr>
              <a:t>в </a:t>
            </a:r>
            <a:r>
              <a:rPr lang="ru-RU" sz="4000" dirty="0" smtClean="0">
                <a:solidFill>
                  <a:srgbClr val="FF0000"/>
                </a:solidFill>
              </a:rPr>
              <a:t>фразеологические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           </a:t>
            </a:r>
            <a:r>
              <a:rPr lang="ru-RU" sz="4000" dirty="0">
                <a:solidFill>
                  <a:srgbClr val="FF0000"/>
                </a:solidFill>
              </a:rPr>
              <a:t>обороты пропущенные </a:t>
            </a:r>
            <a:r>
              <a:rPr lang="ru-RU" sz="4000" dirty="0" smtClean="0">
                <a:solidFill>
                  <a:srgbClr val="FF0000"/>
                </a:solidFill>
              </a:rPr>
              <a:t>слова</a:t>
            </a:r>
            <a:endParaRPr lang="ru-RU" sz="4000" dirty="0">
              <a:solidFill>
                <a:srgbClr val="FF0000"/>
              </a:solidFill>
            </a:endParaRPr>
          </a:p>
          <a:p>
            <a:r>
              <a:rPr lang="ru-RU" sz="2800" dirty="0"/>
              <a:t>Мастер на все  </a:t>
            </a:r>
            <a:r>
              <a:rPr lang="ru-RU" sz="2800" dirty="0" smtClean="0"/>
              <a:t>….</a:t>
            </a:r>
          </a:p>
          <a:p>
            <a:r>
              <a:rPr lang="ru-RU" sz="2800" dirty="0" smtClean="0"/>
              <a:t>   </a:t>
            </a:r>
            <a:endParaRPr lang="ru-RU" sz="2800" dirty="0" smtClean="0"/>
          </a:p>
          <a:p>
            <a:r>
              <a:rPr lang="ru-RU" sz="2800" dirty="0" smtClean="0"/>
              <a:t> Сидеть сложа </a:t>
            </a:r>
            <a:r>
              <a:rPr lang="ru-RU" sz="2800" dirty="0" smtClean="0"/>
              <a:t>…..</a:t>
            </a:r>
          </a:p>
          <a:p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/>
              <a:t>Среди </a:t>
            </a:r>
            <a:r>
              <a:rPr lang="ru-RU" sz="2800" dirty="0" smtClean="0"/>
              <a:t>...               </a:t>
            </a:r>
            <a:r>
              <a:rPr lang="ru-RU" sz="2800" dirty="0"/>
              <a:t>дня.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/>
              <a:t>Чёрным по </a:t>
            </a:r>
            <a:r>
              <a:rPr lang="ru-RU" sz="2800" dirty="0" smtClean="0"/>
              <a:t>...             </a:t>
            </a:r>
            <a:r>
              <a:rPr lang="ru-RU" sz="2800" dirty="0"/>
              <a:t>написано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 smtClean="0"/>
              <a:t>Выйти </a:t>
            </a:r>
            <a:r>
              <a:rPr lang="ru-RU" sz="2800" dirty="0"/>
              <a:t>сухим </a:t>
            </a:r>
            <a:r>
              <a:rPr lang="ru-RU" sz="2800" dirty="0" smtClean="0"/>
              <a:t>.... </a:t>
            </a:r>
            <a:endParaRPr lang="ru-RU" sz="2800" dirty="0" smtClean="0"/>
          </a:p>
          <a:p>
            <a:r>
              <a:rPr lang="ru-RU" sz="2800" dirty="0" smtClean="0"/>
              <a:t>     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/>
              <a:t>Выплакать всё   </a:t>
            </a:r>
            <a:r>
              <a:rPr lang="ru-RU" sz="2800" dirty="0" smtClean="0"/>
              <a:t>…… 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990156" y="195232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руки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25552" y="2852936"/>
            <a:ext cx="147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руки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637928" y="3709939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белого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231740" y="457140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белому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631709" y="5380829"/>
            <a:ext cx="1402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из воды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825552" y="6284159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слёзы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5145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751344"/>
            <a:ext cx="864096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</a:t>
            </a:r>
            <a:r>
              <a:rPr lang="ru-RU" sz="2400" dirty="0" smtClean="0">
                <a:solidFill>
                  <a:srgbClr val="FF0000"/>
                </a:solidFill>
              </a:rPr>
              <a:t>Доскажи </a:t>
            </a:r>
            <a:r>
              <a:rPr lang="ru-RU" sz="2400" dirty="0">
                <a:solidFill>
                  <a:srgbClr val="FF0000"/>
                </a:solidFill>
              </a:rPr>
              <a:t>пословицу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</a:p>
          <a:p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dirty="0"/>
              <a:t>•	</a:t>
            </a:r>
            <a:r>
              <a:rPr lang="ru-RU" sz="2800" dirty="0"/>
              <a:t>Слово - </a:t>
            </a:r>
            <a:r>
              <a:rPr lang="ru-RU" sz="2800" dirty="0" smtClean="0"/>
              <a:t>как </a:t>
            </a:r>
            <a:r>
              <a:rPr lang="ru-RU" sz="2800" dirty="0"/>
              <a:t>воробей, ...          </a:t>
            </a:r>
            <a:endParaRPr lang="ru-RU" sz="2800" dirty="0" smtClean="0"/>
          </a:p>
          <a:p>
            <a:r>
              <a:rPr lang="ru-RU" sz="2800" dirty="0" smtClean="0">
                <a:solidFill>
                  <a:schemeClr val="tx2"/>
                </a:solidFill>
              </a:rPr>
              <a:t>                                                   (</a:t>
            </a:r>
            <a:r>
              <a:rPr lang="ru-RU" sz="2800" dirty="0">
                <a:solidFill>
                  <a:schemeClr val="tx2"/>
                </a:solidFill>
              </a:rPr>
              <a:t>вылетит, не поймаешь</a:t>
            </a:r>
            <a:r>
              <a:rPr lang="ru-RU" sz="2800" dirty="0" smtClean="0">
                <a:solidFill>
                  <a:schemeClr val="tx2"/>
                </a:solidFill>
              </a:rPr>
              <a:t>)</a:t>
            </a:r>
            <a:r>
              <a:rPr lang="ru-RU" sz="2800" dirty="0" smtClean="0"/>
              <a:t>               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                             </a:t>
            </a:r>
            <a:r>
              <a:rPr lang="ru-RU" sz="2800" dirty="0" smtClean="0"/>
              <a:t>     </a:t>
            </a:r>
            <a:r>
              <a:rPr lang="ru-RU" sz="2800" dirty="0" smtClean="0">
                <a:solidFill>
                  <a:schemeClr val="tx2"/>
                </a:solidFill>
              </a:rPr>
              <a:t>                                                </a:t>
            </a:r>
            <a:r>
              <a:rPr lang="ru-RU" sz="2800" dirty="0" smtClean="0"/>
              <a:t>                    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</a:t>
            </a:r>
            <a:endParaRPr lang="ru-RU" sz="2800" dirty="0">
              <a:solidFill>
                <a:schemeClr val="tx2"/>
              </a:solidFill>
            </a:endParaRPr>
          </a:p>
          <a:p>
            <a:endParaRPr lang="ru-RU" sz="2800" dirty="0"/>
          </a:p>
          <a:p>
            <a:r>
              <a:rPr lang="ru-RU" sz="2800" dirty="0"/>
              <a:t>•	Под лежачий камень...          </a:t>
            </a:r>
            <a:endParaRPr lang="ru-RU" sz="2800" dirty="0" smtClean="0"/>
          </a:p>
          <a:p>
            <a:r>
              <a:rPr lang="ru-RU" sz="2800" dirty="0" smtClean="0">
                <a:solidFill>
                  <a:schemeClr val="tx2"/>
                </a:solidFill>
              </a:rPr>
              <a:t>                                                     </a:t>
            </a:r>
            <a:r>
              <a:rPr lang="ru-RU" sz="2800" dirty="0">
                <a:solidFill>
                  <a:schemeClr val="tx2"/>
                </a:solidFill>
              </a:rPr>
              <a:t>(вода не течёт</a:t>
            </a:r>
            <a:r>
              <a:rPr lang="ru-RU" sz="2800" dirty="0" smtClean="0">
                <a:solidFill>
                  <a:schemeClr val="tx2"/>
                </a:solidFill>
              </a:rPr>
              <a:t>).</a:t>
            </a:r>
          </a:p>
          <a:p>
            <a:endParaRPr lang="ru-RU" sz="2800" dirty="0"/>
          </a:p>
          <a:p>
            <a:r>
              <a:rPr lang="ru-RU" sz="2800" dirty="0"/>
              <a:t>•	Правда в огне не горит. ..      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                     </a:t>
            </a:r>
            <a:r>
              <a:rPr lang="ru-RU" sz="2800" dirty="0">
                <a:solidFill>
                  <a:schemeClr val="tx2"/>
                </a:solidFill>
              </a:rPr>
              <a:t>(</a:t>
            </a:r>
            <a:r>
              <a:rPr lang="ru-RU" sz="2800" dirty="0" smtClean="0">
                <a:solidFill>
                  <a:schemeClr val="tx2"/>
                </a:solidFill>
              </a:rPr>
              <a:t>и в </a:t>
            </a:r>
            <a:r>
              <a:rPr lang="ru-RU" sz="2800" dirty="0">
                <a:solidFill>
                  <a:schemeClr val="tx2"/>
                </a:solidFill>
              </a:rPr>
              <a:t>воде не тонет)</a:t>
            </a:r>
          </a:p>
        </p:txBody>
      </p:sp>
    </p:spTree>
    <p:extLst>
      <p:ext uri="{BB962C8B-B14F-4D97-AF65-F5344CB8AC3E}">
        <p14:creationId xmlns:p14="http://schemas.microsoft.com/office/powerpoint/2010/main" val="208830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18240"/>
            <a:ext cx="72575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право</a:t>
            </a:r>
          </a:p>
          <a:p>
            <a:endParaRPr lang="ru-RU" sz="3200" dirty="0" smtClean="0"/>
          </a:p>
          <a:p>
            <a:r>
              <a:rPr lang="ru-RU" sz="3200" dirty="0" smtClean="0"/>
              <a:t>роман  </a:t>
            </a:r>
          </a:p>
          <a:p>
            <a:r>
              <a:rPr lang="ru-RU" sz="3200" dirty="0" smtClean="0"/>
              <a:t> </a:t>
            </a:r>
          </a:p>
          <a:p>
            <a:r>
              <a:rPr lang="ru-RU" sz="3200" dirty="0" smtClean="0"/>
              <a:t> шарф  </a:t>
            </a:r>
          </a:p>
          <a:p>
            <a:r>
              <a:rPr lang="ru-RU" sz="3200" dirty="0" smtClean="0"/>
              <a:t>                   </a:t>
            </a:r>
          </a:p>
          <a:p>
            <a:r>
              <a:rPr lang="ru-RU" sz="3200" dirty="0" smtClean="0"/>
              <a:t> автор   </a:t>
            </a:r>
          </a:p>
          <a:p>
            <a:r>
              <a:rPr lang="ru-RU" sz="3200" dirty="0" smtClean="0"/>
              <a:t>  </a:t>
            </a:r>
          </a:p>
          <a:p>
            <a:r>
              <a:rPr lang="ru-RU" sz="3200" dirty="0" smtClean="0"/>
              <a:t> приказ</a:t>
            </a:r>
          </a:p>
          <a:p>
            <a:r>
              <a:rPr lang="ru-RU" sz="3200" dirty="0" smtClean="0"/>
              <a:t> </a:t>
            </a:r>
          </a:p>
          <a:p>
            <a:r>
              <a:rPr lang="ru-RU" sz="3200" dirty="0" smtClean="0"/>
              <a:t>корма </a:t>
            </a:r>
          </a:p>
          <a:p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58152" y="481728"/>
            <a:ext cx="1983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повар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1421082"/>
            <a:ext cx="2141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норма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1877" y="2344412"/>
            <a:ext cx="1920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фарш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4808" y="3267742"/>
            <a:ext cx="1876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товар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4191072"/>
            <a:ext cx="2282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каприз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45768" y="5117022"/>
            <a:ext cx="209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комар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141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04594"/>
            <a:ext cx="51284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ПОСЛОВИЦЫ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884" y="155679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Легче друга…., чем …..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15202" y="2136305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Легче друга потерять, чем найти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8145" y="2889809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……дело лучше …….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3640668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Маленькое дело лучше большого безделья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4396461"/>
            <a:ext cx="760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Лучше горькая….., чем сладкая……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903730" y="5064520"/>
            <a:ext cx="8272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Лучше горькая правда, чем сладкая ложь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2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04664"/>
            <a:ext cx="60486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«</a:t>
            </a:r>
            <a:r>
              <a:rPr lang="ru-RU" sz="2800" b="1" dirty="0">
                <a:solidFill>
                  <a:srgbClr val="FF0000"/>
                </a:solidFill>
              </a:rPr>
              <a:t>Что это?»</a:t>
            </a:r>
          </a:p>
          <a:p>
            <a:r>
              <a:rPr lang="ru-RU" sz="2400" dirty="0"/>
              <a:t>     </a:t>
            </a:r>
          </a:p>
          <a:p>
            <a:r>
              <a:rPr lang="ru-RU" sz="2400" dirty="0"/>
              <a:t>     </a:t>
            </a:r>
            <a:r>
              <a:rPr lang="ru-RU" sz="3200" dirty="0" smtClean="0"/>
              <a:t>-его </a:t>
            </a:r>
            <a:r>
              <a:rPr lang="ru-RU" sz="3200" dirty="0"/>
              <a:t>вешают, приходя в уныние;</a:t>
            </a:r>
          </a:p>
          <a:p>
            <a:r>
              <a:rPr lang="ru-RU" sz="3200" dirty="0"/>
              <a:t>     -его задирают, зазнаваясь;</a:t>
            </a:r>
          </a:p>
          <a:p>
            <a:r>
              <a:rPr lang="ru-RU" sz="3200" dirty="0"/>
              <a:t>     -его всюду суют, вмешиваясь не в своё </a:t>
            </a:r>
            <a:r>
              <a:rPr lang="ru-RU" sz="3200" dirty="0" smtClean="0"/>
              <a:t>дело.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40"/>
            <a:ext cx="252028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31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8697" y="692696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 -Не цветы, а вянут;</a:t>
            </a:r>
          </a:p>
          <a:p>
            <a:r>
              <a:rPr lang="ru-RU" sz="3600" dirty="0"/>
              <a:t>   -не ладоши, а ими хлопают, если чего-то не понимают;</a:t>
            </a:r>
          </a:p>
          <a:p>
            <a:r>
              <a:rPr lang="ru-RU" sz="3600" dirty="0"/>
              <a:t>   -не бельё, а их развешивают очень любопытные. </a:t>
            </a:r>
            <a:r>
              <a:rPr lang="ru-RU" sz="3600" dirty="0" smtClean="0"/>
              <a:t>   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28999"/>
            <a:ext cx="2088232" cy="267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2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104" y="908720"/>
            <a:ext cx="91244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Фразеологизмами</a:t>
            </a:r>
            <a:r>
              <a:rPr lang="ru-RU" sz="2800" dirty="0" smtClean="0"/>
              <a:t> </a:t>
            </a:r>
            <a:r>
              <a:rPr lang="ru-RU" sz="2800" dirty="0"/>
              <a:t>называют устойчивые сочетания слов, обороты речи типа: «бить баклуши», «повесить нос</a:t>
            </a:r>
            <a:r>
              <a:rPr lang="ru-RU" sz="2800" dirty="0" smtClean="0"/>
              <a:t>»..      </a:t>
            </a:r>
          </a:p>
          <a:p>
            <a:r>
              <a:rPr lang="ru-RU" sz="2800" dirty="0" smtClean="0"/>
              <a:t>     Оборот </a:t>
            </a:r>
            <a:r>
              <a:rPr lang="ru-RU" sz="2800" dirty="0"/>
              <a:t>речи, который называют фразеологизмом, неделим по смыслу, то есть его значение не складывается из значений составляющих его слов</a:t>
            </a:r>
            <a:r>
              <a:rPr lang="ru-RU" dirty="0"/>
              <a:t>. </a:t>
            </a:r>
            <a:r>
              <a:rPr lang="ru-RU" sz="2800" dirty="0"/>
              <a:t>Он работает только как единое целое, лексическая единица.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    Фразеологизмы </a:t>
            </a:r>
            <a:r>
              <a:rPr lang="ru-RU" sz="2800" dirty="0"/>
              <a:t>– это крылатые выражения, не имеющие автора.</a:t>
            </a:r>
          </a:p>
          <a:p>
            <a:r>
              <a:rPr lang="ru-RU" sz="2800" dirty="0" smtClean="0"/>
              <a:t>    Значение </a:t>
            </a:r>
            <a:r>
              <a:rPr lang="ru-RU" sz="2800" dirty="0"/>
              <a:t>фразеологизмов состоит в том, чтобы придать эмоциональную окраску выражению, усилить его смысл.</a:t>
            </a:r>
          </a:p>
        </p:txBody>
      </p:sp>
    </p:spTree>
    <p:extLst>
      <p:ext uri="{BB962C8B-B14F-4D97-AF65-F5344CB8AC3E}">
        <p14:creationId xmlns:p14="http://schemas.microsoft.com/office/powerpoint/2010/main" val="13965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-он </a:t>
            </a:r>
            <a:r>
              <a:rPr lang="ru-RU" sz="3600" dirty="0"/>
              <a:t>в голове у легкомысленного человека;</a:t>
            </a:r>
          </a:p>
          <a:p>
            <a:r>
              <a:rPr lang="ru-RU" sz="3600" dirty="0"/>
              <a:t>   -его советуют искать в поле, когда кто- </a:t>
            </a:r>
            <a:r>
              <a:rPr lang="ru-RU" sz="3600" dirty="0" err="1"/>
              <a:t>нибудь</a:t>
            </a:r>
            <a:r>
              <a:rPr lang="ru-RU" sz="3600" dirty="0"/>
              <a:t> бесследно исчез;</a:t>
            </a:r>
          </a:p>
          <a:p>
            <a:r>
              <a:rPr lang="ru-RU" sz="3600" dirty="0"/>
              <a:t>   -на него бросают слова и деньги, кто их не ценит.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3999557"/>
            <a:ext cx="3066057" cy="23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95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8488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Быть под рукой </a:t>
            </a:r>
            <a:r>
              <a:rPr lang="ru-RU" sz="2400" dirty="0"/>
              <a:t>– быть доступным, быть в непосредственной близости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Греть руки </a:t>
            </a:r>
            <a:r>
              <a:rPr lang="ru-RU" sz="2400" dirty="0"/>
              <a:t>– пользоваться положением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Держать в руках </a:t>
            </a:r>
            <a:r>
              <a:rPr lang="ru-RU" sz="2400" dirty="0"/>
              <a:t>– не давать воли, держать в строгом повиновении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Как рукой сняло </a:t>
            </a:r>
            <a:r>
              <a:rPr lang="ru-RU" sz="2400" dirty="0"/>
              <a:t>– быстро исчезло, прошло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На руках носить </a:t>
            </a:r>
            <a:r>
              <a:rPr lang="ru-RU" sz="2400" dirty="0"/>
              <a:t>– оказывать особое расположение, внимание, ценить, баловать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Не покладая рук </a:t>
            </a:r>
            <a:r>
              <a:rPr lang="ru-RU" sz="2400" dirty="0"/>
              <a:t>– усердно трудиться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Попасть </a:t>
            </a:r>
            <a:r>
              <a:rPr lang="ru-RU" sz="2400" dirty="0">
                <a:solidFill>
                  <a:srgbClr val="FF0000"/>
                </a:solidFill>
              </a:rPr>
              <a:t>под горячую руку </a:t>
            </a:r>
            <a:r>
              <a:rPr lang="ru-RU" sz="2400" dirty="0"/>
              <a:t>– нарваться на плохое настроение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Руки </a:t>
            </a:r>
            <a:r>
              <a:rPr lang="ru-RU" sz="2400" dirty="0">
                <a:solidFill>
                  <a:srgbClr val="FF0000"/>
                </a:solidFill>
              </a:rPr>
              <a:t>не доходят </a:t>
            </a:r>
            <a:r>
              <a:rPr lang="ru-RU" sz="2400" dirty="0"/>
              <a:t>– никак нет сил и времени что-то сделать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Рукой </a:t>
            </a:r>
            <a:r>
              <a:rPr lang="ru-RU" sz="2400" dirty="0">
                <a:solidFill>
                  <a:srgbClr val="FF0000"/>
                </a:solidFill>
              </a:rPr>
              <a:t>подать </a:t>
            </a:r>
            <a:r>
              <a:rPr lang="ru-RU" sz="2400" dirty="0"/>
              <a:t>– очень близко, совсем рядом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Чужими </a:t>
            </a:r>
            <a:r>
              <a:rPr lang="ru-RU" sz="2400" dirty="0">
                <a:solidFill>
                  <a:srgbClr val="FF0000"/>
                </a:solidFill>
              </a:rPr>
              <a:t>руками жар загребать </a:t>
            </a:r>
            <a:r>
              <a:rPr lang="ru-RU" sz="2400" dirty="0"/>
              <a:t>– пользоваться плодами чужой работы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Золотые руки </a:t>
            </a:r>
            <a:r>
              <a:rPr lang="ru-RU" sz="2400" dirty="0"/>
              <a:t>– о том, кто умело, искусно всё делает, справляется с любой работой</a:t>
            </a:r>
          </a:p>
        </p:txBody>
      </p:sp>
    </p:spTree>
    <p:extLst>
      <p:ext uri="{BB962C8B-B14F-4D97-AF65-F5344CB8AC3E}">
        <p14:creationId xmlns:p14="http://schemas.microsoft.com/office/powerpoint/2010/main" val="4416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6044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Ветер в голове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– ненадежный человек.</a:t>
            </a:r>
            <a:br>
              <a:rPr lang="ru-RU" sz="2800" dirty="0"/>
            </a:br>
            <a:r>
              <a:rPr lang="ru-RU" sz="2800" b="1" dirty="0">
                <a:solidFill>
                  <a:srgbClr val="FF0000"/>
                </a:solidFill>
              </a:rPr>
              <a:t>Вылетело из головы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– забыл.</a:t>
            </a:r>
            <a:br>
              <a:rPr lang="ru-RU" sz="2800" dirty="0"/>
            </a:br>
            <a:r>
              <a:rPr lang="ru-RU" sz="2800" b="1" dirty="0">
                <a:solidFill>
                  <a:srgbClr val="FF0000"/>
                </a:solidFill>
              </a:rPr>
              <a:t>Голова идет кругом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– слишком много дел, обязанностей, информации.</a:t>
            </a:r>
            <a:br>
              <a:rPr lang="ru-RU" sz="2800" dirty="0"/>
            </a:br>
            <a:r>
              <a:rPr lang="ru-RU" sz="2800" b="1" dirty="0" smtClean="0">
                <a:solidFill>
                  <a:srgbClr val="FF0000"/>
                </a:solidFill>
              </a:rPr>
              <a:t>Как </a:t>
            </a:r>
            <a:r>
              <a:rPr lang="ru-RU" sz="2800" b="1" dirty="0">
                <a:solidFill>
                  <a:srgbClr val="FF0000"/>
                </a:solidFill>
              </a:rPr>
              <a:t>снег на голову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– неожиданно.</a:t>
            </a:r>
            <a:br>
              <a:rPr lang="ru-RU" sz="2800" dirty="0"/>
            </a:br>
            <a:r>
              <a:rPr lang="ru-RU" sz="2800" b="1" dirty="0">
                <a:solidFill>
                  <a:srgbClr val="FF0000"/>
                </a:solidFill>
              </a:rPr>
              <a:t>Морочить голову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– обманывать, уводить от сути дела.</a:t>
            </a:r>
            <a:br>
              <a:rPr lang="ru-RU" sz="2800" dirty="0"/>
            </a:br>
            <a:r>
              <a:rPr lang="ru-RU" sz="2800" b="1" dirty="0">
                <a:solidFill>
                  <a:srgbClr val="FF0000"/>
                </a:solidFill>
              </a:rPr>
              <a:t>Не сносить головы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– отвечать за свои поступки.</a:t>
            </a:r>
            <a:br>
              <a:rPr lang="ru-RU" sz="2800" dirty="0"/>
            </a:br>
            <a:r>
              <a:rPr lang="ru-RU" sz="2800" b="1" dirty="0">
                <a:solidFill>
                  <a:srgbClr val="FF0000"/>
                </a:solidFill>
              </a:rPr>
              <a:t>Осмотреть с головы до ног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– всего, тщательно, внимательно.</a:t>
            </a:r>
            <a:br>
              <a:rPr lang="ru-RU" sz="2800" dirty="0"/>
            </a:br>
            <a:r>
              <a:rPr lang="ru-RU" sz="2800" b="1" dirty="0" smtClean="0">
                <a:solidFill>
                  <a:srgbClr val="FF0000"/>
                </a:solidFill>
              </a:rPr>
              <a:t>По </a:t>
            </a:r>
            <a:r>
              <a:rPr lang="ru-RU" sz="2800" b="1" dirty="0">
                <a:solidFill>
                  <a:srgbClr val="FF0000"/>
                </a:solidFill>
              </a:rPr>
              <a:t>головке не погладят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– поругают.</a:t>
            </a:r>
            <a:br>
              <a:rPr lang="ru-RU" sz="2800" dirty="0"/>
            </a:br>
            <a:r>
              <a:rPr lang="ru-RU" sz="2800" b="1" dirty="0">
                <a:solidFill>
                  <a:srgbClr val="FF0000"/>
                </a:solidFill>
              </a:rPr>
              <a:t>С больной головы на здоровую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– свалить вину на другого.</a:t>
            </a:r>
            <a:br>
              <a:rPr lang="ru-RU" sz="2800" dirty="0"/>
            </a:br>
            <a:r>
              <a:rPr lang="ru-RU" sz="2800" b="1" dirty="0">
                <a:solidFill>
                  <a:srgbClr val="FF0000"/>
                </a:solidFill>
              </a:rPr>
              <a:t>С ног на голову</a:t>
            </a:r>
            <a:r>
              <a:rPr lang="ru-RU" sz="2800" dirty="0"/>
              <a:t> – наоборот.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515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97346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Отгадайте несколько стихотворных загадок о фразеологических оборотах:</a:t>
            </a:r>
          </a:p>
          <a:p>
            <a:r>
              <a:rPr lang="ru-RU" sz="2800" dirty="0"/>
              <a:t> Дружнее этих двух ребят на свете не найдёшь.</a:t>
            </a:r>
          </a:p>
          <a:p>
            <a:r>
              <a:rPr lang="ru-RU" sz="2800" dirty="0"/>
              <a:t> О них обычно говорят: </a:t>
            </a:r>
            <a:r>
              <a:rPr lang="ru-RU" sz="2800" dirty="0" smtClean="0"/>
              <a:t>…</a:t>
            </a:r>
            <a:endParaRPr lang="ru-RU" sz="2800" dirty="0"/>
          </a:p>
          <a:p>
            <a:r>
              <a:rPr lang="ru-RU" sz="2800" dirty="0"/>
              <a:t> </a:t>
            </a:r>
          </a:p>
          <a:p>
            <a:r>
              <a:rPr lang="ru-RU" sz="2800" dirty="0"/>
              <a:t>* * </a:t>
            </a:r>
            <a:r>
              <a:rPr lang="ru-RU" sz="2800" dirty="0" smtClean="0"/>
              <a:t>* </a:t>
            </a:r>
            <a:endParaRPr lang="ru-RU" sz="2800" dirty="0"/>
          </a:p>
          <a:p>
            <a:r>
              <a:rPr lang="ru-RU" sz="2800" dirty="0" smtClean="0"/>
              <a:t>Товарищ </a:t>
            </a:r>
            <a:r>
              <a:rPr lang="ru-RU" sz="2800" dirty="0"/>
              <a:t>твой просит украдкой </a:t>
            </a:r>
          </a:p>
          <a:p>
            <a:r>
              <a:rPr lang="ru-RU" sz="2800" dirty="0"/>
              <a:t>Ответы списать из тетрадки.</a:t>
            </a:r>
          </a:p>
          <a:p>
            <a:r>
              <a:rPr lang="ru-RU" sz="2800" dirty="0"/>
              <a:t> Не надо! Ведь этим ты другу окажешь…</a:t>
            </a:r>
          </a:p>
          <a:p>
            <a:r>
              <a:rPr lang="ru-RU" sz="2800" dirty="0"/>
              <a:t> </a:t>
            </a:r>
          </a:p>
          <a:p>
            <a:r>
              <a:rPr lang="ru-RU" sz="2800" dirty="0"/>
              <a:t>* * </a:t>
            </a:r>
            <a:r>
              <a:rPr lang="ru-RU" sz="2800" dirty="0" smtClean="0"/>
              <a:t>* </a:t>
            </a:r>
            <a:endParaRPr lang="ru-RU" sz="2800" dirty="0"/>
          </a:p>
          <a:p>
            <a:r>
              <a:rPr lang="ru-RU" sz="2800" dirty="0"/>
              <a:t> Ребята слушать их не станут: </a:t>
            </a:r>
          </a:p>
          <a:p>
            <a:r>
              <a:rPr lang="ru-RU" sz="2800" dirty="0"/>
              <a:t>От этой песни уши …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80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4686" y="1645948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fb.ru/article/872/chto-takoe-frazeologizm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4686" y="2406385"/>
            <a:ext cx="4552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http://festival.1september.ru/articles/560589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0890" y="3068960"/>
            <a:ext cx="4660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4"/>
              </a:rPr>
              <a:t>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wordsland.ru/magiclanguage/pr15.php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861048"/>
            <a:ext cx="81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www.tvoyrebenok.ru/frazeologizmy-dlya-detey.shtml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722618"/>
            <a:ext cx="5699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Интернет-ресурсы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843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4345"/>
            <a:ext cx="87484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                 Признаки </a:t>
            </a:r>
            <a:r>
              <a:rPr lang="ru-RU" sz="2400" dirty="0">
                <a:solidFill>
                  <a:srgbClr val="FF0000"/>
                </a:solidFill>
              </a:rPr>
              <a:t>фразеологизмов</a:t>
            </a:r>
          </a:p>
          <a:p>
            <a:r>
              <a:rPr lang="ru-RU" sz="2400" dirty="0"/>
              <a:t>1.	Фразеологизмы обычно не терпят замену слов и их перестановки, за что ещё зовутся устойчивыми </a:t>
            </a:r>
            <a:r>
              <a:rPr lang="ru-RU" sz="2400" dirty="0" err="1" smtClean="0"/>
              <a:t>словососета</a:t>
            </a:r>
            <a:r>
              <a:rPr lang="ru-RU" sz="2400" dirty="0" smtClean="0"/>
              <a:t> </a:t>
            </a:r>
            <a:r>
              <a:rPr lang="ru-RU" sz="2400" dirty="0" err="1" smtClean="0"/>
              <a:t>ниями</a:t>
            </a:r>
            <a:r>
              <a:rPr lang="ru-RU" sz="2400" dirty="0"/>
              <a:t>.</a:t>
            </a:r>
          </a:p>
          <a:p>
            <a:r>
              <a:rPr lang="ru-RU" sz="2400" dirty="0"/>
              <a:t>Во что бы то ни стало нельзя произнести во что бы мне не стало или во что ни стало бы то, а беречь как зрачок глаза вместо беречь как зеницу ока. </a:t>
            </a:r>
          </a:p>
          <a:p>
            <a:r>
              <a:rPr lang="ru-RU" sz="2400" dirty="0"/>
              <a:t>Есть конечно и исключения: ломать голову или голову ломать, врасплох застать и застать врасплох, но такие случаи редки.</a:t>
            </a:r>
          </a:p>
          <a:p>
            <a:r>
              <a:rPr lang="ru-RU" sz="2400" dirty="0"/>
              <a:t>2.	Многие фразеологизмы легко заменяются одним словом: </a:t>
            </a:r>
          </a:p>
          <a:p>
            <a:r>
              <a:rPr lang="ru-RU" sz="2400" dirty="0"/>
              <a:t>сломя голову – быстро,</a:t>
            </a:r>
          </a:p>
          <a:p>
            <a:r>
              <a:rPr lang="ru-RU" sz="2400" dirty="0"/>
              <a:t>рукой подать – близко.</a:t>
            </a:r>
          </a:p>
          <a:p>
            <a:r>
              <a:rPr lang="ru-RU" sz="2400" dirty="0"/>
              <a:t>3.	</a:t>
            </a:r>
            <a:r>
              <a:rPr lang="ru-RU" sz="2400" dirty="0" err="1"/>
              <a:t>Cамая</a:t>
            </a:r>
            <a:r>
              <a:rPr lang="ru-RU" sz="2400" dirty="0"/>
              <a:t> главная черта фразеологизмов – их образно-переносный смысл.</a:t>
            </a:r>
          </a:p>
          <a:p>
            <a:r>
              <a:rPr lang="ru-RU" sz="2400" dirty="0"/>
              <a:t>Часто прямое выражение превращается в переносное, расширяя оттенки своего смысла.</a:t>
            </a:r>
          </a:p>
        </p:txBody>
      </p:sp>
    </p:spTree>
    <p:extLst>
      <p:ext uri="{BB962C8B-B14F-4D97-AF65-F5344CB8AC3E}">
        <p14:creationId xmlns:p14="http://schemas.microsoft.com/office/powerpoint/2010/main" val="11804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разеологизмы в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352928" cy="636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7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120" y="1754326"/>
            <a:ext cx="92525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к</a:t>
            </a:r>
            <a:r>
              <a:rPr lang="ru-RU" sz="4400" dirty="0" smtClean="0"/>
              <a:t>от </a:t>
            </a:r>
            <a:r>
              <a:rPr lang="ru-RU" sz="4400" dirty="0"/>
              <a:t>наплакал, </a:t>
            </a:r>
            <a:endParaRPr lang="ru-RU" sz="4400" dirty="0" smtClean="0"/>
          </a:p>
          <a:p>
            <a:r>
              <a:rPr lang="ru-RU" sz="4400" dirty="0" smtClean="0"/>
              <a:t>слова </a:t>
            </a:r>
            <a:r>
              <a:rPr lang="ru-RU" sz="4400" dirty="0"/>
              <a:t>не вытянешь</a:t>
            </a:r>
            <a:r>
              <a:rPr lang="ru-RU" sz="4400" dirty="0" smtClean="0"/>
              <a:t>,</a:t>
            </a:r>
          </a:p>
          <a:p>
            <a:r>
              <a:rPr lang="ru-RU" sz="4400" dirty="0" smtClean="0"/>
              <a:t> </a:t>
            </a:r>
            <a:r>
              <a:rPr lang="ru-RU" sz="4400" dirty="0"/>
              <a:t>куры не клюют, </a:t>
            </a:r>
            <a:endParaRPr lang="ru-RU" sz="4400" dirty="0" smtClean="0"/>
          </a:p>
          <a:p>
            <a:r>
              <a:rPr lang="ru-RU" sz="4400" dirty="0" smtClean="0"/>
              <a:t>рта не закрывает</a:t>
            </a:r>
            <a:r>
              <a:rPr lang="ru-RU" sz="4400" dirty="0"/>
              <a:t>, </a:t>
            </a:r>
            <a:endParaRPr lang="ru-RU" sz="4400" dirty="0" smtClean="0"/>
          </a:p>
          <a:p>
            <a:r>
              <a:rPr lang="ru-RU" sz="4400" dirty="0" smtClean="0"/>
              <a:t>ходить </a:t>
            </a:r>
            <a:r>
              <a:rPr lang="ru-RU" sz="4400" dirty="0"/>
              <a:t>вокруг да около</a:t>
            </a:r>
            <a:r>
              <a:rPr lang="ru-RU" sz="4400" dirty="0" smtClean="0"/>
              <a:t>,</a:t>
            </a:r>
          </a:p>
          <a:p>
            <a:r>
              <a:rPr lang="ru-RU" sz="4400" dirty="0" smtClean="0"/>
              <a:t>брать </a:t>
            </a:r>
            <a:r>
              <a:rPr lang="ru-RU" sz="4400" dirty="0"/>
              <a:t>быка за рога, </a:t>
            </a:r>
            <a:endParaRPr lang="ru-RU" sz="4400" dirty="0" smtClean="0"/>
          </a:p>
          <a:p>
            <a:r>
              <a:rPr lang="ru-RU" sz="4400" dirty="0" smtClean="0"/>
              <a:t>попасть в точку</a:t>
            </a:r>
            <a:r>
              <a:rPr lang="ru-RU" sz="44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0"/>
            <a:ext cx="55041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Нарисуй рисунок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 фразеологизму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87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70080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Мозолить глаза.</a:t>
            </a:r>
          </a:p>
          <a:p>
            <a:r>
              <a:rPr lang="ru-RU" sz="4800" dirty="0">
                <a:solidFill>
                  <a:srgbClr val="FF0000"/>
                </a:solidFill>
              </a:rPr>
              <a:t>Точить лясы.</a:t>
            </a:r>
          </a:p>
          <a:p>
            <a:r>
              <a:rPr lang="ru-RU" sz="4800" dirty="0">
                <a:solidFill>
                  <a:srgbClr val="FF0000"/>
                </a:solidFill>
              </a:rPr>
              <a:t>Клевать носом.</a:t>
            </a:r>
          </a:p>
          <a:p>
            <a:r>
              <a:rPr lang="ru-RU" sz="4800" dirty="0">
                <a:solidFill>
                  <a:srgbClr val="FF0000"/>
                </a:solidFill>
              </a:rPr>
              <a:t>Бить баклуши.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73529" y="420383"/>
            <a:ext cx="5848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Изобрази жестами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17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412776"/>
            <a:ext cx="60486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Делить шкуру </a:t>
            </a:r>
            <a:r>
              <a:rPr lang="ru-RU" sz="3200" dirty="0" smtClean="0"/>
              <a:t>неубитого…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Делить шкуру неубитого медведя</a:t>
            </a:r>
            <a:endParaRPr lang="ru-RU" sz="3200" dirty="0">
              <a:solidFill>
                <a:srgbClr val="FF0000"/>
              </a:solidFill>
            </a:endParaRPr>
          </a:p>
          <a:p>
            <a:r>
              <a:rPr lang="ru-RU" sz="3200" dirty="0" smtClean="0"/>
              <a:t>... </a:t>
            </a:r>
            <a:r>
              <a:rPr lang="ru-RU" sz="3200" dirty="0"/>
              <a:t>в мешке не </a:t>
            </a:r>
            <a:r>
              <a:rPr lang="ru-RU" sz="3200" dirty="0" smtClean="0"/>
              <a:t>утаишь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Шило в мешке не утаишь</a:t>
            </a:r>
            <a:endParaRPr lang="ru-RU" sz="3200" dirty="0"/>
          </a:p>
          <a:p>
            <a:r>
              <a:rPr lang="ru-RU" sz="3200" dirty="0" smtClean="0"/>
              <a:t>Выйти</a:t>
            </a:r>
            <a:r>
              <a:rPr lang="ru-RU" sz="3200" dirty="0"/>
              <a:t>... из </a:t>
            </a:r>
            <a:r>
              <a:rPr lang="ru-RU" sz="3200" dirty="0" smtClean="0"/>
              <a:t>воды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Выйти сухим из воды</a:t>
            </a:r>
            <a:endParaRPr lang="ru-RU" sz="3200" dirty="0">
              <a:solidFill>
                <a:srgbClr val="FF0000"/>
              </a:solidFill>
            </a:endParaRPr>
          </a:p>
          <a:p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75921" y="260648"/>
            <a:ext cx="5792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Доскажи словечко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126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196752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Собачья </a:t>
            </a:r>
            <a:r>
              <a:rPr lang="ru-RU" sz="4800" dirty="0" smtClean="0"/>
              <a:t>жизнь.</a:t>
            </a:r>
          </a:p>
          <a:p>
            <a:endParaRPr lang="ru-RU" sz="4800" dirty="0" smtClean="0"/>
          </a:p>
          <a:p>
            <a:r>
              <a:rPr lang="ru-RU" sz="4800" dirty="0" smtClean="0"/>
              <a:t>Как </a:t>
            </a:r>
            <a:r>
              <a:rPr lang="ru-RU" sz="4800" dirty="0"/>
              <a:t>кошка с собакой.</a:t>
            </a:r>
          </a:p>
        </p:txBody>
      </p:sp>
    </p:spTree>
    <p:extLst>
      <p:ext uri="{BB962C8B-B14F-4D97-AF65-F5344CB8AC3E}">
        <p14:creationId xmlns:p14="http://schemas.microsoft.com/office/powerpoint/2010/main" val="3775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2088"/>
            <a:ext cx="5688632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7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718</Words>
  <Application>Microsoft Office PowerPoint</Application>
  <PresentationFormat>Экран (4:3)</PresentationFormat>
  <Paragraphs>177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рамзиюшка</dc:creator>
  <cp:lastModifiedBy>ГУЛЬСИНА</cp:lastModifiedBy>
  <cp:revision>23</cp:revision>
  <dcterms:created xsi:type="dcterms:W3CDTF">2012-11-12T14:55:22Z</dcterms:created>
  <dcterms:modified xsi:type="dcterms:W3CDTF">2013-01-20T17:03:10Z</dcterms:modified>
</cp:coreProperties>
</file>