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sldx" ContentType="application/vnd.openxmlformats-officedocument.presentationml.slide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8"/>
  </p:notesMasterIdLst>
  <p:sldIdLst>
    <p:sldId id="280" r:id="rId2"/>
    <p:sldId id="258" r:id="rId3"/>
    <p:sldId id="279" r:id="rId4"/>
    <p:sldId id="281" r:id="rId5"/>
    <p:sldId id="282" r:id="rId6"/>
    <p:sldId id="285" r:id="rId7"/>
    <p:sldId id="283" r:id="rId8"/>
    <p:sldId id="267" r:id="rId9"/>
    <p:sldId id="263" r:id="rId10"/>
    <p:sldId id="265" r:id="rId11"/>
    <p:sldId id="260" r:id="rId12"/>
    <p:sldId id="262" r:id="rId13"/>
    <p:sldId id="266" r:id="rId14"/>
    <p:sldId id="261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84" r:id="rId2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985" y="-7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F5FD275-78C7-40C5-AF03-AA484BEC568A}" type="datetimeFigureOut">
              <a:rPr lang="ru-RU"/>
              <a:pPr>
                <a:defRPr/>
              </a:pPr>
              <a:t>20.01.2013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4C4EE28-ABC9-41BF-AF40-B664672678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27805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57E4149-2F8E-4265-A919-13BF3A4878D4}" type="slidenum">
              <a:rPr lang="ru-RU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4A59D23-4CA7-470E-919F-14829638947E}" type="slidenum">
              <a:rPr lang="ru-RU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B326DA41-FD9E-4E31-B167-61A1ACC518B9}" type="slidenum">
              <a:rPr lang="ru-RU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E6FDE3F2-87CF-40D7-B331-6A396D89B8BF}" type="slidenum">
              <a:rPr lang="ru-RU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8B25BD71-48B5-462E-9446-B3B4576A51D1}" type="slidenum">
              <a:rPr lang="ru-RU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551E6501-189E-42B4-AD86-2D6EDFD1CFA5}" type="slidenum">
              <a:rPr lang="ru-RU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60F42BDF-9356-45E7-971D-845AA135D616}" type="slidenum">
              <a:rPr lang="ru-RU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68E8D969-EF17-4827-9A68-9B05607847A1}" type="slidenum">
              <a:rPr lang="ru-RU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C67424-36E4-4A56-BE1D-7CCBD6A84463}" type="datetimeFigureOut">
              <a:rPr lang="ru-RU"/>
              <a:pPr>
                <a:defRPr/>
              </a:pPr>
              <a:t>20.01.2013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5D36A-9B0C-4D0F-8545-BF82B23A6A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9152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33257F-542B-48B5-9F3A-2B88978FBDDB}" type="datetimeFigureOut">
              <a:rPr lang="ru-RU"/>
              <a:pPr>
                <a:defRPr/>
              </a:pPr>
              <a:t>20.01.2013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2181D0-8C3A-4E0E-89BF-E42643ABC8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2980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80D9C4-1A2D-4859-9195-BFCD67FEDB44}" type="datetimeFigureOut">
              <a:rPr lang="ru-RU"/>
              <a:pPr>
                <a:defRPr/>
              </a:pPr>
              <a:t>20.01.2013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9A247B-A860-466B-972E-3971B00227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0333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B9F991-505F-4A68-9C29-F403A99DFE23}" type="datetimeFigureOut">
              <a:rPr lang="ru-RU"/>
              <a:pPr>
                <a:defRPr/>
              </a:pPr>
              <a:t>20.01.2013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F250E-75B9-4AEA-9620-B09016CA95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9381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ED84A-48ED-4753-B53B-3E5B6D1EDB7C}" type="datetimeFigureOut">
              <a:rPr lang="ru-RU"/>
              <a:pPr>
                <a:defRPr/>
              </a:pPr>
              <a:t>20.01.2013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2C31EB-2AC6-4185-B555-75DFD0A428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420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67E2F4-A39E-4320-9045-1F30DCB10B1B}" type="datetimeFigureOut">
              <a:rPr lang="ru-RU"/>
              <a:pPr>
                <a:defRPr/>
              </a:pPr>
              <a:t>20.01.2013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CF9DA0-52D3-4CB6-8A61-2BF314837D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3363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196046-5F85-45C1-8F59-D77ABE4767F7}" type="datetimeFigureOut">
              <a:rPr lang="ru-RU"/>
              <a:pPr>
                <a:defRPr/>
              </a:pPr>
              <a:t>20.01.2013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901BEF-2401-44FA-8520-996A3CFA08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937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2B2AE1-1203-4997-BDDC-1F1542499C79}" type="datetimeFigureOut">
              <a:rPr lang="ru-RU"/>
              <a:pPr>
                <a:defRPr/>
              </a:pPr>
              <a:t>20.01.2013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121D13-DDCB-426B-BC60-47709A5451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8993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79A699-FD1F-48E6-9F3C-77D3C20F177D}" type="datetimeFigureOut">
              <a:rPr lang="ru-RU"/>
              <a:pPr>
                <a:defRPr/>
              </a:pPr>
              <a:t>20.01.2013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AAB412-8B8B-49C3-BF9C-D0A0E38391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3539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4DEA6E-4247-4342-AF72-97F5D9882109}" type="datetimeFigureOut">
              <a:rPr lang="ru-RU"/>
              <a:pPr>
                <a:defRPr/>
              </a:pPr>
              <a:t>20.01.2013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1FF90-6F15-40BF-93A1-0F2C9A05F1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5676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2C4BD-9601-42EA-B6B9-AD276731BE84}" type="datetimeFigureOut">
              <a:rPr lang="ru-RU"/>
              <a:pPr>
                <a:defRPr/>
              </a:pPr>
              <a:t>20.01.2013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B021FA-9CFC-496D-8F45-CA180350BE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1497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7396DEA0-3416-4BBE-9DF0-62C3002F8937}" type="datetimeFigureOut">
              <a:rPr lang="ru-RU"/>
              <a:pPr>
                <a:defRPr/>
              </a:pPr>
              <a:t>20.01.2013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02D3CEB9-F2F8-4AB1-A9DB-9A5B1B2FF2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43" r:id="rId2"/>
    <p:sldLayoutId id="2147483752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53" r:id="rId9"/>
    <p:sldLayoutId id="2147483749" r:id="rId10"/>
    <p:sldLayoutId id="2147483750" r:id="rId11"/>
  </p:sldLayoutIdLst>
  <p:timing>
    <p:tnLst>
      <p:par>
        <p:cTn id="1" dur="indefinite" restart="never" nodeType="tmRoot"/>
      </p:par>
    </p:tnLst>
  </p:timing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emf"/><Relationship Id="rId4" Type="http://schemas.openxmlformats.org/officeDocument/2006/relationships/package" Target="../embeddings/______Microsoft_PowerPoint1.sldx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473200" y="5053013"/>
            <a:ext cx="5637213" cy="881062"/>
          </a:xfrm>
        </p:spPr>
        <p:txBody>
          <a:bodyPr rtlCol="0">
            <a:normAutofit fontScale="70000" lnSpcReduction="20000"/>
          </a:bodyPr>
          <a:lstStyle/>
          <a:p>
            <a:pPr algn="ctr"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ru-RU" b="1" dirty="0" smtClean="0">
                <a:solidFill>
                  <a:srgbClr val="0000CC"/>
                </a:solidFill>
              </a:rPr>
              <a:t>Подготовила Пешкова Марина Валентиновна, </a:t>
            </a:r>
          </a:p>
          <a:p>
            <a:pPr algn="ctr"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ru-RU" b="1" dirty="0" smtClean="0">
                <a:solidFill>
                  <a:srgbClr val="0000CC"/>
                </a:solidFill>
              </a:rPr>
              <a:t>учитель начальных классов</a:t>
            </a:r>
          </a:p>
          <a:p>
            <a:pPr algn="ctr"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ru-RU" b="1" dirty="0" smtClean="0">
                <a:solidFill>
                  <a:srgbClr val="0000CC"/>
                </a:solidFill>
              </a:rPr>
              <a:t>МБОУЛ «ВУВК им. А.П. Киселева»</a:t>
            </a:r>
            <a:endParaRPr lang="ru-RU" b="1" dirty="0">
              <a:solidFill>
                <a:srgbClr val="0000CC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5496" y="692696"/>
            <a:ext cx="9108504" cy="1793167"/>
          </a:xfrm>
        </p:spPr>
        <p:txBody>
          <a:bodyPr/>
          <a:lstStyle/>
          <a:p>
            <a:pPr marL="182880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dirty="0" smtClean="0">
                <a:solidFill>
                  <a:srgbClr val="990033"/>
                </a:solidFill>
              </a:rPr>
              <a:t>Однокоренные слова. Чередование согласных в корне </a:t>
            </a:r>
            <a:endParaRPr lang="ru-RU" dirty="0">
              <a:solidFill>
                <a:srgbClr val="990033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WordArt 8"/>
          <p:cNvSpPr>
            <a:spLocks noChangeArrowheads="1" noChangeShapeType="1" noTextEdit="1"/>
          </p:cNvSpPr>
          <p:nvPr/>
        </p:nvSpPr>
        <p:spPr bwMode="auto">
          <a:xfrm>
            <a:off x="2857500" y="5072063"/>
            <a:ext cx="3857625" cy="15001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pPr algn="ctr"/>
            <a:endParaRPr lang="ru-RU" sz="3600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CBCBCB"/>
                  </a:gs>
                  <a:gs pos="13000">
                    <a:srgbClr val="5F5F5F"/>
                  </a:gs>
                  <a:gs pos="21001">
                    <a:srgbClr val="5F5F5F"/>
                  </a:gs>
                  <a:gs pos="63000">
                    <a:srgbClr val="FFFFFF"/>
                  </a:gs>
                  <a:gs pos="67000">
                    <a:srgbClr val="B2B2B2"/>
                  </a:gs>
                  <a:gs pos="69000">
                    <a:srgbClr val="292929"/>
                  </a:gs>
                  <a:gs pos="82001">
                    <a:srgbClr val="777777"/>
                  </a:gs>
                  <a:gs pos="100000">
                    <a:srgbClr val="EAEAEA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  <p:sp>
        <p:nvSpPr>
          <p:cNvPr id="14339" name="TextBox 1"/>
          <p:cNvSpPr txBox="1">
            <a:spLocks noChangeArrowheads="1"/>
          </p:cNvSpPr>
          <p:nvPr/>
        </p:nvSpPr>
        <p:spPr bwMode="auto">
          <a:xfrm>
            <a:off x="1331913" y="381000"/>
            <a:ext cx="7920037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>
              <a:solidFill>
                <a:srgbClr val="990033"/>
              </a:solidFill>
            </a:endParaRPr>
          </a:p>
          <a:p>
            <a:pPr eaLnBrk="1" hangingPunct="1"/>
            <a:r>
              <a:rPr lang="ru-RU" sz="4800" b="1">
                <a:solidFill>
                  <a:srgbClr val="990033"/>
                </a:solidFill>
              </a:rPr>
              <a:t>Какое слово «лишнее»?</a:t>
            </a:r>
          </a:p>
          <a:p>
            <a:pPr eaLnBrk="1" hangingPunct="1"/>
            <a:r>
              <a:rPr lang="ru-RU"/>
              <a:t> </a:t>
            </a:r>
          </a:p>
        </p:txBody>
      </p:sp>
      <p:sp>
        <p:nvSpPr>
          <p:cNvPr id="3076" name="TextBox 2"/>
          <p:cNvSpPr txBox="1">
            <a:spLocks noChangeArrowheads="1"/>
          </p:cNvSpPr>
          <p:nvPr/>
        </p:nvSpPr>
        <p:spPr bwMode="auto">
          <a:xfrm>
            <a:off x="2403475" y="1557338"/>
            <a:ext cx="3571875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7200" b="1">
                <a:solidFill>
                  <a:srgbClr val="0000CC"/>
                </a:solidFill>
              </a:rPr>
              <a:t>левый</a:t>
            </a:r>
          </a:p>
          <a:p>
            <a:pPr eaLnBrk="1" hangingPunct="1"/>
            <a:r>
              <a:rPr lang="ru-RU" sz="7200" b="1">
                <a:solidFill>
                  <a:srgbClr val="0000CC"/>
                </a:solidFill>
              </a:rPr>
              <a:t>лев </a:t>
            </a:r>
          </a:p>
          <a:p>
            <a:pPr eaLnBrk="1" hangingPunct="1"/>
            <a:r>
              <a:rPr lang="ru-RU" sz="7200" b="1">
                <a:solidFill>
                  <a:srgbClr val="0000CC"/>
                </a:solidFill>
              </a:rPr>
              <a:t>налево</a:t>
            </a:r>
          </a:p>
          <a:p>
            <a:pPr eaLnBrk="1" hangingPunct="1"/>
            <a:r>
              <a:rPr lang="ru-RU" sz="7200" b="1">
                <a:solidFill>
                  <a:srgbClr val="0000CC"/>
                </a:solidFill>
              </a:rPr>
              <a:t>левша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WordArt 8"/>
          <p:cNvSpPr>
            <a:spLocks noChangeArrowheads="1" noChangeShapeType="1" noTextEdit="1"/>
          </p:cNvSpPr>
          <p:nvPr/>
        </p:nvSpPr>
        <p:spPr bwMode="auto">
          <a:xfrm>
            <a:off x="2857500" y="5072063"/>
            <a:ext cx="3857625" cy="15001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pPr algn="ctr"/>
            <a:endParaRPr lang="ru-RU" sz="3600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CBCBCB"/>
                  </a:gs>
                  <a:gs pos="13000">
                    <a:srgbClr val="5F5F5F"/>
                  </a:gs>
                  <a:gs pos="21001">
                    <a:srgbClr val="5F5F5F"/>
                  </a:gs>
                  <a:gs pos="63000">
                    <a:srgbClr val="FFFFFF"/>
                  </a:gs>
                  <a:gs pos="67000">
                    <a:srgbClr val="B2B2B2"/>
                  </a:gs>
                  <a:gs pos="69000">
                    <a:srgbClr val="292929"/>
                  </a:gs>
                  <a:gs pos="82001">
                    <a:srgbClr val="777777"/>
                  </a:gs>
                  <a:gs pos="100000">
                    <a:srgbClr val="EAEAEA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  <p:sp>
        <p:nvSpPr>
          <p:cNvPr id="15363" name="TextBox 1"/>
          <p:cNvSpPr txBox="1">
            <a:spLocks noChangeArrowheads="1"/>
          </p:cNvSpPr>
          <p:nvPr/>
        </p:nvSpPr>
        <p:spPr bwMode="auto">
          <a:xfrm>
            <a:off x="1331913" y="381000"/>
            <a:ext cx="7920037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>
              <a:solidFill>
                <a:srgbClr val="990033"/>
              </a:solidFill>
            </a:endParaRPr>
          </a:p>
          <a:p>
            <a:pPr eaLnBrk="1" hangingPunct="1"/>
            <a:r>
              <a:rPr lang="ru-RU" sz="4800" b="1">
                <a:solidFill>
                  <a:srgbClr val="990033"/>
                </a:solidFill>
              </a:rPr>
              <a:t>Какое слово «лишнее»?</a:t>
            </a:r>
          </a:p>
          <a:p>
            <a:pPr eaLnBrk="1" hangingPunct="1"/>
            <a:r>
              <a:rPr lang="ru-RU"/>
              <a:t> </a:t>
            </a:r>
          </a:p>
        </p:txBody>
      </p:sp>
      <p:sp>
        <p:nvSpPr>
          <p:cNvPr id="5124" name="TextBox 2"/>
          <p:cNvSpPr txBox="1">
            <a:spLocks noChangeArrowheads="1"/>
          </p:cNvSpPr>
          <p:nvPr/>
        </p:nvSpPr>
        <p:spPr bwMode="auto">
          <a:xfrm>
            <a:off x="2403475" y="1557338"/>
            <a:ext cx="64897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7200" b="1">
                <a:solidFill>
                  <a:srgbClr val="0000CC"/>
                </a:solidFill>
              </a:rPr>
              <a:t>часовой</a:t>
            </a:r>
          </a:p>
          <a:p>
            <a:pPr eaLnBrk="1" hangingPunct="1"/>
            <a:r>
              <a:rPr lang="ru-RU" sz="7200" b="1">
                <a:solidFill>
                  <a:srgbClr val="0000CC"/>
                </a:solidFill>
              </a:rPr>
              <a:t>частица </a:t>
            </a:r>
          </a:p>
          <a:p>
            <a:pPr eaLnBrk="1" hangingPunct="1"/>
            <a:r>
              <a:rPr lang="ru-RU" sz="7200" b="1">
                <a:solidFill>
                  <a:srgbClr val="0000CC"/>
                </a:solidFill>
              </a:rPr>
              <a:t>часовщик</a:t>
            </a:r>
          </a:p>
          <a:p>
            <a:pPr eaLnBrk="1" hangingPunct="1"/>
            <a:r>
              <a:rPr lang="ru-RU" sz="7200" b="1">
                <a:solidFill>
                  <a:srgbClr val="0000CC"/>
                </a:solidFill>
              </a:rPr>
              <a:t>часики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WordArt 8"/>
          <p:cNvSpPr>
            <a:spLocks noChangeArrowheads="1" noChangeShapeType="1" noTextEdit="1"/>
          </p:cNvSpPr>
          <p:nvPr/>
        </p:nvSpPr>
        <p:spPr bwMode="auto">
          <a:xfrm>
            <a:off x="2857500" y="5072063"/>
            <a:ext cx="3857625" cy="15001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pPr algn="ctr"/>
            <a:endParaRPr lang="ru-RU" sz="3600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CBCBCB"/>
                  </a:gs>
                  <a:gs pos="13000">
                    <a:srgbClr val="5F5F5F"/>
                  </a:gs>
                  <a:gs pos="21001">
                    <a:srgbClr val="5F5F5F"/>
                  </a:gs>
                  <a:gs pos="63000">
                    <a:srgbClr val="FFFFFF"/>
                  </a:gs>
                  <a:gs pos="67000">
                    <a:srgbClr val="B2B2B2"/>
                  </a:gs>
                  <a:gs pos="69000">
                    <a:srgbClr val="292929"/>
                  </a:gs>
                  <a:gs pos="82001">
                    <a:srgbClr val="777777"/>
                  </a:gs>
                  <a:gs pos="100000">
                    <a:srgbClr val="EAEAEA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  <p:sp>
        <p:nvSpPr>
          <p:cNvPr id="16387" name="TextBox 1"/>
          <p:cNvSpPr txBox="1">
            <a:spLocks noChangeArrowheads="1"/>
          </p:cNvSpPr>
          <p:nvPr/>
        </p:nvSpPr>
        <p:spPr bwMode="auto">
          <a:xfrm>
            <a:off x="1331913" y="381000"/>
            <a:ext cx="7920037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>
              <a:solidFill>
                <a:srgbClr val="990033"/>
              </a:solidFill>
            </a:endParaRPr>
          </a:p>
          <a:p>
            <a:pPr eaLnBrk="1" hangingPunct="1"/>
            <a:r>
              <a:rPr lang="ru-RU" sz="4800" b="1">
                <a:solidFill>
                  <a:srgbClr val="990033"/>
                </a:solidFill>
              </a:rPr>
              <a:t>Какое слово «лишнее»?</a:t>
            </a:r>
          </a:p>
          <a:p>
            <a:pPr eaLnBrk="1" hangingPunct="1"/>
            <a:r>
              <a:rPr lang="ru-RU"/>
              <a:t> </a:t>
            </a:r>
          </a:p>
        </p:txBody>
      </p:sp>
      <p:sp>
        <p:nvSpPr>
          <p:cNvPr id="6148" name="TextBox 2"/>
          <p:cNvSpPr txBox="1">
            <a:spLocks noChangeArrowheads="1"/>
          </p:cNvSpPr>
          <p:nvPr/>
        </p:nvSpPr>
        <p:spPr bwMode="auto">
          <a:xfrm>
            <a:off x="2403475" y="1557338"/>
            <a:ext cx="64897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7200" b="1">
                <a:solidFill>
                  <a:srgbClr val="0000CC"/>
                </a:solidFill>
              </a:rPr>
              <a:t>развеселить</a:t>
            </a:r>
          </a:p>
          <a:p>
            <a:pPr eaLnBrk="1" hangingPunct="1"/>
            <a:r>
              <a:rPr lang="ru-RU" sz="7200" b="1">
                <a:solidFill>
                  <a:srgbClr val="0000CC"/>
                </a:solidFill>
              </a:rPr>
              <a:t>радовать </a:t>
            </a:r>
          </a:p>
          <a:p>
            <a:pPr eaLnBrk="1" hangingPunct="1"/>
            <a:r>
              <a:rPr lang="ru-RU" sz="7200" b="1">
                <a:solidFill>
                  <a:srgbClr val="0000CC"/>
                </a:solidFill>
              </a:rPr>
              <a:t>весельчак</a:t>
            </a:r>
          </a:p>
          <a:p>
            <a:pPr eaLnBrk="1" hangingPunct="1"/>
            <a:r>
              <a:rPr lang="ru-RU" sz="7200" b="1">
                <a:solidFill>
                  <a:srgbClr val="0000CC"/>
                </a:solidFill>
              </a:rPr>
              <a:t>веселье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WordArt 8"/>
          <p:cNvSpPr>
            <a:spLocks noChangeArrowheads="1" noChangeShapeType="1" noTextEdit="1"/>
          </p:cNvSpPr>
          <p:nvPr/>
        </p:nvSpPr>
        <p:spPr bwMode="auto">
          <a:xfrm>
            <a:off x="2857500" y="5072063"/>
            <a:ext cx="3857625" cy="15001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pPr algn="ctr"/>
            <a:endParaRPr lang="ru-RU" sz="3600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CBCBCB"/>
                  </a:gs>
                  <a:gs pos="13000">
                    <a:srgbClr val="5F5F5F"/>
                  </a:gs>
                  <a:gs pos="21001">
                    <a:srgbClr val="5F5F5F"/>
                  </a:gs>
                  <a:gs pos="63000">
                    <a:srgbClr val="FFFFFF"/>
                  </a:gs>
                  <a:gs pos="67000">
                    <a:srgbClr val="B2B2B2"/>
                  </a:gs>
                  <a:gs pos="69000">
                    <a:srgbClr val="292929"/>
                  </a:gs>
                  <a:gs pos="82001">
                    <a:srgbClr val="777777"/>
                  </a:gs>
                  <a:gs pos="100000">
                    <a:srgbClr val="EAEAEA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  <p:sp>
        <p:nvSpPr>
          <p:cNvPr id="17411" name="TextBox 1"/>
          <p:cNvSpPr txBox="1">
            <a:spLocks noChangeArrowheads="1"/>
          </p:cNvSpPr>
          <p:nvPr/>
        </p:nvSpPr>
        <p:spPr bwMode="auto">
          <a:xfrm>
            <a:off x="1331913" y="381000"/>
            <a:ext cx="7920037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>
              <a:solidFill>
                <a:srgbClr val="990033"/>
              </a:solidFill>
            </a:endParaRPr>
          </a:p>
          <a:p>
            <a:pPr eaLnBrk="1" hangingPunct="1"/>
            <a:r>
              <a:rPr lang="ru-RU" sz="4800" b="1">
                <a:solidFill>
                  <a:srgbClr val="990033"/>
                </a:solidFill>
              </a:rPr>
              <a:t>Какое слово «лишнее»?</a:t>
            </a:r>
          </a:p>
          <a:p>
            <a:pPr eaLnBrk="1" hangingPunct="1"/>
            <a:r>
              <a:rPr lang="ru-RU"/>
              <a:t> </a:t>
            </a:r>
          </a:p>
        </p:txBody>
      </p:sp>
      <p:sp>
        <p:nvSpPr>
          <p:cNvPr id="6148" name="TextBox 2"/>
          <p:cNvSpPr txBox="1">
            <a:spLocks noChangeArrowheads="1"/>
          </p:cNvSpPr>
          <p:nvPr/>
        </p:nvSpPr>
        <p:spPr bwMode="auto">
          <a:xfrm>
            <a:off x="2403475" y="1557338"/>
            <a:ext cx="64897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7200" b="1">
                <a:solidFill>
                  <a:srgbClr val="0000CC"/>
                </a:solidFill>
              </a:rPr>
              <a:t>ветер</a:t>
            </a:r>
          </a:p>
          <a:p>
            <a:pPr eaLnBrk="1" hangingPunct="1"/>
            <a:r>
              <a:rPr lang="ru-RU" sz="7200" b="1">
                <a:solidFill>
                  <a:srgbClr val="0000CC"/>
                </a:solidFill>
              </a:rPr>
              <a:t>вихрь </a:t>
            </a:r>
          </a:p>
          <a:p>
            <a:pPr eaLnBrk="1" hangingPunct="1"/>
            <a:r>
              <a:rPr lang="ru-RU" sz="7200" b="1">
                <a:solidFill>
                  <a:srgbClr val="0000CC"/>
                </a:solidFill>
              </a:rPr>
              <a:t>безветренная</a:t>
            </a:r>
          </a:p>
          <a:p>
            <a:pPr eaLnBrk="1" hangingPunct="1"/>
            <a:r>
              <a:rPr lang="ru-RU" sz="7200" b="1">
                <a:solidFill>
                  <a:srgbClr val="0000CC"/>
                </a:solidFill>
              </a:rPr>
              <a:t>ветерок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WordArt 8"/>
          <p:cNvSpPr>
            <a:spLocks noChangeArrowheads="1" noChangeShapeType="1" noTextEdit="1"/>
          </p:cNvSpPr>
          <p:nvPr/>
        </p:nvSpPr>
        <p:spPr bwMode="auto">
          <a:xfrm>
            <a:off x="2857500" y="5072063"/>
            <a:ext cx="3857625" cy="15001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pPr algn="ctr"/>
            <a:endParaRPr lang="ru-RU" sz="3600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CBCBCB"/>
                  </a:gs>
                  <a:gs pos="13000">
                    <a:srgbClr val="5F5F5F"/>
                  </a:gs>
                  <a:gs pos="21001">
                    <a:srgbClr val="5F5F5F"/>
                  </a:gs>
                  <a:gs pos="63000">
                    <a:srgbClr val="FFFFFF"/>
                  </a:gs>
                  <a:gs pos="67000">
                    <a:srgbClr val="B2B2B2"/>
                  </a:gs>
                  <a:gs pos="69000">
                    <a:srgbClr val="292929"/>
                  </a:gs>
                  <a:gs pos="82001">
                    <a:srgbClr val="777777"/>
                  </a:gs>
                  <a:gs pos="100000">
                    <a:srgbClr val="EAEAEA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  <p:sp>
        <p:nvSpPr>
          <p:cNvPr id="18435" name="TextBox 1"/>
          <p:cNvSpPr txBox="1">
            <a:spLocks noChangeArrowheads="1"/>
          </p:cNvSpPr>
          <p:nvPr/>
        </p:nvSpPr>
        <p:spPr bwMode="auto">
          <a:xfrm>
            <a:off x="1331913" y="381000"/>
            <a:ext cx="7920037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>
              <a:solidFill>
                <a:srgbClr val="990033"/>
              </a:solidFill>
            </a:endParaRPr>
          </a:p>
          <a:p>
            <a:pPr eaLnBrk="1" hangingPunct="1"/>
            <a:r>
              <a:rPr lang="ru-RU" sz="4800" b="1">
                <a:solidFill>
                  <a:srgbClr val="990033"/>
                </a:solidFill>
              </a:rPr>
              <a:t>Какое слово «лишнее»?</a:t>
            </a:r>
          </a:p>
          <a:p>
            <a:pPr eaLnBrk="1" hangingPunct="1"/>
            <a:r>
              <a:rPr lang="ru-RU"/>
              <a:t> </a:t>
            </a:r>
          </a:p>
        </p:txBody>
      </p:sp>
      <p:sp>
        <p:nvSpPr>
          <p:cNvPr id="7172" name="TextBox 2"/>
          <p:cNvSpPr txBox="1">
            <a:spLocks noChangeArrowheads="1"/>
          </p:cNvSpPr>
          <p:nvPr/>
        </p:nvSpPr>
        <p:spPr bwMode="auto">
          <a:xfrm>
            <a:off x="2403475" y="1557338"/>
            <a:ext cx="64897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7200" b="1">
                <a:solidFill>
                  <a:srgbClr val="0000CC"/>
                </a:solidFill>
              </a:rPr>
              <a:t>речь</a:t>
            </a:r>
          </a:p>
          <a:p>
            <a:pPr eaLnBrk="1" hangingPunct="1"/>
            <a:r>
              <a:rPr lang="ru-RU" sz="7200" b="1">
                <a:solidFill>
                  <a:srgbClr val="0000CC"/>
                </a:solidFill>
              </a:rPr>
              <a:t>река </a:t>
            </a:r>
          </a:p>
          <a:p>
            <a:pPr eaLnBrk="1" hangingPunct="1"/>
            <a:r>
              <a:rPr lang="ru-RU" sz="7200" b="1">
                <a:solidFill>
                  <a:srgbClr val="0000CC"/>
                </a:solidFill>
              </a:rPr>
              <a:t>речной</a:t>
            </a:r>
          </a:p>
          <a:p>
            <a:pPr eaLnBrk="1" hangingPunct="1"/>
            <a:r>
              <a:rPr lang="ru-RU" sz="7200" b="1">
                <a:solidFill>
                  <a:srgbClr val="0000CC"/>
                </a:solidFill>
              </a:rPr>
              <a:t>речушка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Рисунок 29" descr="чернильница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1427163"/>
            <a:ext cx="3378200" cy="471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Box 2"/>
          <p:cNvSpPr txBox="1">
            <a:spLocks noChangeArrowheads="1"/>
          </p:cNvSpPr>
          <p:nvPr/>
        </p:nvSpPr>
        <p:spPr bwMode="auto">
          <a:xfrm>
            <a:off x="0" y="-26988"/>
            <a:ext cx="9144000" cy="922338"/>
          </a:xfrm>
          <a:prstGeom prst="rect">
            <a:avLst/>
          </a:prstGeom>
          <a:solidFill>
            <a:srgbClr val="CC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5400" b="1">
                <a:solidFill>
                  <a:srgbClr val="FFFFFF"/>
                </a:solidFill>
                <a:latin typeface="Calibri" pitchFamily="34" charset="0"/>
                <a:cs typeface="Arial" charset="0"/>
              </a:rPr>
              <a:t>   Словарная работа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785918" y="4929198"/>
            <a:ext cx="4663456" cy="1569660"/>
          </a:xfrm>
          <a:prstGeom prst="rect">
            <a:avLst/>
          </a:prstGeom>
          <a:noFill/>
          <a:ln w="38100">
            <a:solidFill>
              <a:srgbClr val="0000CC"/>
            </a:solidFill>
            <a:prstDash val="sysDash"/>
          </a:ln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cap="all" dirty="0" err="1">
                <a:ln/>
                <a:solidFill>
                  <a:srgbClr val="0000CC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>П</a:t>
            </a:r>
            <a:r>
              <a:rPr lang="ru-RU" sz="9600" b="1" cap="all" dirty="0" err="1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>О</a:t>
            </a:r>
            <a:r>
              <a:rPr lang="ru-RU" sz="9600" b="1" cap="all" dirty="0" err="1">
                <a:ln/>
                <a:solidFill>
                  <a:srgbClr val="0000CC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>ГОДа</a:t>
            </a:r>
            <a:endParaRPr lang="ru-RU" sz="9600" b="1" cap="all" dirty="0">
              <a:ln/>
              <a:solidFill>
                <a:srgbClr val="0000CC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52550" y="1643063"/>
            <a:ext cx="7791450" cy="1939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600" b="1" cap="all" dirty="0">
                <a:ln/>
                <a:solidFill>
                  <a:srgbClr val="0000CC"/>
                </a:solidFill>
                <a:effectLst>
                  <a:outerShdw blurRad="19685" dist="12700" dir="5400000" algn="tl" rotWithShape="0">
                    <a:srgbClr val="4E67C8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rebuchet MS"/>
              </a:rPr>
              <a:t>ПО</a:t>
            </a:r>
            <a:r>
              <a:rPr lang="ru-RU" sz="120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4E67C8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rebuchet MS"/>
              </a:rPr>
              <a:t>365</a:t>
            </a:r>
            <a:r>
              <a:rPr lang="ru-RU" sz="9600" b="1" cap="all" dirty="0">
                <a:ln/>
                <a:solidFill>
                  <a:srgbClr val="0000CC"/>
                </a:solidFill>
                <a:effectLst>
                  <a:outerShdw blurRad="19685" dist="12700" dir="5400000" algn="tl" rotWithShape="0">
                    <a:srgbClr val="4E67C8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rebuchet MS"/>
              </a:rPr>
              <a:t>а</a:t>
            </a:r>
            <a:endParaRPr lang="ru-RU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500298" y="4929198"/>
            <a:ext cx="3897028" cy="1569660"/>
          </a:xfrm>
          <a:prstGeom prst="rect">
            <a:avLst/>
          </a:prstGeom>
          <a:noFill/>
          <a:ln w="38100">
            <a:solidFill>
              <a:srgbClr val="0000CC"/>
            </a:solidFill>
            <a:prstDash val="sysDash"/>
          </a:ln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cap="all" dirty="0">
                <a:ln/>
                <a:solidFill>
                  <a:srgbClr val="0000CC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>Ул</a:t>
            </a:r>
            <a:r>
              <a:rPr lang="ru-RU" sz="96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>и</a:t>
            </a:r>
            <a:r>
              <a:rPr lang="ru-RU" sz="9600" b="1" cap="all" dirty="0">
                <a:ln/>
                <a:solidFill>
                  <a:srgbClr val="0000CC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>ца</a:t>
            </a:r>
          </a:p>
        </p:txBody>
      </p:sp>
      <p:pic>
        <p:nvPicPr>
          <p:cNvPr id="21508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1608138"/>
            <a:ext cx="4427537" cy="332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768600" y="38100"/>
            <a:ext cx="3467100" cy="15700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9600" b="1" cap="all" dirty="0" err="1">
                <a:ln/>
                <a:solidFill>
                  <a:srgbClr val="0000CC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Calibri"/>
              </a:rPr>
              <a:t>тк</a:t>
            </a:r>
            <a:r>
              <a:rPr lang="ru-RU" sz="9600" b="1" cap="all" dirty="0">
                <a:ln/>
                <a:solidFill>
                  <a:srgbClr val="0000CC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Calibri"/>
              </a:rPr>
              <a:t> = ц</a:t>
            </a:r>
            <a:endParaRPr lang="ru-RU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96888"/>
            <a:ext cx="2706688" cy="407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28662" y="4572008"/>
            <a:ext cx="7000924" cy="1569660"/>
          </a:xfrm>
          <a:prstGeom prst="rect">
            <a:avLst/>
          </a:prstGeom>
          <a:noFill/>
          <a:ln w="38100">
            <a:solidFill>
              <a:srgbClr val="0000CC"/>
            </a:solidFill>
            <a:prstDash val="sysDash"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м</a:t>
            </a:r>
            <a:r>
              <a:rPr lang="ru-RU" sz="9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о</a:t>
            </a:r>
            <a:r>
              <a:rPr lang="ru-RU" sz="9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л</a:t>
            </a:r>
            <a:r>
              <a:rPr lang="ru-RU" sz="9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о</a:t>
            </a:r>
            <a:r>
              <a:rPr lang="ru-RU" sz="9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ко</a:t>
            </a:r>
          </a:p>
        </p:txBody>
      </p:sp>
      <p:sp>
        <p:nvSpPr>
          <p:cNvPr id="22532" name="TextBox 1"/>
          <p:cNvSpPr txBox="1">
            <a:spLocks noChangeArrowheads="1"/>
          </p:cNvSpPr>
          <p:nvPr/>
        </p:nvSpPr>
        <p:spPr bwMode="auto">
          <a:xfrm>
            <a:off x="7954963" y="-892175"/>
            <a:ext cx="792162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5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</p:txBody>
      </p:sp>
      <p:pic>
        <p:nvPicPr>
          <p:cNvPr id="22533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213" y="836613"/>
            <a:ext cx="2447925" cy="278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Прямоугольник 5"/>
          <p:cNvSpPr>
            <a:spLocks noChangeArrowheads="1"/>
          </p:cNvSpPr>
          <p:nvPr/>
        </p:nvSpPr>
        <p:spPr bwMode="auto">
          <a:xfrm>
            <a:off x="3419475" y="-747713"/>
            <a:ext cx="666750" cy="2400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15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</p:txBody>
      </p:sp>
      <p:sp>
        <p:nvSpPr>
          <p:cNvPr id="22535" name="Прямоугольник 6"/>
          <p:cNvSpPr>
            <a:spLocks noChangeArrowheads="1"/>
          </p:cNvSpPr>
          <p:nvPr/>
        </p:nvSpPr>
        <p:spPr bwMode="auto">
          <a:xfrm>
            <a:off x="3992563" y="-747713"/>
            <a:ext cx="665162" cy="240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15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</p:txBody>
      </p:sp>
      <p:sp>
        <p:nvSpPr>
          <p:cNvPr id="22536" name="Прямоугольник 7"/>
          <p:cNvSpPr>
            <a:spLocks noChangeArrowheads="1"/>
          </p:cNvSpPr>
          <p:nvPr/>
        </p:nvSpPr>
        <p:spPr bwMode="auto">
          <a:xfrm>
            <a:off x="4438650" y="-773113"/>
            <a:ext cx="666750" cy="240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15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14546" y="5072074"/>
            <a:ext cx="4522392" cy="1569660"/>
          </a:xfrm>
          <a:prstGeom prst="rect">
            <a:avLst/>
          </a:prstGeom>
          <a:noFill/>
          <a:ln w="38100">
            <a:solidFill>
              <a:srgbClr val="0000CC"/>
            </a:solidFill>
            <a:prstDash val="sysDash"/>
          </a:ln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9600" b="1" cap="all" dirty="0" err="1">
                <a:ln/>
                <a:solidFill>
                  <a:srgbClr val="0000CC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</a:t>
            </a:r>
            <a:r>
              <a:rPr lang="ru-RU" sz="9600" b="1" cap="all" dirty="0" err="1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О</a:t>
            </a:r>
            <a:r>
              <a:rPr lang="ru-RU" sz="9600" b="1" cap="all" dirty="0" err="1">
                <a:ln/>
                <a:solidFill>
                  <a:srgbClr val="0000CC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БАка</a:t>
            </a:r>
            <a:endParaRPr lang="ru-RU" sz="9600" b="1" cap="all" dirty="0">
              <a:ln/>
              <a:solidFill>
                <a:srgbClr val="0000CC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23555" name="TextBox 1"/>
          <p:cNvSpPr txBox="1">
            <a:spLocks noChangeArrowheads="1"/>
          </p:cNvSpPr>
          <p:nvPr/>
        </p:nvSpPr>
        <p:spPr bwMode="auto">
          <a:xfrm>
            <a:off x="323850" y="1557338"/>
            <a:ext cx="8424863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5400" b="1">
                <a:solidFill>
                  <a:srgbClr val="0000CC"/>
                </a:solidFill>
                <a:latin typeface="Calibri" pitchFamily="34" charset="0"/>
                <a:cs typeface="Calibri" pitchFamily="34" charset="0"/>
              </a:rPr>
              <a:t>В дом чужого не пущу.</a:t>
            </a:r>
          </a:p>
          <a:p>
            <a:pPr eaLnBrk="1" hangingPunct="1"/>
            <a:r>
              <a:rPr lang="ru-RU" sz="5400" b="1">
                <a:solidFill>
                  <a:srgbClr val="0000CC"/>
                </a:solidFill>
                <a:latin typeface="Calibri" pitchFamily="34" charset="0"/>
                <a:cs typeface="Calibri" pitchFamily="34" charset="0"/>
              </a:rPr>
              <a:t>Без хозяина грущу.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WordArt 8"/>
          <p:cNvSpPr>
            <a:spLocks noChangeArrowheads="1" noChangeShapeType="1" noTextEdit="1"/>
          </p:cNvSpPr>
          <p:nvPr/>
        </p:nvSpPr>
        <p:spPr bwMode="auto">
          <a:xfrm>
            <a:off x="2857500" y="5072063"/>
            <a:ext cx="3857625" cy="15001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pPr algn="ctr"/>
            <a:endParaRPr lang="ru-RU" sz="3600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CBCBCB"/>
                  </a:gs>
                  <a:gs pos="13000">
                    <a:srgbClr val="5F5F5F"/>
                  </a:gs>
                  <a:gs pos="21001">
                    <a:srgbClr val="5F5F5F"/>
                  </a:gs>
                  <a:gs pos="63000">
                    <a:srgbClr val="FFFFFF"/>
                  </a:gs>
                  <a:gs pos="67000">
                    <a:srgbClr val="B2B2B2"/>
                  </a:gs>
                  <a:gs pos="69000">
                    <a:srgbClr val="292929"/>
                  </a:gs>
                  <a:gs pos="82001">
                    <a:srgbClr val="777777"/>
                  </a:gs>
                  <a:gs pos="100000">
                    <a:srgbClr val="EAEAEA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  <p:sp>
        <p:nvSpPr>
          <p:cNvPr id="6147" name="TextBox 1"/>
          <p:cNvSpPr txBox="1">
            <a:spLocks noChangeArrowheads="1"/>
          </p:cNvSpPr>
          <p:nvPr/>
        </p:nvSpPr>
        <p:spPr bwMode="auto">
          <a:xfrm>
            <a:off x="1331913" y="381000"/>
            <a:ext cx="79200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>
              <a:solidFill>
                <a:srgbClr val="990033"/>
              </a:solidFill>
            </a:endParaRPr>
          </a:p>
          <a:p>
            <a:pPr eaLnBrk="1" hangingPunct="1"/>
            <a:r>
              <a:rPr lang="ru-RU"/>
              <a:t> </a:t>
            </a:r>
          </a:p>
        </p:txBody>
      </p:sp>
      <p:sp>
        <p:nvSpPr>
          <p:cNvPr id="6148" name="Прямоугольник 1"/>
          <p:cNvSpPr>
            <a:spLocks noChangeArrowheads="1"/>
          </p:cNvSpPr>
          <p:nvPr/>
        </p:nvSpPr>
        <p:spPr bwMode="auto">
          <a:xfrm>
            <a:off x="468313" y="1916113"/>
            <a:ext cx="7559675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0000CC"/>
                </a:solidFill>
              </a:rPr>
              <a:t>Слов на свете нам не счесть.</a:t>
            </a:r>
          </a:p>
          <a:p>
            <a:pPr algn="ctr"/>
            <a:r>
              <a:rPr lang="ru-RU" sz="3200" b="1">
                <a:solidFill>
                  <a:srgbClr val="0000CC"/>
                </a:solidFill>
              </a:rPr>
              <a:t> В каждом слове корень есть.</a:t>
            </a:r>
          </a:p>
          <a:p>
            <a:pPr algn="ctr"/>
            <a:r>
              <a:rPr lang="ru-RU" sz="3200" b="1">
                <a:solidFill>
                  <a:srgbClr val="0000CC"/>
                </a:solidFill>
              </a:rPr>
              <a:t> Чтобы грамотно писать,</a:t>
            </a:r>
          </a:p>
          <a:p>
            <a:pPr algn="ctr"/>
            <a:r>
              <a:rPr lang="ru-RU" sz="3200" b="1">
                <a:solidFill>
                  <a:srgbClr val="0000CC"/>
                </a:solidFill>
              </a:rPr>
              <a:t> Надо корни выделять!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071670" y="4929198"/>
            <a:ext cx="4489114" cy="1569660"/>
          </a:xfrm>
          <a:prstGeom prst="rect">
            <a:avLst/>
          </a:prstGeom>
          <a:noFill/>
          <a:ln w="38100">
            <a:solidFill>
              <a:srgbClr val="0000CC"/>
            </a:solidFill>
            <a:prstDash val="sysDash"/>
          </a:ln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cap="all" dirty="0" err="1">
                <a:ln/>
                <a:solidFill>
                  <a:srgbClr val="0000CC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>Д</a:t>
            </a:r>
            <a:r>
              <a:rPr lang="ru-RU" sz="9600" b="1" cap="all" dirty="0" err="1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>О</a:t>
            </a:r>
            <a:r>
              <a:rPr lang="ru-RU" sz="9600" b="1" cap="all" dirty="0" err="1">
                <a:ln/>
                <a:solidFill>
                  <a:srgbClr val="0000CC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>РОГа</a:t>
            </a:r>
            <a:endParaRPr lang="ru-RU" sz="9600" b="1" cap="all" dirty="0">
              <a:ln/>
              <a:solidFill>
                <a:srgbClr val="0000CC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</a:endParaRPr>
          </a:p>
        </p:txBody>
      </p:sp>
      <p:sp>
        <p:nvSpPr>
          <p:cNvPr id="24580" name="TextBox 1"/>
          <p:cNvSpPr txBox="1">
            <a:spLocks noChangeArrowheads="1"/>
          </p:cNvSpPr>
          <p:nvPr/>
        </p:nvSpPr>
        <p:spPr bwMode="auto">
          <a:xfrm>
            <a:off x="395288" y="1412875"/>
            <a:ext cx="820896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5400" b="1">
                <a:solidFill>
                  <a:srgbClr val="0000CC"/>
                </a:solidFill>
                <a:latin typeface="Calibri" pitchFamily="34" charset="0"/>
                <a:cs typeface="Calibri" pitchFamily="34" charset="0"/>
              </a:rPr>
              <a:t>Синоним  к  слову  путь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560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5604" name="TextBox 5"/>
          <p:cNvSpPr txBox="1">
            <a:spLocks noChangeArrowheads="1"/>
          </p:cNvSpPr>
          <p:nvPr/>
        </p:nvSpPr>
        <p:spPr bwMode="auto">
          <a:xfrm>
            <a:off x="7786688" y="5715000"/>
            <a:ext cx="21431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000">
                <a:latin typeface="Calibri" pitchFamily="34" charset="0"/>
                <a:cs typeface="Arial" charset="0"/>
              </a:rPr>
              <a:t> </a:t>
            </a:r>
          </a:p>
        </p:txBody>
      </p:sp>
      <p:graphicFrame>
        <p:nvGraphicFramePr>
          <p:cNvPr id="25605" name="Object 5"/>
          <p:cNvGraphicFramePr>
            <a:graphicFrameLocks noChangeAspect="1"/>
          </p:cNvGraphicFramePr>
          <p:nvPr/>
        </p:nvGraphicFramePr>
        <p:xfrm>
          <a:off x="714375" y="0"/>
          <a:ext cx="7405688" cy="555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7" name="Слайд" r:id="rId4" imgW="4570541" imgH="3427323" progId="PowerPoint.Slide.12">
                  <p:embed/>
                </p:oleObj>
              </mc:Choice>
              <mc:Fallback>
                <p:oleObj name="Слайд" r:id="rId4" imgW="4570541" imgH="3427323" progId="PowerPoint.Slide.12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75" y="0"/>
                        <a:ext cx="7405688" cy="5554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2483768" y="5157192"/>
            <a:ext cx="4307601" cy="1569660"/>
          </a:xfrm>
          <a:prstGeom prst="rect">
            <a:avLst/>
          </a:prstGeom>
          <a:noFill/>
          <a:ln w="38100">
            <a:solidFill>
              <a:srgbClr val="0000CC"/>
            </a:solidFill>
            <a:prstDash val="sysDash"/>
          </a:ln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cap="all" dirty="0">
                <a:ln/>
                <a:solidFill>
                  <a:srgbClr val="0000CC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>ГОР</a:t>
            </a:r>
            <a:r>
              <a:rPr lang="ru-RU" sz="96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>О</a:t>
            </a:r>
            <a:r>
              <a:rPr lang="ru-RU" sz="9600" b="1" cap="all" dirty="0">
                <a:ln/>
                <a:solidFill>
                  <a:srgbClr val="0000CC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>Д 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143108" y="4714884"/>
            <a:ext cx="4441665" cy="1569660"/>
          </a:xfrm>
          <a:prstGeom prst="rect">
            <a:avLst/>
          </a:prstGeom>
          <a:noFill/>
          <a:ln w="38100">
            <a:solidFill>
              <a:srgbClr val="0000CC"/>
            </a:solidFill>
            <a:prstDash val="sysDash"/>
          </a:ln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cap="all" dirty="0">
                <a:ln/>
                <a:solidFill>
                  <a:srgbClr val="0000CC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>М</a:t>
            </a:r>
            <a:r>
              <a:rPr lang="ru-RU" sz="96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>О</a:t>
            </a:r>
            <a:r>
              <a:rPr lang="ru-RU" sz="9600" b="1" cap="all" dirty="0">
                <a:ln/>
                <a:solidFill>
                  <a:srgbClr val="0000CC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>РОЗ </a:t>
            </a:r>
          </a:p>
        </p:txBody>
      </p:sp>
      <p:pic>
        <p:nvPicPr>
          <p:cNvPr id="26628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63" y="908050"/>
            <a:ext cx="3838575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952500"/>
            <a:ext cx="3838575" cy="272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0" name="Прямоугольник 3"/>
          <p:cNvSpPr>
            <a:spLocks noChangeArrowheads="1"/>
          </p:cNvSpPr>
          <p:nvPr/>
        </p:nvSpPr>
        <p:spPr bwMode="auto">
          <a:xfrm>
            <a:off x="3806825" y="-531813"/>
            <a:ext cx="665163" cy="2400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15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</p:txBody>
      </p:sp>
      <p:sp>
        <p:nvSpPr>
          <p:cNvPr id="26631" name="Прямоугольник 4"/>
          <p:cNvSpPr>
            <a:spLocks noChangeArrowheads="1"/>
          </p:cNvSpPr>
          <p:nvPr/>
        </p:nvSpPr>
        <p:spPr bwMode="auto">
          <a:xfrm>
            <a:off x="3475038" y="-530225"/>
            <a:ext cx="665162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15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</p:txBody>
      </p:sp>
      <p:sp>
        <p:nvSpPr>
          <p:cNvPr id="26632" name="Прямоугольник 6"/>
          <p:cNvSpPr>
            <a:spLocks noChangeArrowheads="1"/>
          </p:cNvSpPr>
          <p:nvPr/>
        </p:nvSpPr>
        <p:spPr bwMode="auto">
          <a:xfrm>
            <a:off x="8105775" y="-674688"/>
            <a:ext cx="665163" cy="2400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15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214546" y="4929198"/>
            <a:ext cx="4143404" cy="1569660"/>
          </a:xfrm>
          <a:prstGeom prst="rect">
            <a:avLst/>
          </a:prstGeom>
          <a:noFill/>
          <a:ln w="38100">
            <a:solidFill>
              <a:srgbClr val="0000CC"/>
            </a:solidFill>
            <a:prstDash val="sysDash"/>
          </a:ln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cap="all" dirty="0">
                <a:ln/>
                <a:solidFill>
                  <a:srgbClr val="0000CC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>Г</a:t>
            </a:r>
            <a:r>
              <a:rPr lang="ru-RU" sz="96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>О</a:t>
            </a:r>
            <a:r>
              <a:rPr lang="ru-RU" sz="9600" b="1" cap="all" dirty="0">
                <a:ln/>
                <a:solidFill>
                  <a:srgbClr val="0000CC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>РОХ </a:t>
            </a:r>
          </a:p>
        </p:txBody>
      </p:sp>
      <p:sp>
        <p:nvSpPr>
          <p:cNvPr id="27651" name="TextBox 1"/>
          <p:cNvSpPr txBox="1">
            <a:spLocks noChangeArrowheads="1"/>
          </p:cNvSpPr>
          <p:nvPr/>
        </p:nvSpPr>
        <p:spPr bwMode="auto">
          <a:xfrm>
            <a:off x="971550" y="476250"/>
            <a:ext cx="6264275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3200" b="1">
                <a:solidFill>
                  <a:srgbClr val="0000CC"/>
                </a:solidFill>
              </a:rPr>
              <a:t>Дом зеленый тесноват: </a:t>
            </a:r>
          </a:p>
          <a:p>
            <a:pPr eaLnBrk="1" hangingPunct="1"/>
            <a:r>
              <a:rPr lang="ru-RU" sz="3200" b="1">
                <a:solidFill>
                  <a:srgbClr val="0000CC"/>
                </a:solidFill>
              </a:rPr>
              <a:t>Узкий, длинный, гладкий. </a:t>
            </a:r>
          </a:p>
          <a:p>
            <a:pPr eaLnBrk="1" hangingPunct="1"/>
            <a:r>
              <a:rPr lang="ru-RU" sz="3200" b="1">
                <a:solidFill>
                  <a:srgbClr val="0000CC"/>
                </a:solidFill>
              </a:rPr>
              <a:t>В доме рядышком сидят </a:t>
            </a:r>
          </a:p>
          <a:p>
            <a:pPr eaLnBrk="1" hangingPunct="1"/>
            <a:r>
              <a:rPr lang="ru-RU" sz="3200" b="1">
                <a:solidFill>
                  <a:srgbClr val="0000CC"/>
                </a:solidFill>
              </a:rPr>
              <a:t>Круглые ребятки. </a:t>
            </a:r>
          </a:p>
          <a:p>
            <a:pPr eaLnBrk="1" hangingPunct="1"/>
            <a:r>
              <a:rPr lang="ru-RU" sz="3200" b="1">
                <a:solidFill>
                  <a:srgbClr val="0000CC"/>
                </a:solidFill>
              </a:rPr>
              <a:t>Осенью пришла беда – </a:t>
            </a:r>
          </a:p>
          <a:p>
            <a:pPr eaLnBrk="1" hangingPunct="1"/>
            <a:r>
              <a:rPr lang="ru-RU" sz="3200" b="1">
                <a:solidFill>
                  <a:srgbClr val="0000CC"/>
                </a:solidFill>
              </a:rPr>
              <a:t>Треснул домик гладкий, </a:t>
            </a:r>
          </a:p>
          <a:p>
            <a:pPr eaLnBrk="1" hangingPunct="1"/>
            <a:r>
              <a:rPr lang="ru-RU" sz="3200" b="1">
                <a:solidFill>
                  <a:srgbClr val="0000CC"/>
                </a:solidFill>
              </a:rPr>
              <a:t>Поскакали кто куда </a:t>
            </a:r>
          </a:p>
          <a:p>
            <a:pPr eaLnBrk="1" hangingPunct="1"/>
            <a:r>
              <a:rPr lang="ru-RU" sz="3200" b="1">
                <a:solidFill>
                  <a:srgbClr val="0000CC"/>
                </a:solidFill>
              </a:rPr>
              <a:t>Круглые ребятки</a:t>
            </a:r>
            <a:r>
              <a:rPr lang="ru-RU">
                <a:solidFill>
                  <a:srgbClr val="0000CC"/>
                </a:solidFill>
              </a:rPr>
              <a:t>.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Рисунок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107950"/>
            <a:ext cx="5546725" cy="428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123728" y="4725144"/>
            <a:ext cx="5256584" cy="1569660"/>
          </a:xfrm>
          <a:prstGeom prst="rect">
            <a:avLst/>
          </a:prstGeom>
          <a:noFill/>
          <a:ln w="38100">
            <a:solidFill>
              <a:srgbClr val="0000CC"/>
            </a:solidFill>
            <a:prstDash val="sysDash"/>
          </a:ln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cap="all" dirty="0">
                <a:ln/>
                <a:solidFill>
                  <a:srgbClr val="0000CC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>к</a:t>
            </a:r>
            <a:r>
              <a:rPr lang="ru-RU" sz="96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>а</a:t>
            </a:r>
            <a:r>
              <a:rPr lang="ru-RU" sz="9600" b="1" cap="all" dirty="0">
                <a:ln/>
                <a:solidFill>
                  <a:srgbClr val="0000CC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>блук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987675" y="981075"/>
            <a:ext cx="3835400" cy="30464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600" b="1" cap="all" dirty="0">
                <a:ln/>
                <a:solidFill>
                  <a:srgbClr val="0000CC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321</a:t>
            </a:r>
          </a:p>
          <a:p>
            <a:pPr>
              <a:defRPr/>
            </a:pPr>
            <a:r>
              <a:rPr lang="ru-RU" sz="9600" b="1" cap="all" dirty="0">
                <a:ln/>
                <a:solidFill>
                  <a:srgbClr val="0000CC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б</a:t>
            </a:r>
            <a:r>
              <a:rPr lang="ru-RU" sz="96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а</a:t>
            </a:r>
            <a:r>
              <a:rPr lang="ru-RU" sz="9600" b="1" cap="all" dirty="0">
                <a:ln/>
                <a:solidFill>
                  <a:srgbClr val="0000CC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к</a:t>
            </a:r>
            <a:endParaRPr lang="ru-RU" sz="9600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Рисунок 29" descr="чернильница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38" y="1452563"/>
            <a:ext cx="3378200" cy="471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TextBox 2"/>
          <p:cNvSpPr txBox="1">
            <a:spLocks noChangeArrowheads="1"/>
          </p:cNvSpPr>
          <p:nvPr/>
        </p:nvSpPr>
        <p:spPr bwMode="auto">
          <a:xfrm>
            <a:off x="0" y="-26988"/>
            <a:ext cx="9144000" cy="922338"/>
          </a:xfrm>
          <a:prstGeom prst="rect">
            <a:avLst/>
          </a:prstGeom>
          <a:solidFill>
            <a:srgbClr val="CC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5400" b="1">
                <a:solidFill>
                  <a:srgbClr val="FFFFFF"/>
                </a:solidFill>
                <a:latin typeface="Calibri" pitchFamily="34" charset="0"/>
                <a:cs typeface="Arial" charset="0"/>
              </a:rPr>
              <a:t>   В гостях у фантазёра Фани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51500" y="895350"/>
            <a:ext cx="3529013" cy="61864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4200" b="1" dirty="0">
                <a:solidFill>
                  <a:srgbClr val="0000CC"/>
                </a:solidFill>
                <a:latin typeface="+mj-lt"/>
                <a:cs typeface="Times New Roman" pitchFamily="18" charset="0"/>
              </a:rPr>
              <a:t>погода</a:t>
            </a:r>
          </a:p>
          <a:p>
            <a:pPr>
              <a:defRPr/>
            </a:pPr>
            <a:r>
              <a:rPr lang="ru-RU" sz="4200" b="1" dirty="0">
                <a:solidFill>
                  <a:srgbClr val="0000CC"/>
                </a:solidFill>
                <a:latin typeface="+mj-lt"/>
                <a:cs typeface="Times New Roman" pitchFamily="18" charset="0"/>
              </a:rPr>
              <a:t>улица</a:t>
            </a:r>
          </a:p>
          <a:p>
            <a:pPr>
              <a:defRPr/>
            </a:pPr>
            <a:r>
              <a:rPr lang="ru-RU" sz="4200" b="1" dirty="0">
                <a:solidFill>
                  <a:srgbClr val="0000CC"/>
                </a:solidFill>
                <a:latin typeface="+mj-lt"/>
                <a:cs typeface="Times New Roman" pitchFamily="18" charset="0"/>
              </a:rPr>
              <a:t>молоко</a:t>
            </a:r>
          </a:p>
          <a:p>
            <a:pPr>
              <a:defRPr/>
            </a:pPr>
            <a:r>
              <a:rPr lang="ru-RU" sz="4200" b="1" dirty="0">
                <a:solidFill>
                  <a:srgbClr val="0000CC"/>
                </a:solidFill>
                <a:latin typeface="+mj-lt"/>
                <a:cs typeface="Times New Roman" pitchFamily="18" charset="0"/>
              </a:rPr>
              <a:t>собака</a:t>
            </a:r>
          </a:p>
          <a:p>
            <a:pPr>
              <a:defRPr/>
            </a:pPr>
            <a:r>
              <a:rPr lang="ru-RU" sz="4200" b="1" dirty="0">
                <a:solidFill>
                  <a:srgbClr val="0000CC"/>
                </a:solidFill>
                <a:latin typeface="+mj-lt"/>
                <a:cs typeface="Times New Roman" pitchFamily="18" charset="0"/>
              </a:rPr>
              <a:t>дорога</a:t>
            </a:r>
          </a:p>
          <a:p>
            <a:pPr>
              <a:defRPr/>
            </a:pPr>
            <a:r>
              <a:rPr lang="ru-RU" sz="4200" b="1" dirty="0">
                <a:solidFill>
                  <a:srgbClr val="0000CC"/>
                </a:solidFill>
                <a:latin typeface="+mj-lt"/>
                <a:cs typeface="Times New Roman" pitchFamily="18" charset="0"/>
              </a:rPr>
              <a:t>город</a:t>
            </a:r>
          </a:p>
          <a:p>
            <a:pPr>
              <a:defRPr/>
            </a:pPr>
            <a:r>
              <a:rPr lang="ru-RU" sz="4200" b="1" dirty="0">
                <a:solidFill>
                  <a:srgbClr val="0000CC"/>
                </a:solidFill>
                <a:latin typeface="+mj-lt"/>
                <a:cs typeface="Times New Roman" pitchFamily="18" charset="0"/>
              </a:rPr>
              <a:t>мороз</a:t>
            </a:r>
          </a:p>
          <a:p>
            <a:pPr>
              <a:defRPr/>
            </a:pPr>
            <a:r>
              <a:rPr lang="ru-RU" sz="4200" b="1" dirty="0">
                <a:solidFill>
                  <a:srgbClr val="0000CC"/>
                </a:solidFill>
                <a:latin typeface="+mj-lt"/>
                <a:cs typeface="Times New Roman" pitchFamily="18" charset="0"/>
              </a:rPr>
              <a:t>горох</a:t>
            </a:r>
          </a:p>
          <a:p>
            <a:pPr>
              <a:defRPr/>
            </a:pPr>
            <a:r>
              <a:rPr lang="ru-RU" sz="4200" b="1" dirty="0">
                <a:solidFill>
                  <a:srgbClr val="0000CC"/>
                </a:solidFill>
                <a:latin typeface="+mj-lt"/>
                <a:cs typeface="Times New Roman" pitchFamily="18" charset="0"/>
              </a:rPr>
              <a:t>каблук</a:t>
            </a:r>
          </a:p>
          <a:p>
            <a:pPr>
              <a:defRPr/>
            </a:pPr>
            <a:r>
              <a:rPr lang="ru-RU" dirty="0"/>
              <a:t> 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Прямоугольник 1"/>
          <p:cNvSpPr>
            <a:spLocks noChangeArrowheads="1"/>
          </p:cNvSpPr>
          <p:nvPr/>
        </p:nvSpPr>
        <p:spPr bwMode="auto">
          <a:xfrm>
            <a:off x="1258888" y="908050"/>
            <a:ext cx="5886450" cy="440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4000" b="1">
                <a:solidFill>
                  <a:srgbClr val="0000CC"/>
                </a:solidFill>
              </a:rPr>
              <a:t>пого</a:t>
            </a:r>
            <a:r>
              <a:rPr lang="ru-RU" sz="4000" b="1">
                <a:solidFill>
                  <a:srgbClr val="990033"/>
                </a:solidFill>
              </a:rPr>
              <a:t>д</a:t>
            </a:r>
            <a:r>
              <a:rPr lang="ru-RU" sz="4000" b="1">
                <a:solidFill>
                  <a:srgbClr val="0000CC"/>
                </a:solidFill>
              </a:rPr>
              <a:t>а - пого</a:t>
            </a:r>
            <a:r>
              <a:rPr lang="ru-RU" sz="4000" b="1">
                <a:solidFill>
                  <a:srgbClr val="990033"/>
                </a:solidFill>
              </a:rPr>
              <a:t>ж</a:t>
            </a:r>
            <a:r>
              <a:rPr lang="ru-RU" sz="4000" b="1">
                <a:solidFill>
                  <a:srgbClr val="0000CC"/>
                </a:solidFill>
              </a:rPr>
              <a:t>ий</a:t>
            </a:r>
          </a:p>
          <a:p>
            <a:r>
              <a:rPr lang="ru-RU" sz="4000" b="1">
                <a:solidFill>
                  <a:srgbClr val="0000CC"/>
                </a:solidFill>
              </a:rPr>
              <a:t>ули</a:t>
            </a:r>
            <a:r>
              <a:rPr lang="ru-RU" sz="4000" b="1">
                <a:solidFill>
                  <a:srgbClr val="990033"/>
                </a:solidFill>
              </a:rPr>
              <a:t>ц</a:t>
            </a:r>
            <a:r>
              <a:rPr lang="ru-RU" sz="4000" b="1">
                <a:solidFill>
                  <a:srgbClr val="0000CC"/>
                </a:solidFill>
              </a:rPr>
              <a:t>а - ули</a:t>
            </a:r>
            <a:r>
              <a:rPr lang="ru-RU" sz="4000" b="1">
                <a:solidFill>
                  <a:srgbClr val="990033"/>
                </a:solidFill>
              </a:rPr>
              <a:t>ч</a:t>
            </a:r>
            <a:r>
              <a:rPr lang="ru-RU" sz="4000" b="1">
                <a:solidFill>
                  <a:srgbClr val="0000CC"/>
                </a:solidFill>
              </a:rPr>
              <a:t>ный</a:t>
            </a:r>
          </a:p>
          <a:p>
            <a:r>
              <a:rPr lang="ru-RU" sz="4000" b="1">
                <a:solidFill>
                  <a:srgbClr val="0000CC"/>
                </a:solidFill>
              </a:rPr>
              <a:t>моло</a:t>
            </a:r>
            <a:r>
              <a:rPr lang="ru-RU" sz="4000" b="1">
                <a:solidFill>
                  <a:srgbClr val="990033"/>
                </a:solidFill>
              </a:rPr>
              <a:t>к</a:t>
            </a:r>
            <a:r>
              <a:rPr lang="ru-RU" sz="4000" b="1">
                <a:solidFill>
                  <a:srgbClr val="0000CC"/>
                </a:solidFill>
              </a:rPr>
              <a:t>о - моло</a:t>
            </a:r>
            <a:r>
              <a:rPr lang="ru-RU" sz="4000" b="1">
                <a:solidFill>
                  <a:srgbClr val="990033"/>
                </a:solidFill>
              </a:rPr>
              <a:t>ч</a:t>
            </a:r>
            <a:r>
              <a:rPr lang="ru-RU" sz="4000" b="1">
                <a:solidFill>
                  <a:srgbClr val="0000CC"/>
                </a:solidFill>
              </a:rPr>
              <a:t>ный</a:t>
            </a:r>
          </a:p>
          <a:p>
            <a:r>
              <a:rPr lang="ru-RU" sz="4000" b="1">
                <a:solidFill>
                  <a:srgbClr val="0000CC"/>
                </a:solidFill>
              </a:rPr>
              <a:t>соба</a:t>
            </a:r>
            <a:r>
              <a:rPr lang="ru-RU" sz="4000" b="1">
                <a:solidFill>
                  <a:srgbClr val="990033"/>
                </a:solidFill>
              </a:rPr>
              <a:t>к</a:t>
            </a:r>
            <a:r>
              <a:rPr lang="ru-RU" sz="4000" b="1">
                <a:solidFill>
                  <a:srgbClr val="0000CC"/>
                </a:solidFill>
              </a:rPr>
              <a:t>а - соба</a:t>
            </a:r>
            <a:r>
              <a:rPr lang="ru-RU" sz="4000" b="1">
                <a:solidFill>
                  <a:srgbClr val="990033"/>
                </a:solidFill>
              </a:rPr>
              <a:t>ч</a:t>
            </a:r>
            <a:r>
              <a:rPr lang="ru-RU" sz="4000" b="1">
                <a:solidFill>
                  <a:srgbClr val="0000CC"/>
                </a:solidFill>
              </a:rPr>
              <a:t>ий</a:t>
            </a:r>
          </a:p>
          <a:p>
            <a:r>
              <a:rPr lang="ru-RU" sz="4000" b="1">
                <a:solidFill>
                  <a:srgbClr val="0000CC"/>
                </a:solidFill>
              </a:rPr>
              <a:t>доро</a:t>
            </a:r>
            <a:r>
              <a:rPr lang="ru-RU" sz="4000" b="1">
                <a:solidFill>
                  <a:srgbClr val="990033"/>
                </a:solidFill>
              </a:rPr>
              <a:t>г</a:t>
            </a:r>
            <a:r>
              <a:rPr lang="ru-RU" sz="4000" b="1">
                <a:solidFill>
                  <a:srgbClr val="0000CC"/>
                </a:solidFill>
              </a:rPr>
              <a:t>а - доро</a:t>
            </a:r>
            <a:r>
              <a:rPr lang="ru-RU" sz="4000" b="1">
                <a:solidFill>
                  <a:srgbClr val="990033"/>
                </a:solidFill>
              </a:rPr>
              <a:t>ж</a:t>
            </a:r>
            <a:r>
              <a:rPr lang="ru-RU" sz="4000" b="1">
                <a:solidFill>
                  <a:srgbClr val="0000CC"/>
                </a:solidFill>
              </a:rPr>
              <a:t>ный</a:t>
            </a:r>
          </a:p>
          <a:p>
            <a:r>
              <a:rPr lang="ru-RU" sz="4000" b="1">
                <a:solidFill>
                  <a:srgbClr val="0000CC"/>
                </a:solidFill>
              </a:rPr>
              <a:t>горо</a:t>
            </a:r>
            <a:r>
              <a:rPr lang="ru-RU" sz="4000" b="1">
                <a:solidFill>
                  <a:srgbClr val="990033"/>
                </a:solidFill>
              </a:rPr>
              <a:t>х</a:t>
            </a:r>
            <a:r>
              <a:rPr lang="ru-RU" sz="4000" b="1">
                <a:solidFill>
                  <a:srgbClr val="0000CC"/>
                </a:solidFill>
              </a:rPr>
              <a:t> – горо</a:t>
            </a:r>
            <a:r>
              <a:rPr lang="ru-RU" sz="4000" b="1">
                <a:solidFill>
                  <a:srgbClr val="990033"/>
                </a:solidFill>
              </a:rPr>
              <a:t>ш</a:t>
            </a:r>
            <a:r>
              <a:rPr lang="ru-RU" sz="4000" b="1">
                <a:solidFill>
                  <a:srgbClr val="0000CC"/>
                </a:solidFill>
              </a:rPr>
              <a:t>ина</a:t>
            </a:r>
          </a:p>
          <a:p>
            <a:r>
              <a:rPr lang="ru-RU" sz="4000" b="1">
                <a:solidFill>
                  <a:srgbClr val="0000CC"/>
                </a:solidFill>
              </a:rPr>
              <a:t>каблу</a:t>
            </a:r>
            <a:r>
              <a:rPr lang="ru-RU" sz="4000" b="1">
                <a:solidFill>
                  <a:srgbClr val="990033"/>
                </a:solidFill>
              </a:rPr>
              <a:t>к</a:t>
            </a:r>
            <a:r>
              <a:rPr lang="ru-RU" sz="4000" b="1">
                <a:solidFill>
                  <a:srgbClr val="0000CC"/>
                </a:solidFill>
              </a:rPr>
              <a:t> – каблу</a:t>
            </a:r>
            <a:r>
              <a:rPr lang="ru-RU" sz="4000" b="1">
                <a:solidFill>
                  <a:srgbClr val="990033"/>
                </a:solidFill>
              </a:rPr>
              <a:t>ч</a:t>
            </a:r>
            <a:r>
              <a:rPr lang="ru-RU" sz="4000" b="1">
                <a:solidFill>
                  <a:srgbClr val="0000CC"/>
                </a:solidFill>
              </a:rPr>
              <a:t>ок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6512511" cy="1143000"/>
          </a:xfrm>
        </p:spPr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dirty="0" smtClean="0">
                <a:solidFill>
                  <a:srgbClr val="990033"/>
                </a:solidFill>
              </a:rPr>
              <a:t>Самопроверка</a:t>
            </a:r>
            <a:endParaRPr lang="ru-RU" dirty="0">
              <a:solidFill>
                <a:srgbClr val="990033"/>
              </a:solidFill>
            </a:endParaRPr>
          </a:p>
        </p:txBody>
      </p:sp>
      <p:sp>
        <p:nvSpPr>
          <p:cNvPr id="7171" name="Объект 2"/>
          <p:cNvSpPr>
            <a:spLocks noGrp="1"/>
          </p:cNvSpPr>
          <p:nvPr>
            <p:ph sz="quarter" idx="13"/>
          </p:nvPr>
        </p:nvSpPr>
        <p:spPr>
          <a:xfrm>
            <a:off x="0" y="1700213"/>
            <a:ext cx="8532813" cy="4195762"/>
          </a:xfrm>
        </p:spPr>
        <p:txBody>
          <a:bodyPr/>
          <a:lstStyle/>
          <a:p>
            <a:pPr eaLnBrk="1" hangingPunct="1"/>
            <a:r>
              <a:rPr lang="ru-RU" sz="3200" b="1" smtClean="0">
                <a:solidFill>
                  <a:srgbClr val="0000CC"/>
                </a:solidFill>
              </a:rPr>
              <a:t>   Лист, листочек, </a:t>
            </a:r>
            <a:r>
              <a:rPr lang="ru-RU" sz="3200" b="1" u="sng" smtClean="0">
                <a:solidFill>
                  <a:srgbClr val="0000CC"/>
                </a:solidFill>
              </a:rPr>
              <a:t>лиса</a:t>
            </a:r>
            <a:r>
              <a:rPr lang="ru-RU" sz="3200" b="1" smtClean="0">
                <a:solidFill>
                  <a:srgbClr val="0000CC"/>
                </a:solidFill>
              </a:rPr>
              <a:t>, лиственный.</a:t>
            </a:r>
          </a:p>
          <a:p>
            <a:pPr eaLnBrk="1" hangingPunct="1"/>
            <a:r>
              <a:rPr lang="ru-RU" sz="3200" b="1" smtClean="0">
                <a:solidFill>
                  <a:srgbClr val="0000CC"/>
                </a:solidFill>
              </a:rPr>
              <a:t>   Рис,</a:t>
            </a:r>
            <a:r>
              <a:rPr lang="ru-RU" sz="3200" b="1" u="sng" smtClean="0">
                <a:solidFill>
                  <a:srgbClr val="0000CC"/>
                </a:solidFill>
              </a:rPr>
              <a:t> рисунок</a:t>
            </a:r>
            <a:r>
              <a:rPr lang="ru-RU" sz="3200" b="1" smtClean="0">
                <a:solidFill>
                  <a:srgbClr val="0000CC"/>
                </a:solidFill>
              </a:rPr>
              <a:t>, рисовая, рисок.</a:t>
            </a:r>
          </a:p>
          <a:p>
            <a:pPr eaLnBrk="1" hangingPunct="1"/>
            <a:r>
              <a:rPr lang="ru-RU" sz="3200" b="1" smtClean="0">
                <a:solidFill>
                  <a:srgbClr val="0000CC"/>
                </a:solidFill>
              </a:rPr>
              <a:t>   Водичка, </a:t>
            </a:r>
            <a:r>
              <a:rPr lang="ru-RU" sz="3200" b="1" u="sng" smtClean="0">
                <a:solidFill>
                  <a:srgbClr val="0000CC"/>
                </a:solidFill>
              </a:rPr>
              <a:t>водитель</a:t>
            </a:r>
            <a:r>
              <a:rPr lang="ru-RU" sz="3200" b="1" smtClean="0">
                <a:solidFill>
                  <a:srgbClr val="0000CC"/>
                </a:solidFill>
              </a:rPr>
              <a:t>, водяной, водица.</a:t>
            </a:r>
          </a:p>
          <a:p>
            <a:pPr eaLnBrk="1" hangingPunct="1"/>
            <a:r>
              <a:rPr lang="ru-RU" sz="3200" b="1" smtClean="0">
                <a:solidFill>
                  <a:srgbClr val="0000CC"/>
                </a:solidFill>
              </a:rPr>
              <a:t>   Холм, </a:t>
            </a:r>
            <a:r>
              <a:rPr lang="ru-RU" sz="3200" b="1" u="sng" smtClean="0">
                <a:solidFill>
                  <a:srgbClr val="0000CC"/>
                </a:solidFill>
              </a:rPr>
              <a:t>холст</a:t>
            </a:r>
            <a:r>
              <a:rPr lang="ru-RU" sz="3200" b="1" smtClean="0">
                <a:solidFill>
                  <a:srgbClr val="0000CC"/>
                </a:solidFill>
              </a:rPr>
              <a:t>, холмик, холмистая.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060848"/>
            <a:ext cx="8820472" cy="1143000"/>
          </a:xfrm>
        </p:spPr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5400" dirty="0" smtClean="0">
                <a:solidFill>
                  <a:srgbClr val="990033"/>
                </a:solidFill>
              </a:rPr>
              <a:t>Письмо по памяти</a:t>
            </a:r>
            <a:endParaRPr lang="ru-RU" sz="5400" dirty="0">
              <a:solidFill>
                <a:srgbClr val="990033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/>
            <a:endParaRPr lang="ru-RU" sz="4400" i="1" smtClean="0"/>
          </a:p>
          <a:p>
            <a:pPr eaLnBrk="1" hangingPunct="1"/>
            <a:r>
              <a:rPr lang="ru-RU" sz="4400" i="1" smtClean="0"/>
              <a:t> </a:t>
            </a:r>
            <a:r>
              <a:rPr lang="ru-RU" sz="4400" b="1" i="1" smtClean="0">
                <a:solidFill>
                  <a:srgbClr val="0000CC"/>
                </a:solidFill>
              </a:rPr>
              <a:t>Друзья познаются в беде.</a:t>
            </a:r>
            <a:endParaRPr lang="ru-RU" sz="4400" b="1" smtClean="0">
              <a:solidFill>
                <a:srgbClr val="0000CC"/>
              </a:solidFill>
            </a:endParaRPr>
          </a:p>
          <a:p>
            <a:pPr eaLnBrk="1" hangingPunct="1"/>
            <a:r>
              <a:rPr lang="ru-RU" sz="4400" b="1" i="1" smtClean="0">
                <a:solidFill>
                  <a:srgbClr val="0000CC"/>
                </a:solidFill>
              </a:rPr>
              <a:t>   Старый друг лучше новых двух.</a:t>
            </a:r>
            <a:endParaRPr lang="ru-RU" sz="4400" b="1" smtClean="0">
              <a:solidFill>
                <a:srgbClr val="0000CC"/>
              </a:solidFill>
            </a:endParaRPr>
          </a:p>
          <a:p>
            <a:pPr eaLnBrk="1" hangingPunct="1"/>
            <a:r>
              <a:rPr lang="ru-RU" sz="4400" b="1" i="1" smtClean="0">
                <a:solidFill>
                  <a:srgbClr val="0000CC"/>
                </a:solidFill>
              </a:rPr>
              <a:t>   Дружба заботой да помощью крепка.</a:t>
            </a:r>
            <a:endParaRPr lang="ru-RU" sz="4400" b="1" smtClean="0">
              <a:solidFill>
                <a:srgbClr val="0000CC"/>
              </a:solidFill>
            </a:endParaRPr>
          </a:p>
          <a:p>
            <a:pPr eaLnBrk="1" hangingPunct="1"/>
            <a:r>
              <a:rPr lang="ru-RU" sz="4400" b="1" i="1" smtClean="0">
                <a:solidFill>
                  <a:srgbClr val="0000CC"/>
                </a:solidFill>
              </a:rPr>
              <a:t>   Нет лучше дружка, чем родная матушка.</a:t>
            </a:r>
            <a:endParaRPr lang="ru-RU" sz="4400" b="1" smtClean="0">
              <a:solidFill>
                <a:srgbClr val="0000CC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ъект 2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/>
            <a:endParaRPr lang="ru-RU" sz="4400" i="1" smtClean="0"/>
          </a:p>
          <a:p>
            <a:pPr eaLnBrk="1" hangingPunct="1"/>
            <a:r>
              <a:rPr lang="ru-RU" sz="4400" i="1" smtClean="0"/>
              <a:t> </a:t>
            </a:r>
            <a:r>
              <a:rPr lang="ru-RU" sz="4400" b="1" i="1" u="sng" smtClean="0">
                <a:solidFill>
                  <a:srgbClr val="0000CC"/>
                </a:solidFill>
              </a:rPr>
              <a:t>Друзья</a:t>
            </a:r>
            <a:r>
              <a:rPr lang="ru-RU" sz="4400" b="1" i="1" smtClean="0">
                <a:solidFill>
                  <a:srgbClr val="0000CC"/>
                </a:solidFill>
              </a:rPr>
              <a:t> познаются в беде.</a:t>
            </a:r>
            <a:endParaRPr lang="ru-RU" sz="4400" b="1" smtClean="0">
              <a:solidFill>
                <a:srgbClr val="0000CC"/>
              </a:solidFill>
            </a:endParaRPr>
          </a:p>
          <a:p>
            <a:pPr eaLnBrk="1" hangingPunct="1"/>
            <a:r>
              <a:rPr lang="ru-RU" sz="4400" b="1" i="1" smtClean="0">
                <a:solidFill>
                  <a:srgbClr val="0000CC"/>
                </a:solidFill>
              </a:rPr>
              <a:t>   Старый </a:t>
            </a:r>
            <a:r>
              <a:rPr lang="ru-RU" sz="4400" b="1" i="1" u="sng" smtClean="0">
                <a:solidFill>
                  <a:srgbClr val="0000CC"/>
                </a:solidFill>
              </a:rPr>
              <a:t>друг</a:t>
            </a:r>
            <a:r>
              <a:rPr lang="ru-RU" sz="4400" b="1" i="1" smtClean="0">
                <a:solidFill>
                  <a:srgbClr val="0000CC"/>
                </a:solidFill>
              </a:rPr>
              <a:t> лучше новых двух.</a:t>
            </a:r>
            <a:endParaRPr lang="ru-RU" sz="4400" b="1" smtClean="0">
              <a:solidFill>
                <a:srgbClr val="0000CC"/>
              </a:solidFill>
            </a:endParaRPr>
          </a:p>
          <a:p>
            <a:pPr eaLnBrk="1" hangingPunct="1"/>
            <a:r>
              <a:rPr lang="ru-RU" sz="4400" b="1" i="1" smtClean="0">
                <a:solidFill>
                  <a:srgbClr val="0000CC"/>
                </a:solidFill>
              </a:rPr>
              <a:t>   </a:t>
            </a:r>
            <a:r>
              <a:rPr lang="ru-RU" sz="4400" b="1" i="1" u="sng" smtClean="0">
                <a:solidFill>
                  <a:srgbClr val="0000CC"/>
                </a:solidFill>
              </a:rPr>
              <a:t>Дружба</a:t>
            </a:r>
            <a:r>
              <a:rPr lang="ru-RU" sz="4400" b="1" i="1" smtClean="0">
                <a:solidFill>
                  <a:srgbClr val="0000CC"/>
                </a:solidFill>
              </a:rPr>
              <a:t> заботой да помощью крепка.</a:t>
            </a:r>
            <a:endParaRPr lang="ru-RU" sz="4400" b="1" smtClean="0">
              <a:solidFill>
                <a:srgbClr val="0000CC"/>
              </a:solidFill>
            </a:endParaRPr>
          </a:p>
          <a:p>
            <a:pPr eaLnBrk="1" hangingPunct="1"/>
            <a:r>
              <a:rPr lang="ru-RU" sz="4400" b="1" i="1" smtClean="0">
                <a:solidFill>
                  <a:srgbClr val="0000CC"/>
                </a:solidFill>
              </a:rPr>
              <a:t>   Нет лучше </a:t>
            </a:r>
            <a:r>
              <a:rPr lang="ru-RU" sz="4400" b="1" i="1" u="sng" smtClean="0">
                <a:solidFill>
                  <a:srgbClr val="0000CC"/>
                </a:solidFill>
              </a:rPr>
              <a:t>дружка</a:t>
            </a:r>
            <a:r>
              <a:rPr lang="ru-RU" sz="4400" b="1" i="1" smtClean="0">
                <a:solidFill>
                  <a:srgbClr val="0000CC"/>
                </a:solidFill>
              </a:rPr>
              <a:t>, чем родная матушка.</a:t>
            </a:r>
            <a:endParaRPr lang="ru-RU" sz="4400" b="1" smtClean="0">
              <a:solidFill>
                <a:srgbClr val="0000CC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ъект 2"/>
          <p:cNvSpPr>
            <a:spLocks noGrp="1"/>
          </p:cNvSpPr>
          <p:nvPr>
            <p:ph sz="quarter" idx="13"/>
          </p:nvPr>
        </p:nvSpPr>
        <p:spPr>
          <a:xfrm>
            <a:off x="395288" y="731838"/>
            <a:ext cx="8280400" cy="5865812"/>
          </a:xfrm>
        </p:spPr>
        <p:txBody>
          <a:bodyPr/>
          <a:lstStyle/>
          <a:p>
            <a:pPr marL="44450" indent="0" algn="ctr" eaLnBrk="1" hangingPunct="1">
              <a:buFont typeface="Georgia" pitchFamily="18" charset="0"/>
              <a:buNone/>
            </a:pPr>
            <a:r>
              <a:rPr lang="ru-RU" sz="3600" b="1" smtClean="0">
                <a:solidFill>
                  <a:srgbClr val="0000CC"/>
                </a:solidFill>
              </a:rPr>
              <a:t>Корни могут изменяться,</a:t>
            </a:r>
          </a:p>
          <a:p>
            <a:pPr marL="44450" indent="0" algn="ctr" eaLnBrk="1" hangingPunct="1">
              <a:buFont typeface="Georgia" pitchFamily="18" charset="0"/>
              <a:buNone/>
            </a:pPr>
            <a:r>
              <a:rPr lang="ru-RU" sz="3600" b="1" smtClean="0">
                <a:solidFill>
                  <a:srgbClr val="0000CC"/>
                </a:solidFill>
              </a:rPr>
              <a:t>Но родными оставаться:</a:t>
            </a:r>
          </a:p>
          <a:p>
            <a:pPr marL="44450" indent="0" algn="ctr" eaLnBrk="1" hangingPunct="1">
              <a:buFont typeface="Georgia" pitchFamily="18" charset="0"/>
              <a:buNone/>
            </a:pPr>
            <a:r>
              <a:rPr lang="ru-RU" sz="3600" b="1" smtClean="0">
                <a:solidFill>
                  <a:srgbClr val="0000CC"/>
                </a:solidFill>
              </a:rPr>
              <a:t>Бок - бочок, друг - дружок,</a:t>
            </a:r>
          </a:p>
          <a:p>
            <a:pPr marL="44450" indent="0" algn="ctr" eaLnBrk="1" hangingPunct="1">
              <a:buFont typeface="Georgia" pitchFamily="18" charset="0"/>
              <a:buNone/>
            </a:pPr>
            <a:r>
              <a:rPr lang="ru-RU" sz="3600" b="1" smtClean="0">
                <a:solidFill>
                  <a:srgbClr val="0000CC"/>
                </a:solidFill>
              </a:rPr>
              <a:t>Снег - снежок, пух –пушок.</a:t>
            </a:r>
          </a:p>
          <a:p>
            <a:pPr marL="44450" indent="0" eaLnBrk="1" hangingPunct="1">
              <a:buFont typeface="Georgia" pitchFamily="18" charset="0"/>
              <a:buNone/>
            </a:pPr>
            <a:endParaRPr lang="ru-RU" smtClean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WordArt 8"/>
          <p:cNvSpPr>
            <a:spLocks noChangeArrowheads="1" noChangeShapeType="1" noTextEdit="1"/>
          </p:cNvSpPr>
          <p:nvPr/>
        </p:nvSpPr>
        <p:spPr bwMode="auto">
          <a:xfrm>
            <a:off x="2857500" y="5072063"/>
            <a:ext cx="3857625" cy="15001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pPr algn="ctr"/>
            <a:endParaRPr lang="ru-RU" sz="3600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CBCBCB"/>
                  </a:gs>
                  <a:gs pos="13000">
                    <a:srgbClr val="5F5F5F"/>
                  </a:gs>
                  <a:gs pos="21001">
                    <a:srgbClr val="5F5F5F"/>
                  </a:gs>
                  <a:gs pos="63000">
                    <a:srgbClr val="FFFFFF"/>
                  </a:gs>
                  <a:gs pos="67000">
                    <a:srgbClr val="B2B2B2"/>
                  </a:gs>
                  <a:gs pos="69000">
                    <a:srgbClr val="292929"/>
                  </a:gs>
                  <a:gs pos="82001">
                    <a:srgbClr val="777777"/>
                  </a:gs>
                  <a:gs pos="100000">
                    <a:srgbClr val="EAEAEA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  <p:sp>
        <p:nvSpPr>
          <p:cNvPr id="12291" name="TextBox 1"/>
          <p:cNvSpPr txBox="1">
            <a:spLocks noChangeArrowheads="1"/>
          </p:cNvSpPr>
          <p:nvPr/>
        </p:nvSpPr>
        <p:spPr bwMode="auto">
          <a:xfrm>
            <a:off x="1331913" y="381000"/>
            <a:ext cx="7920037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>
              <a:solidFill>
                <a:srgbClr val="990033"/>
              </a:solidFill>
            </a:endParaRPr>
          </a:p>
          <a:p>
            <a:pPr eaLnBrk="1" hangingPunct="1"/>
            <a:r>
              <a:rPr lang="ru-RU" sz="4800" b="1">
                <a:solidFill>
                  <a:srgbClr val="990033"/>
                </a:solidFill>
              </a:rPr>
              <a:t>Какое слово «лишнее»?</a:t>
            </a:r>
          </a:p>
          <a:p>
            <a:pPr eaLnBrk="1" hangingPunct="1"/>
            <a:r>
              <a:rPr lang="ru-RU"/>
              <a:t> </a:t>
            </a:r>
          </a:p>
        </p:txBody>
      </p:sp>
      <p:sp>
        <p:nvSpPr>
          <p:cNvPr id="4100" name="TextBox 2"/>
          <p:cNvSpPr txBox="1">
            <a:spLocks noChangeArrowheads="1"/>
          </p:cNvSpPr>
          <p:nvPr/>
        </p:nvSpPr>
        <p:spPr bwMode="auto">
          <a:xfrm>
            <a:off x="2403475" y="1557338"/>
            <a:ext cx="64897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7200" b="1">
                <a:solidFill>
                  <a:srgbClr val="0000CC"/>
                </a:solidFill>
              </a:rPr>
              <a:t>побелка</a:t>
            </a:r>
          </a:p>
          <a:p>
            <a:pPr eaLnBrk="1" hangingPunct="1"/>
            <a:r>
              <a:rPr lang="ru-RU" sz="7200" b="1">
                <a:solidFill>
                  <a:srgbClr val="0000CC"/>
                </a:solidFill>
              </a:rPr>
              <a:t>бельчонок </a:t>
            </a:r>
          </a:p>
          <a:p>
            <a:pPr eaLnBrk="1" hangingPunct="1"/>
            <a:r>
              <a:rPr lang="ru-RU" sz="7200" b="1">
                <a:solidFill>
                  <a:srgbClr val="0000CC"/>
                </a:solidFill>
              </a:rPr>
              <a:t>белизна</a:t>
            </a:r>
          </a:p>
          <a:p>
            <a:pPr eaLnBrk="1" hangingPunct="1"/>
            <a:r>
              <a:rPr lang="ru-RU" sz="7200" b="1">
                <a:solidFill>
                  <a:srgbClr val="0000CC"/>
                </a:solidFill>
              </a:rPr>
              <a:t>отбеливать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WordArt 8"/>
          <p:cNvSpPr>
            <a:spLocks noChangeArrowheads="1" noChangeShapeType="1" noTextEdit="1"/>
          </p:cNvSpPr>
          <p:nvPr/>
        </p:nvSpPr>
        <p:spPr bwMode="auto">
          <a:xfrm>
            <a:off x="2857500" y="5072063"/>
            <a:ext cx="3857625" cy="15001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pPr algn="ctr"/>
            <a:endParaRPr lang="ru-RU" sz="3600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CBCBCB"/>
                  </a:gs>
                  <a:gs pos="13000">
                    <a:srgbClr val="5F5F5F"/>
                  </a:gs>
                  <a:gs pos="21001">
                    <a:srgbClr val="5F5F5F"/>
                  </a:gs>
                  <a:gs pos="63000">
                    <a:srgbClr val="FFFFFF"/>
                  </a:gs>
                  <a:gs pos="67000">
                    <a:srgbClr val="B2B2B2"/>
                  </a:gs>
                  <a:gs pos="69000">
                    <a:srgbClr val="292929"/>
                  </a:gs>
                  <a:gs pos="82001">
                    <a:srgbClr val="777777"/>
                  </a:gs>
                  <a:gs pos="100000">
                    <a:srgbClr val="EAEAEA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  <p:sp>
        <p:nvSpPr>
          <p:cNvPr id="13315" name="TextBox 1"/>
          <p:cNvSpPr txBox="1">
            <a:spLocks noChangeArrowheads="1"/>
          </p:cNvSpPr>
          <p:nvPr/>
        </p:nvSpPr>
        <p:spPr bwMode="auto">
          <a:xfrm>
            <a:off x="1331913" y="381000"/>
            <a:ext cx="7920037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>
              <a:solidFill>
                <a:srgbClr val="990033"/>
              </a:solidFill>
            </a:endParaRPr>
          </a:p>
          <a:p>
            <a:pPr eaLnBrk="1" hangingPunct="1"/>
            <a:r>
              <a:rPr lang="ru-RU" sz="4800" b="1">
                <a:solidFill>
                  <a:srgbClr val="990033"/>
                </a:solidFill>
              </a:rPr>
              <a:t>Какое слово «лишнее»?</a:t>
            </a:r>
          </a:p>
          <a:p>
            <a:pPr eaLnBrk="1" hangingPunct="1"/>
            <a:r>
              <a:rPr lang="ru-RU"/>
              <a:t> </a:t>
            </a:r>
          </a:p>
        </p:txBody>
      </p:sp>
      <p:sp>
        <p:nvSpPr>
          <p:cNvPr id="3076" name="TextBox 2"/>
          <p:cNvSpPr txBox="1">
            <a:spLocks noChangeArrowheads="1"/>
          </p:cNvSpPr>
          <p:nvPr/>
        </p:nvSpPr>
        <p:spPr bwMode="auto">
          <a:xfrm>
            <a:off x="2403475" y="1557338"/>
            <a:ext cx="440055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7200" b="1">
                <a:solidFill>
                  <a:srgbClr val="0000CC"/>
                </a:solidFill>
              </a:rPr>
              <a:t>гора</a:t>
            </a:r>
          </a:p>
          <a:p>
            <a:pPr eaLnBrk="1" hangingPunct="1"/>
            <a:r>
              <a:rPr lang="ru-RU" sz="7200" b="1">
                <a:solidFill>
                  <a:srgbClr val="0000CC"/>
                </a:solidFill>
              </a:rPr>
              <a:t>горный </a:t>
            </a:r>
          </a:p>
          <a:p>
            <a:pPr eaLnBrk="1" hangingPunct="1"/>
            <a:r>
              <a:rPr lang="ru-RU" sz="7200" b="1">
                <a:solidFill>
                  <a:srgbClr val="0000CC"/>
                </a:solidFill>
              </a:rPr>
              <a:t>пригорок</a:t>
            </a:r>
          </a:p>
          <a:p>
            <a:pPr eaLnBrk="1" hangingPunct="1"/>
            <a:r>
              <a:rPr lang="ru-RU" sz="7200" b="1">
                <a:solidFill>
                  <a:srgbClr val="0000CC"/>
                </a:solidFill>
              </a:rPr>
              <a:t>гореть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1176</TotalTime>
  <Words>357</Words>
  <Application>Microsoft Office PowerPoint</Application>
  <PresentationFormat>Экран (4:3)</PresentationFormat>
  <Paragraphs>138</Paragraphs>
  <Slides>26</Slides>
  <Notes>8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3" baseType="lpstr">
      <vt:lpstr>Arial</vt:lpstr>
      <vt:lpstr>Trebuchet MS</vt:lpstr>
      <vt:lpstr>Georgia</vt:lpstr>
      <vt:lpstr>Calibri</vt:lpstr>
      <vt:lpstr>Times New Roman</vt:lpstr>
      <vt:lpstr>Воздушный поток</vt:lpstr>
      <vt:lpstr>Слайд</vt:lpstr>
      <vt:lpstr>Однокоренные слова. Чередование согласных в корне </vt:lpstr>
      <vt:lpstr>Презентация PowerPoint</vt:lpstr>
      <vt:lpstr>Самопроверка</vt:lpstr>
      <vt:lpstr>Письмо по памяти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Надя</dc:creator>
  <cp:lastModifiedBy>MISHA</cp:lastModifiedBy>
  <cp:revision>116</cp:revision>
  <dcterms:created xsi:type="dcterms:W3CDTF">2010-11-28T10:42:08Z</dcterms:created>
  <dcterms:modified xsi:type="dcterms:W3CDTF">2013-01-20T18:39:44Z</dcterms:modified>
</cp:coreProperties>
</file>