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70"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0033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9" d="100"/>
          <a:sy n="59" d="100"/>
        </p:scale>
        <p:origin x="-138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2D12A54-07BA-41C3-AB39-B49F4145FA36}"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FB9B2A0-01E8-4B27-B4DB-DD4D503CEC24}"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795A9FE-BA9E-4615-ADF4-AA36FB967410}"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043C492-AF30-432D-B0DC-08B62CF0B3F7}"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9AA713E-A3BD-4785-ADDF-B532968AFDBC}"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397C4C7E-DCEE-4764-B7CB-91FEC3D22E57}"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2F6C7801-68A8-4E18-A72D-226A5AA05E13}"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44344294-8B76-4A7C-A1F5-A9762A54AA32}"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C1EFC8EA-3419-4811-A9B2-36F1C568B550}"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C431C42-47AF-4B00-9A08-16FCCEEFCA3A}"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BD14B951-21A8-4BDF-A36D-377B2AE00FAB}"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C8FADFD-2074-43D2-B0A6-19C35EF8EB14}"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684213" y="2428869"/>
            <a:ext cx="7772400" cy="2182820"/>
          </a:xfrm>
        </p:spPr>
        <p:txBody>
          <a:bodyPr/>
          <a:lstStyle/>
          <a:p>
            <a:r>
              <a:rPr lang="ru-RU" dirty="0" smtClean="0">
                <a:solidFill>
                  <a:srgbClr val="006666"/>
                </a:solidFill>
                <a:latin typeface="Arial Black" pitchFamily="34" charset="0"/>
              </a:rPr>
              <a:t>Правила проведения родительского собрания</a:t>
            </a:r>
            <a:endParaRPr lang="ru-RU" dirty="0">
              <a:solidFill>
                <a:srgbClr val="006666"/>
              </a:solidFill>
              <a:latin typeface="Arial Black" pitchFamily="34" charset="0"/>
            </a:endParaRPr>
          </a:p>
        </p:txBody>
      </p:sp>
      <p:sp>
        <p:nvSpPr>
          <p:cNvPr id="2054" name="Rectangle 6"/>
          <p:cNvSpPr>
            <a:spLocks noGrp="1" noChangeArrowheads="1"/>
          </p:cNvSpPr>
          <p:nvPr>
            <p:ph type="subTitle" idx="1"/>
          </p:nvPr>
        </p:nvSpPr>
        <p:spPr>
          <a:xfrm>
            <a:off x="1547813" y="5589588"/>
            <a:ext cx="6400800" cy="960437"/>
          </a:xfrm>
        </p:spPr>
        <p:txBody>
          <a:bodyPr/>
          <a:lstStyle/>
          <a:p>
            <a:r>
              <a:rPr lang="ru-RU" sz="2000" dirty="0" smtClean="0">
                <a:solidFill>
                  <a:schemeClr val="bg1"/>
                </a:solidFill>
              </a:rPr>
              <a:t>МБОУ «Архангельская СОШ им. Героя Советского Союза Краснова В.М</a:t>
            </a:r>
            <a:r>
              <a:rPr lang="ru-RU" sz="2000" dirty="0" smtClean="0">
                <a:solidFill>
                  <a:schemeClr val="bg1"/>
                </a:solidFill>
              </a:rPr>
              <a:t>.»</a:t>
            </a:r>
            <a:r>
              <a:rPr lang="ru-RU" sz="2000" dirty="0" smtClean="0">
                <a:solidFill>
                  <a:schemeClr val="bg1"/>
                </a:solidFill>
              </a:rPr>
              <a:t>. Козина О.М.</a:t>
            </a:r>
            <a:endParaRPr lang="ru-RU" sz="20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619250" y="0"/>
            <a:ext cx="7067550" cy="1142984"/>
          </a:xfrm>
        </p:spPr>
        <p:style>
          <a:lnRef idx="0">
            <a:schemeClr val="accent3"/>
          </a:lnRef>
          <a:fillRef idx="3">
            <a:schemeClr val="accent3"/>
          </a:fillRef>
          <a:effectRef idx="3">
            <a:schemeClr val="accent3"/>
          </a:effectRef>
          <a:fontRef idx="minor">
            <a:schemeClr val="lt1"/>
          </a:fontRef>
        </p:style>
        <p:txBody>
          <a:bodyPr/>
          <a:lstStyle/>
          <a:p>
            <a:r>
              <a:rPr lang="ru-RU" sz="3200" b="1" dirty="0" smtClean="0">
                <a:solidFill>
                  <a:srgbClr val="006666"/>
                </a:solidFill>
              </a:rPr>
              <a:t>Примерный порядок проведения родительского собрания</a:t>
            </a:r>
            <a:endParaRPr lang="ru-RU" sz="3200" b="1" dirty="0">
              <a:solidFill>
                <a:srgbClr val="006666"/>
              </a:solidFill>
            </a:endParaRPr>
          </a:p>
        </p:txBody>
      </p:sp>
      <p:sp>
        <p:nvSpPr>
          <p:cNvPr id="29699" name="Rectangle 3"/>
          <p:cNvSpPr>
            <a:spLocks noGrp="1" noChangeArrowheads="1"/>
          </p:cNvSpPr>
          <p:nvPr>
            <p:ph type="body" idx="1"/>
          </p:nvPr>
        </p:nvSpPr>
        <p:spPr>
          <a:xfrm>
            <a:off x="457200" y="1196975"/>
            <a:ext cx="8229600" cy="4929188"/>
          </a:xfrm>
        </p:spPr>
        <p:txBody>
          <a:bodyPr/>
          <a:lstStyle/>
          <a:p>
            <a:pPr>
              <a:buNone/>
            </a:pPr>
            <a:r>
              <a:rPr lang="ru-RU" sz="2000" dirty="0" smtClean="0">
                <a:solidFill>
                  <a:schemeClr val="tx1"/>
                </a:solidFill>
                <a:latin typeface="Times New Roman" pitchFamily="18" charset="0"/>
                <a:cs typeface="Times New Roman" pitchFamily="18" charset="0"/>
              </a:rPr>
              <a:t>    </a:t>
            </a:r>
          </a:p>
          <a:p>
            <a:pPr>
              <a:buNone/>
            </a:pP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    </a:t>
            </a:r>
            <a:r>
              <a:rPr lang="ru-RU" sz="2000" dirty="0" smtClean="0">
                <a:solidFill>
                  <a:schemeClr val="tx1"/>
                </a:solidFill>
                <a:latin typeface="Times New Roman" pitchFamily="18" charset="0"/>
                <a:cs typeface="Times New Roman" pitchFamily="18" charset="0"/>
              </a:rPr>
              <a:t>7.Обсуждение </a:t>
            </a:r>
            <a:r>
              <a:rPr lang="ru-RU" sz="2000" dirty="0">
                <a:solidFill>
                  <a:schemeClr val="tx1"/>
                </a:solidFill>
                <a:latin typeface="Times New Roman" pitchFamily="18" charset="0"/>
                <a:cs typeface="Times New Roman" pitchFamily="18" charset="0"/>
              </a:rPr>
              <a:t>организационных вопросов (экскурсии, классные вечера, приобретение учебных пособий и т.д.), т.е. информирование родителей о предстоящих делах. Причем финансовые вопросы лучше заранее обсудить с родительским комитетом.</a:t>
            </a:r>
          </a:p>
          <a:p>
            <a:pPr>
              <a:buNone/>
            </a:pPr>
            <a:r>
              <a:rPr lang="ru-RU" sz="2000" dirty="0" smtClean="0">
                <a:solidFill>
                  <a:schemeClr val="tx1"/>
                </a:solidFill>
                <a:latin typeface="Times New Roman" pitchFamily="18" charset="0"/>
                <a:cs typeface="Times New Roman" pitchFamily="18" charset="0"/>
              </a:rPr>
              <a:t>     8.Разное</a:t>
            </a:r>
            <a:r>
              <a:rPr lang="ru-RU" sz="2000" dirty="0">
                <a:solidFill>
                  <a:schemeClr val="tx1"/>
                </a:solidFill>
                <a:latin typeface="Times New Roman" pitchFamily="18" charset="0"/>
                <a:cs typeface="Times New Roman" pitchFamily="18" charset="0"/>
              </a:rPr>
              <a:t>.</a:t>
            </a:r>
          </a:p>
          <a:p>
            <a:pPr>
              <a:buNone/>
            </a:pPr>
            <a:r>
              <a:rPr lang="ru-RU" sz="2000" dirty="0" smtClean="0">
                <a:solidFill>
                  <a:schemeClr val="tx1"/>
                </a:solidFill>
                <a:latin typeface="Times New Roman" pitchFamily="18" charset="0"/>
                <a:cs typeface="Times New Roman" pitchFamily="18" charset="0"/>
              </a:rPr>
              <a:t>     9</a:t>
            </a:r>
            <a:r>
              <a:rPr lang="ru-RU" sz="2000" dirty="0">
                <a:solidFill>
                  <a:schemeClr val="tx1"/>
                </a:solidFill>
                <a:latin typeface="Times New Roman" pitchFamily="18" charset="0"/>
                <a:cs typeface="Times New Roman" pitchFamily="18" charset="0"/>
              </a:rPr>
              <a:t>. Подведение итогов родительского собрания.</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 Необходимо сделать выводы, сформулировать необходимые решения.</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 Наметить план работы на новый месяц.</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 Распределить поручения для родителей.</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 Важно выяснить отношение родителей к проведенному собранию (можно подготовить анкеты для оценок и пожеланий </a:t>
            </a:r>
            <a:r>
              <a:rPr lang="ru-RU" sz="2000" dirty="0" smtClean="0">
                <a:solidFill>
                  <a:schemeClr val="tx1"/>
                </a:solidFill>
                <a:latin typeface="Times New Roman" pitchFamily="18" charset="0"/>
                <a:cs typeface="Times New Roman" pitchFamily="18" charset="0"/>
              </a:rPr>
              <a:t>родителей)</a:t>
            </a:r>
            <a:r>
              <a:rPr lang="ru-RU" sz="2400" dirty="0" smtClean="0">
                <a:solidFill>
                  <a:schemeClr val="tx1"/>
                </a:solidFill>
                <a:latin typeface="+mn-lt"/>
                <a:ea typeface="+mn-ea"/>
                <a:cs typeface="+mn-cs"/>
              </a:rPr>
              <a:t>. </a:t>
            </a:r>
            <a:endParaRPr lang="ru-RU" sz="2400" dirty="0">
              <a:solidFill>
                <a:srgbClr val="006666"/>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r>
              <a:rPr lang="ru-RU" sz="3200" dirty="0" smtClean="0">
                <a:solidFill>
                  <a:srgbClr val="006666"/>
                </a:solidFill>
                <a:latin typeface="Arial Black" pitchFamily="34" charset="0"/>
              </a:rPr>
              <a:t>Стоит помнить, что:</a:t>
            </a:r>
            <a:endParaRPr lang="ru-RU" sz="3200" dirty="0">
              <a:solidFill>
                <a:srgbClr val="006666"/>
              </a:solidFill>
              <a:latin typeface="Arial Black" pitchFamily="34" charset="0"/>
            </a:endParaRPr>
          </a:p>
        </p:txBody>
      </p:sp>
      <p:sp>
        <p:nvSpPr>
          <p:cNvPr id="3" name="Содержимое 2"/>
          <p:cNvSpPr>
            <a:spLocks noGrp="1"/>
          </p:cNvSpPr>
          <p:nvPr>
            <p:ph idx="1"/>
          </p:nvPr>
        </p:nvSpPr>
        <p:spPr/>
        <p:txBody>
          <a:bodyPr/>
          <a:lstStyle/>
          <a:p>
            <a:pPr>
              <a:buNone/>
            </a:pPr>
            <a:r>
              <a:rPr lang="ru-RU" sz="2000" dirty="0" smtClean="0">
                <a:solidFill>
                  <a:schemeClr val="tx1"/>
                </a:solidFill>
                <a:latin typeface="Times New Roman" pitchFamily="18" charset="0"/>
                <a:cs typeface="Times New Roman" pitchFamily="18" charset="0"/>
              </a:rPr>
              <a:t>1</a:t>
            </a:r>
            <a:r>
              <a:rPr lang="ru-RU" sz="2000" dirty="0">
                <a:solidFill>
                  <a:schemeClr val="tx1"/>
                </a:solidFill>
                <a:latin typeface="Times New Roman" pitchFamily="18" charset="0"/>
                <a:cs typeface="Times New Roman" pitchFamily="18" charset="0"/>
              </a:rPr>
              <a:t>. Все родительские собрания, как и заседания </a:t>
            </a:r>
            <a:r>
              <a:rPr lang="ru-RU" sz="2000" dirty="0" smtClean="0">
                <a:solidFill>
                  <a:schemeClr val="tx1"/>
                </a:solidFill>
                <a:latin typeface="Times New Roman" pitchFamily="18" charset="0"/>
                <a:cs typeface="Times New Roman" pitchFamily="18" charset="0"/>
              </a:rPr>
              <a:t>родительского комитета</a:t>
            </a:r>
            <a:r>
              <a:rPr lang="ru-RU" sz="2000" dirty="0">
                <a:solidFill>
                  <a:schemeClr val="tx1"/>
                </a:solidFill>
                <a:latin typeface="Times New Roman" pitchFamily="18" charset="0"/>
                <a:cs typeface="Times New Roman" pitchFamily="18" charset="0"/>
              </a:rPr>
              <a:t>, протоколируются. Документация хранится у учителя.</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2. Родители должны осознать, понять, что в вопросах обучения и воспитания вы их единомышленник.</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3. Предупредить родителей, что не вся информация может стать достоянием детей.</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4. Родители должны уйти с собрания с ощущением, что они всегда и во всем должны помогать своему ребенку</a:t>
            </a:r>
            <a:r>
              <a:rPr lang="ru-RU" sz="2000" dirty="0" smtClean="0">
                <a:solidFill>
                  <a:schemeClr val="tx1"/>
                </a:solidFill>
                <a:latin typeface="Times New Roman" pitchFamily="18" charset="0"/>
                <a:cs typeface="Times New Roman" pitchFamily="18" charset="0"/>
              </a:rPr>
              <a:t>.</a:t>
            </a:r>
            <a:endParaRPr lang="ru-RU" sz="20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pPr algn="ctr"/>
            <a:r>
              <a:rPr lang="ru-RU" sz="2000" dirty="0">
                <a:solidFill>
                  <a:srgbClr val="003366"/>
                </a:solidFill>
                <a:latin typeface="Times New Roman" pitchFamily="18" charset="0"/>
                <a:cs typeface="Times New Roman" pitchFamily="18" charset="0"/>
              </a:rPr>
              <a:t>Классные родительские собрания проводятся 4-5 раз в учебном </a:t>
            </a:r>
            <a:r>
              <a:rPr lang="ru-RU" sz="2000" dirty="0" smtClean="0">
                <a:solidFill>
                  <a:srgbClr val="003366"/>
                </a:solidFill>
                <a:latin typeface="Times New Roman" pitchFamily="18" charset="0"/>
                <a:cs typeface="Times New Roman" pitchFamily="18" charset="0"/>
              </a:rPr>
              <a:t>году</a:t>
            </a:r>
            <a:r>
              <a:rPr lang="ru-RU" sz="2000" dirty="0">
                <a:solidFill>
                  <a:srgbClr val="003366"/>
                </a:solidFill>
                <a:latin typeface="Times New Roman" pitchFamily="18" charset="0"/>
                <a:cs typeface="Times New Roman" pitchFamily="18" charset="0"/>
              </a:rPr>
              <a:t> </a:t>
            </a:r>
            <a:r>
              <a:rPr lang="ru-RU" sz="2000" dirty="0" smtClean="0">
                <a:solidFill>
                  <a:srgbClr val="003366"/>
                </a:solidFill>
                <a:latin typeface="Times New Roman" pitchFamily="18" charset="0"/>
                <a:cs typeface="Times New Roman" pitchFamily="18" charset="0"/>
              </a:rPr>
              <a:t>( 1 раз в четверть).</a:t>
            </a:r>
            <a:endParaRPr lang="ru-RU" sz="2000" dirty="0">
              <a:solidFill>
                <a:srgbClr val="003366"/>
              </a:solidFill>
              <a:latin typeface="Times New Roman" pitchFamily="18" charset="0"/>
              <a:cs typeface="Times New Roman" pitchFamily="18" charset="0"/>
            </a:endParaRPr>
          </a:p>
        </p:txBody>
      </p:sp>
      <p:sp>
        <p:nvSpPr>
          <p:cNvPr id="6" name="Текст 5"/>
          <p:cNvSpPr>
            <a:spLocks noGrp="1"/>
          </p:cNvSpPr>
          <p:nvPr>
            <p:ph type="body" idx="1"/>
          </p:nvPr>
        </p:nvSpPr>
        <p:spPr>
          <a:xfrm>
            <a:off x="722313" y="1928803"/>
            <a:ext cx="7772400" cy="1214445"/>
          </a:xfrm>
        </p:spPr>
        <p:txBody>
          <a:bodyPr/>
          <a:lstStyle/>
          <a:p>
            <a:pPr algn="ctr"/>
            <a:r>
              <a:rPr lang="ru-RU" b="1" dirty="0">
                <a:solidFill>
                  <a:srgbClr val="006666"/>
                </a:solidFill>
                <a:latin typeface="+mn-lt"/>
                <a:ea typeface="+mn-ea"/>
                <a:cs typeface="+mn-cs"/>
              </a:rPr>
              <a:t>Общешкольные родительские собрания проводятся </a:t>
            </a:r>
            <a:endParaRPr lang="ru-RU" b="1" dirty="0" smtClean="0">
              <a:solidFill>
                <a:srgbClr val="006666"/>
              </a:solidFill>
              <a:latin typeface="+mn-lt"/>
              <a:ea typeface="+mn-ea"/>
              <a:cs typeface="+mn-cs"/>
            </a:endParaRPr>
          </a:p>
          <a:p>
            <a:pPr algn="ctr"/>
            <a:r>
              <a:rPr lang="ru-RU" b="1" dirty="0" smtClean="0">
                <a:solidFill>
                  <a:srgbClr val="006666"/>
                </a:solidFill>
                <a:latin typeface="+mn-lt"/>
                <a:ea typeface="+mn-ea"/>
                <a:cs typeface="+mn-cs"/>
              </a:rPr>
              <a:t>1-2 </a:t>
            </a:r>
            <a:r>
              <a:rPr lang="ru-RU" b="1" dirty="0">
                <a:solidFill>
                  <a:srgbClr val="006666"/>
                </a:solidFill>
                <a:latin typeface="+mn-lt"/>
                <a:ea typeface="+mn-ea"/>
                <a:cs typeface="+mn-cs"/>
              </a:rPr>
              <a:t>раза в год. </a:t>
            </a:r>
            <a:endParaRPr lang="ru-RU" b="1" dirty="0">
              <a:solidFill>
                <a:srgbClr val="006666"/>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r>
              <a:rPr lang="ru-RU" sz="3200" dirty="0" smtClean="0">
                <a:solidFill>
                  <a:srgbClr val="006666"/>
                </a:solidFill>
                <a:latin typeface="Arial Black" pitchFamily="34" charset="0"/>
              </a:rPr>
              <a:t>После собрания</a:t>
            </a:r>
            <a:endParaRPr lang="ru-RU" sz="3200" dirty="0">
              <a:solidFill>
                <a:srgbClr val="006666"/>
              </a:solidFill>
              <a:latin typeface="Arial Black" pitchFamily="34" charset="0"/>
            </a:endParaRPr>
          </a:p>
        </p:txBody>
      </p:sp>
      <p:sp>
        <p:nvSpPr>
          <p:cNvPr id="3" name="Содержимое 2"/>
          <p:cNvSpPr>
            <a:spLocks noGrp="1"/>
          </p:cNvSpPr>
          <p:nvPr>
            <p:ph idx="1"/>
          </p:nvPr>
        </p:nvSpPr>
        <p:spPr/>
        <p:txBody>
          <a:bodyPr/>
          <a:lstStyle/>
          <a:p>
            <a:pPr>
              <a:buNone/>
            </a:pPr>
            <a:r>
              <a:rPr lang="ru-RU" sz="2000" dirty="0" smtClean="0">
                <a:solidFill>
                  <a:schemeClr val="tx1"/>
                </a:solidFill>
                <a:latin typeface="Times New Roman" pitchFamily="18" charset="0"/>
                <a:cs typeface="Times New Roman" pitchFamily="18" charset="0"/>
              </a:rPr>
              <a:t>       После проведения родительского собрания предметом педагогического анализа классного руководителя может стать:</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1. Причины отсутствия некоторых родителей.</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2. Причины, по которым некоторые родители остались на личную беседу.</a:t>
            </a:r>
            <a:br>
              <a:rPr lang="ru-RU" sz="2000" dirty="0" smtClean="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3. Вопросы родителей на собрании, их участие в обсуждении вопросов.</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dirty="0" smtClean="0">
                <a:solidFill>
                  <a:srgbClr val="006666"/>
                </a:solidFill>
              </a:rPr>
              <a:t>Спасибо за внимание!</a:t>
            </a:r>
            <a:endParaRPr lang="ru-RU" sz="3200" b="1" dirty="0">
              <a:solidFill>
                <a:srgbClr val="006666"/>
              </a:solidFill>
            </a:endParaRPr>
          </a:p>
        </p:txBody>
      </p:sp>
      <p:pic>
        <p:nvPicPr>
          <p:cNvPr id="32770" name="Picture 2" descr="C:\Documents and Settings\Admin\Мои документы\Downloads\sm.png"/>
          <p:cNvPicPr>
            <a:picLocks noGrp="1" noChangeAspect="1" noChangeArrowheads="1"/>
          </p:cNvPicPr>
          <p:nvPr>
            <p:ph idx="1"/>
          </p:nvPr>
        </p:nvPicPr>
        <p:blipFill>
          <a:blip r:embed="rId2" cstate="print"/>
          <a:srcRect/>
          <a:stretch>
            <a:fillRect/>
          </a:stretch>
        </p:blipFill>
        <p:spPr bwMode="auto">
          <a:xfrm>
            <a:off x="2726973" y="1600200"/>
            <a:ext cx="3690053" cy="452596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ru-RU" sz="3200" b="1" dirty="0" smtClean="0">
                <a:solidFill>
                  <a:srgbClr val="006666"/>
                </a:solidFill>
              </a:rPr>
              <a:t>Родительское собрание, его цели</a:t>
            </a:r>
            <a:endParaRPr lang="ru-RU" sz="3200" b="1" dirty="0">
              <a:solidFill>
                <a:srgbClr val="006666"/>
              </a:solidFill>
            </a:endParaRPr>
          </a:p>
        </p:txBody>
      </p:sp>
      <p:sp>
        <p:nvSpPr>
          <p:cNvPr id="8195" name="Rectangle 3"/>
          <p:cNvSpPr>
            <a:spLocks noGrp="1" noChangeArrowheads="1"/>
          </p:cNvSpPr>
          <p:nvPr>
            <p:ph idx="1"/>
          </p:nvPr>
        </p:nvSpPr>
        <p:spPr/>
        <p:txBody>
          <a:bodyPr/>
          <a:lstStyle/>
          <a:p>
            <a:pPr>
              <a:buNone/>
            </a:pPr>
            <a:r>
              <a:rPr lang="ru-RU" sz="1600" dirty="0" smtClean="0">
                <a:solidFill>
                  <a:schemeClr val="tx1"/>
                </a:solidFill>
                <a:latin typeface="Times New Roman" pitchFamily="18" charset="0"/>
                <a:cs typeface="Times New Roman" pitchFamily="18" charset="0"/>
              </a:rPr>
              <a:t>       Родительское </a:t>
            </a:r>
            <a:r>
              <a:rPr lang="ru-RU" sz="1600" dirty="0">
                <a:solidFill>
                  <a:schemeClr val="tx1"/>
                </a:solidFill>
                <a:latin typeface="Times New Roman" pitchFamily="18" charset="0"/>
                <a:cs typeface="Times New Roman" pitchFamily="18" charset="0"/>
              </a:rPr>
              <a:t>собрание является важнейшей формой работы классного руководителя с семьей ученика, средством повышения эффективности учебно-воспитательного процесса</a:t>
            </a:r>
            <a:r>
              <a:rPr lang="ru-RU" sz="1600" dirty="0" smtClean="0">
                <a:solidFill>
                  <a:schemeClr val="tx1"/>
                </a:solidFill>
                <a:latin typeface="Times New Roman" pitchFamily="18" charset="0"/>
                <a:cs typeface="Times New Roman" pitchFamily="18" charset="0"/>
              </a:rPr>
              <a:t>.</a:t>
            </a:r>
            <a:r>
              <a:rPr lang="ru-RU" sz="1600" dirty="0">
                <a:solidFill>
                  <a:schemeClr val="tx1"/>
                </a:solidFill>
                <a:latin typeface="Times New Roman" pitchFamily="18" charset="0"/>
                <a:cs typeface="Times New Roman" pitchFamily="18" charset="0"/>
              </a:rPr>
              <a:t/>
            </a:r>
            <a:br>
              <a:rPr lang="ru-RU" sz="1600" dirty="0">
                <a:solidFill>
                  <a:schemeClr val="tx1"/>
                </a:solidFill>
                <a:latin typeface="Times New Roman" pitchFamily="18" charset="0"/>
                <a:cs typeface="Times New Roman" pitchFamily="18" charset="0"/>
              </a:rPr>
            </a:br>
            <a:r>
              <a:rPr lang="ru-RU" sz="1600" dirty="0">
                <a:solidFill>
                  <a:schemeClr val="tx1"/>
                </a:solidFill>
                <a:latin typeface="Times New Roman" pitchFamily="18" charset="0"/>
                <a:cs typeface="Times New Roman" pitchFamily="18" charset="0"/>
              </a:rPr>
              <a:t>Цели родительских собраний:</a:t>
            </a:r>
            <a:br>
              <a:rPr lang="ru-RU" sz="1600" dirty="0">
                <a:solidFill>
                  <a:schemeClr val="tx1"/>
                </a:solidFill>
                <a:latin typeface="Times New Roman" pitchFamily="18" charset="0"/>
                <a:cs typeface="Times New Roman" pitchFamily="18" charset="0"/>
              </a:rPr>
            </a:br>
            <a:r>
              <a:rPr lang="ru-RU" sz="1600" dirty="0">
                <a:solidFill>
                  <a:schemeClr val="tx1"/>
                </a:solidFill>
                <a:latin typeface="Times New Roman" pitchFamily="18" charset="0"/>
                <a:cs typeface="Times New Roman" pitchFamily="18" charset="0"/>
              </a:rPr>
              <a:t>1) ознакомление родителей с содержанием и методикой учебно-воспитательного процесса в школе </a:t>
            </a:r>
            <a:r>
              <a:rPr lang="ru-RU" sz="1600" dirty="0">
                <a:latin typeface="Times New Roman" pitchFamily="18" charset="0"/>
                <a:cs typeface="Times New Roman" pitchFamily="18" charset="0"/>
              </a:rPr>
              <a:t>;</a:t>
            </a:r>
            <a:r>
              <a:rPr lang="ru-RU" sz="1600" dirty="0">
                <a:solidFill>
                  <a:schemeClr val="tx1"/>
                </a:solidFill>
                <a:latin typeface="Times New Roman" pitchFamily="18" charset="0"/>
                <a:cs typeface="Times New Roman" pitchFamily="18" charset="0"/>
              </a:rPr>
              <a:t/>
            </a:r>
            <a:br>
              <a:rPr lang="ru-RU" sz="1600" dirty="0">
                <a:solidFill>
                  <a:schemeClr val="tx1"/>
                </a:solidFill>
                <a:latin typeface="Times New Roman" pitchFamily="18" charset="0"/>
                <a:cs typeface="Times New Roman" pitchFamily="18" charset="0"/>
              </a:rPr>
            </a:br>
            <a:r>
              <a:rPr lang="ru-RU" sz="1600" dirty="0">
                <a:solidFill>
                  <a:schemeClr val="tx1"/>
                </a:solidFill>
                <a:latin typeface="Times New Roman" pitchFamily="18" charset="0"/>
                <a:cs typeface="Times New Roman" pitchFamily="18" charset="0"/>
              </a:rPr>
              <a:t>2) повышение педагогической культуры родителей, пополнение их знаний по вопросам воспитания ребенка в семье и школе </a:t>
            </a:r>
            <a:br>
              <a:rPr lang="ru-RU" sz="1600" dirty="0">
                <a:solidFill>
                  <a:schemeClr val="tx1"/>
                </a:solidFill>
                <a:latin typeface="Times New Roman" pitchFamily="18" charset="0"/>
                <a:cs typeface="Times New Roman" pitchFamily="18" charset="0"/>
              </a:rPr>
            </a:br>
            <a:r>
              <a:rPr lang="ru-RU" sz="1600" dirty="0">
                <a:solidFill>
                  <a:schemeClr val="tx1"/>
                </a:solidFill>
                <a:latin typeface="Times New Roman" pitchFamily="18" charset="0"/>
                <a:cs typeface="Times New Roman" pitchFamily="18" charset="0"/>
              </a:rPr>
              <a:t>3) содействие сплочению родительского коллектива, вовлечение родителей в жизнедеятельность класса (конкурсы, экскурсии, походы и т.п.);</a:t>
            </a:r>
            <a:br>
              <a:rPr lang="ru-RU" sz="1600" dirty="0">
                <a:solidFill>
                  <a:schemeClr val="tx1"/>
                </a:solidFill>
                <a:latin typeface="Times New Roman" pitchFamily="18" charset="0"/>
                <a:cs typeface="Times New Roman" pitchFamily="18" charset="0"/>
              </a:rPr>
            </a:br>
            <a:r>
              <a:rPr lang="ru-RU" sz="1600" dirty="0">
                <a:solidFill>
                  <a:schemeClr val="tx1"/>
                </a:solidFill>
                <a:latin typeface="Times New Roman" pitchFamily="18" charset="0"/>
                <a:cs typeface="Times New Roman" pitchFamily="18" charset="0"/>
              </a:rPr>
              <a:t>4) выработка единых требований к воспитанию детей в семье и школе.</a:t>
            </a:r>
          </a:p>
          <a:p>
            <a:pPr>
              <a:buNone/>
            </a:pPr>
            <a:endParaRPr lang="ru-RU" sz="1600" dirty="0">
              <a:solidFill>
                <a:srgbClr val="006666"/>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619250" y="274638"/>
            <a:ext cx="7067550" cy="633412"/>
          </a:xfrm>
        </p:spPr>
        <p:style>
          <a:lnRef idx="0">
            <a:schemeClr val="accent3"/>
          </a:lnRef>
          <a:fillRef idx="3">
            <a:schemeClr val="accent3"/>
          </a:fillRef>
          <a:effectRef idx="3">
            <a:schemeClr val="accent3"/>
          </a:effectRef>
          <a:fontRef idx="minor">
            <a:schemeClr val="lt1"/>
          </a:fontRef>
        </p:style>
        <p:txBody>
          <a:bodyPr/>
          <a:lstStyle/>
          <a:p>
            <a:r>
              <a:rPr lang="ru-RU" sz="3200" b="1" dirty="0" smtClean="0">
                <a:solidFill>
                  <a:srgbClr val="006666"/>
                </a:solidFill>
              </a:rPr>
              <a:t>Виды родительских собраний:</a:t>
            </a:r>
            <a:endParaRPr lang="ru-RU" sz="3200" b="1" dirty="0">
              <a:solidFill>
                <a:srgbClr val="006666"/>
              </a:solidFill>
            </a:endParaRPr>
          </a:p>
        </p:txBody>
      </p:sp>
      <p:sp>
        <p:nvSpPr>
          <p:cNvPr id="22531" name="Rectangle 3"/>
          <p:cNvSpPr>
            <a:spLocks noGrp="1" noChangeArrowheads="1"/>
          </p:cNvSpPr>
          <p:nvPr>
            <p:ph type="body" idx="1"/>
          </p:nvPr>
        </p:nvSpPr>
        <p:spPr>
          <a:xfrm>
            <a:off x="457200" y="1196975"/>
            <a:ext cx="8229600" cy="4929188"/>
          </a:xfrm>
        </p:spPr>
        <p:txBody>
          <a:bodyPr/>
          <a:lstStyle/>
          <a:p>
            <a:pPr>
              <a:buNone/>
            </a:pPr>
            <a:r>
              <a:rPr lang="ru-RU" sz="2000" dirty="0" smtClean="0">
                <a:solidFill>
                  <a:srgbClr val="006666"/>
                </a:solidFill>
              </a:rPr>
              <a:t> </a:t>
            </a:r>
          </a:p>
          <a:p>
            <a:pPr>
              <a:buFont typeface="Wingdings" pitchFamily="2" charset="2"/>
              <a:buChar char="q"/>
            </a:pPr>
            <a:r>
              <a:rPr lang="ru-RU" sz="2000" dirty="0" smtClean="0">
                <a:solidFill>
                  <a:srgbClr val="006666"/>
                </a:solidFill>
                <a:latin typeface="Times New Roman" pitchFamily="18" charset="0"/>
                <a:cs typeface="Times New Roman" pitchFamily="18" charset="0"/>
              </a:rPr>
              <a:t>текущие  -</a:t>
            </a:r>
            <a:r>
              <a:rPr lang="ru-RU" sz="2000" dirty="0" smtClean="0">
                <a:solidFill>
                  <a:schemeClr val="tx1"/>
                </a:solidFill>
                <a:latin typeface="Times New Roman" pitchFamily="18" charset="0"/>
                <a:cs typeface="Times New Roman" pitchFamily="18" charset="0"/>
              </a:rPr>
              <a:t> </a:t>
            </a:r>
            <a:r>
              <a:rPr lang="ru-RU" sz="2000" dirty="0">
                <a:solidFill>
                  <a:schemeClr val="tx1"/>
                </a:solidFill>
                <a:latin typeface="Times New Roman" pitchFamily="18" charset="0"/>
                <a:cs typeface="Times New Roman" pitchFamily="18" charset="0"/>
              </a:rPr>
              <a:t>это собрания с традиционной повесткой </a:t>
            </a:r>
            <a:r>
              <a:rPr lang="ru-RU" sz="2000" dirty="0" smtClean="0">
                <a:solidFill>
                  <a:schemeClr val="tx1"/>
                </a:solidFill>
                <a:latin typeface="Times New Roman" pitchFamily="18" charset="0"/>
                <a:cs typeface="Times New Roman" pitchFamily="18" charset="0"/>
              </a:rPr>
              <a:t>дня; </a:t>
            </a:r>
            <a:endParaRPr lang="ru-RU" sz="2000" dirty="0" smtClean="0">
              <a:solidFill>
                <a:srgbClr val="006666"/>
              </a:solidFill>
              <a:latin typeface="Times New Roman" pitchFamily="18" charset="0"/>
              <a:cs typeface="Times New Roman" pitchFamily="18" charset="0"/>
            </a:endParaRPr>
          </a:p>
          <a:p>
            <a:pPr>
              <a:buFont typeface="Wingdings" pitchFamily="2" charset="2"/>
              <a:buChar char="q"/>
            </a:pPr>
            <a:r>
              <a:rPr lang="ru-RU" sz="2000" dirty="0">
                <a:solidFill>
                  <a:srgbClr val="006666"/>
                </a:solidFill>
                <a:latin typeface="Times New Roman" pitchFamily="18" charset="0"/>
                <a:cs typeface="Times New Roman" pitchFamily="18" charset="0"/>
              </a:rPr>
              <a:t>т</a:t>
            </a:r>
            <a:r>
              <a:rPr lang="ru-RU" sz="2000" dirty="0" smtClean="0">
                <a:solidFill>
                  <a:srgbClr val="006666"/>
                </a:solidFill>
                <a:latin typeface="Times New Roman" pitchFamily="18" charset="0"/>
                <a:cs typeface="Times New Roman" pitchFamily="18" charset="0"/>
              </a:rPr>
              <a:t>ематические - </a:t>
            </a:r>
            <a:r>
              <a:rPr lang="ru-RU" sz="2000" dirty="0" smtClean="0">
                <a:solidFill>
                  <a:schemeClr val="tx1"/>
                </a:solidFill>
                <a:latin typeface="Times New Roman" pitchFamily="18" charset="0"/>
                <a:cs typeface="Times New Roman" pitchFamily="18" charset="0"/>
              </a:rPr>
              <a:t>это </a:t>
            </a:r>
            <a:r>
              <a:rPr lang="ru-RU" sz="2000" dirty="0">
                <a:solidFill>
                  <a:schemeClr val="tx1"/>
                </a:solidFill>
                <a:latin typeface="Times New Roman" pitchFamily="18" charset="0"/>
                <a:cs typeface="Times New Roman" pitchFamily="18" charset="0"/>
              </a:rPr>
              <a:t>собрания, посвященные актуальной </a:t>
            </a:r>
            <a:r>
              <a:rPr lang="ru-RU" sz="2000" dirty="0" smtClean="0">
                <a:solidFill>
                  <a:schemeClr val="tx1"/>
                </a:solidFill>
                <a:latin typeface="Times New Roman" pitchFamily="18" charset="0"/>
                <a:cs typeface="Times New Roman" pitchFamily="18" charset="0"/>
              </a:rPr>
              <a:t>теме;</a:t>
            </a:r>
            <a:endParaRPr lang="ru-RU" sz="2000" dirty="0" smtClean="0">
              <a:solidFill>
                <a:srgbClr val="006666"/>
              </a:solidFill>
              <a:latin typeface="Times New Roman" pitchFamily="18" charset="0"/>
              <a:cs typeface="Times New Roman" pitchFamily="18" charset="0"/>
            </a:endParaRPr>
          </a:p>
          <a:p>
            <a:pPr>
              <a:buFont typeface="Wingdings" pitchFamily="2" charset="2"/>
              <a:buChar char="q"/>
            </a:pPr>
            <a:r>
              <a:rPr lang="ru-RU" sz="2000" dirty="0">
                <a:solidFill>
                  <a:srgbClr val="006666"/>
                </a:solidFill>
                <a:latin typeface="Times New Roman" pitchFamily="18" charset="0"/>
                <a:cs typeface="Times New Roman" pitchFamily="18" charset="0"/>
              </a:rPr>
              <a:t>и</a:t>
            </a:r>
            <a:r>
              <a:rPr lang="ru-RU" sz="2000" dirty="0" smtClean="0">
                <a:solidFill>
                  <a:srgbClr val="006666"/>
                </a:solidFill>
                <a:latin typeface="Times New Roman" pitchFamily="18" charset="0"/>
                <a:cs typeface="Times New Roman" pitchFamily="18" charset="0"/>
              </a:rPr>
              <a:t>тоговые - </a:t>
            </a:r>
            <a:r>
              <a:rPr lang="ru-RU" sz="2000" dirty="0" smtClean="0">
                <a:solidFill>
                  <a:schemeClr val="tx1"/>
                </a:solidFill>
                <a:latin typeface="Times New Roman" pitchFamily="18" charset="0"/>
                <a:cs typeface="Times New Roman" pitchFamily="18" charset="0"/>
              </a:rPr>
              <a:t>это </a:t>
            </a:r>
            <a:r>
              <a:rPr lang="ru-RU" sz="2000" dirty="0">
                <a:solidFill>
                  <a:schemeClr val="tx1"/>
                </a:solidFill>
                <a:latin typeface="Times New Roman" pitchFamily="18" charset="0"/>
                <a:cs typeface="Times New Roman" pitchFamily="18" charset="0"/>
              </a:rPr>
              <a:t>собрания, в задачу которых входит подведение результатов развития детского коллектива за определенное время. В ходе такого собрания родители имеют возможность оценить достижения учащихся класса, собственного </a:t>
            </a:r>
            <a:r>
              <a:rPr lang="ru-RU" sz="2000" dirty="0" smtClean="0">
                <a:solidFill>
                  <a:schemeClr val="tx1"/>
                </a:solidFill>
                <a:latin typeface="Times New Roman" pitchFamily="18" charset="0"/>
                <a:cs typeface="Times New Roman" pitchFamily="18" charset="0"/>
              </a:rPr>
              <a:t>ребенка;</a:t>
            </a:r>
            <a:endParaRPr lang="ru-RU" sz="2000" dirty="0" smtClean="0">
              <a:solidFill>
                <a:srgbClr val="006666"/>
              </a:solidFill>
              <a:latin typeface="Times New Roman" pitchFamily="18" charset="0"/>
              <a:cs typeface="Times New Roman" pitchFamily="18" charset="0"/>
            </a:endParaRPr>
          </a:p>
          <a:p>
            <a:pPr>
              <a:buFont typeface="Wingdings" pitchFamily="2" charset="2"/>
              <a:buChar char="q"/>
            </a:pPr>
            <a:r>
              <a:rPr lang="ru-RU" sz="2000" dirty="0" smtClean="0">
                <a:solidFill>
                  <a:srgbClr val="006666"/>
                </a:solidFill>
                <a:latin typeface="Times New Roman" pitchFamily="18" charset="0"/>
                <a:cs typeface="Times New Roman" pitchFamily="18" charset="0"/>
              </a:rPr>
              <a:t>общешкольные</a:t>
            </a:r>
            <a:r>
              <a:rPr lang="ru-RU" sz="2000" dirty="0" smtClean="0">
                <a:solidFill>
                  <a:schemeClr val="tx1"/>
                </a:solidFill>
                <a:latin typeface="Times New Roman" pitchFamily="18" charset="0"/>
                <a:cs typeface="Times New Roman" pitchFamily="18" charset="0"/>
              </a:rPr>
              <a:t> </a:t>
            </a:r>
            <a:r>
              <a:rPr lang="ru-RU" sz="2000" dirty="0">
                <a:solidFill>
                  <a:schemeClr val="tx1"/>
                </a:solidFill>
                <a:latin typeface="Times New Roman" pitchFamily="18" charset="0"/>
                <a:cs typeface="Times New Roman" pitchFamily="18" charset="0"/>
              </a:rPr>
              <a:t>родительские собрания проводятся 1-2 раза в год. Основной целью общешкольного родительского собрания является знакомство родителей с целями и задачами работы школы, с новыми уставными документами школы, нормативными актами в сфере образования, с основными направлениями и итогами работы учебного заведения.</a:t>
            </a:r>
          </a:p>
          <a:p>
            <a:pPr>
              <a:buFont typeface="Wingdings" pitchFamily="2" charset="2"/>
              <a:buChar char="q"/>
            </a:pPr>
            <a:endParaRPr lang="ru-RU" sz="2000" dirty="0" smtClean="0">
              <a:solidFill>
                <a:srgbClr val="006666"/>
              </a:solidFill>
              <a:latin typeface="Times New Roman" pitchFamily="18" charset="0"/>
              <a:cs typeface="Times New Roman" pitchFamily="18" charset="0"/>
            </a:endParaRPr>
          </a:p>
          <a:p>
            <a:pPr>
              <a:buFont typeface="Wingdings" pitchFamily="2" charset="2"/>
              <a:buChar char="q"/>
            </a:pPr>
            <a:endParaRPr lang="ru-RU" sz="2400" dirty="0" smtClean="0">
              <a:solidFill>
                <a:srgbClr val="006666"/>
              </a:solidFill>
            </a:endParaRPr>
          </a:p>
          <a:p>
            <a:pPr>
              <a:buFont typeface="Wingdings" pitchFamily="2" charset="2"/>
              <a:buChar char="q"/>
            </a:pPr>
            <a:endParaRPr lang="ru-RU" sz="2400" dirty="0">
              <a:solidFill>
                <a:srgbClr val="006666"/>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714480" y="0"/>
            <a:ext cx="7067550" cy="1071546"/>
          </a:xfrm>
        </p:spPr>
        <p:style>
          <a:lnRef idx="0">
            <a:schemeClr val="accent3"/>
          </a:lnRef>
          <a:fillRef idx="3">
            <a:schemeClr val="accent3"/>
          </a:fillRef>
          <a:effectRef idx="3">
            <a:schemeClr val="accent3"/>
          </a:effectRef>
          <a:fontRef idx="minor">
            <a:schemeClr val="lt1"/>
          </a:fontRef>
        </p:style>
        <p:txBody>
          <a:bodyPr/>
          <a:lstStyle/>
          <a:p>
            <a:r>
              <a:rPr lang="ru-RU" sz="3200" b="1" dirty="0" smtClean="0">
                <a:solidFill>
                  <a:srgbClr val="006666"/>
                </a:solidFill>
              </a:rPr>
              <a:t>Подготовка родительского собрания</a:t>
            </a:r>
            <a:endParaRPr lang="ru-RU" sz="3200" b="1" dirty="0">
              <a:solidFill>
                <a:srgbClr val="006666"/>
              </a:solidFill>
            </a:endParaRPr>
          </a:p>
        </p:txBody>
      </p:sp>
      <p:sp>
        <p:nvSpPr>
          <p:cNvPr id="23555" name="Rectangle 3"/>
          <p:cNvSpPr>
            <a:spLocks noGrp="1" noChangeArrowheads="1"/>
          </p:cNvSpPr>
          <p:nvPr>
            <p:ph type="body" idx="1"/>
          </p:nvPr>
        </p:nvSpPr>
        <p:spPr>
          <a:xfrm>
            <a:off x="457200" y="1196975"/>
            <a:ext cx="8229600" cy="4929188"/>
          </a:xfrm>
        </p:spPr>
        <p:txBody>
          <a:bodyPr/>
          <a:lstStyle/>
          <a:p>
            <a:pPr>
              <a:buNone/>
            </a:pPr>
            <a:r>
              <a:rPr lang="ru-RU" sz="2000" dirty="0" smtClean="0">
                <a:solidFill>
                  <a:schemeClr val="tx1"/>
                </a:solidFill>
                <a:latin typeface="Times New Roman" pitchFamily="18" charset="0"/>
                <a:cs typeface="Times New Roman" pitchFamily="18" charset="0"/>
              </a:rPr>
              <a:t> </a:t>
            </a:r>
          </a:p>
          <a:p>
            <a:pPr>
              <a:buNone/>
            </a:pPr>
            <a:r>
              <a:rPr lang="ru-RU" sz="2000" dirty="0" smtClean="0">
                <a:solidFill>
                  <a:schemeClr val="tx1"/>
                </a:solidFill>
                <a:latin typeface="Times New Roman" pitchFamily="18" charset="0"/>
                <a:cs typeface="Times New Roman" pitchFamily="18" charset="0"/>
              </a:rPr>
              <a:t>1</a:t>
            </a:r>
            <a:r>
              <a:rPr lang="ru-RU" sz="2000" dirty="0">
                <a:solidFill>
                  <a:schemeClr val="tx1"/>
                </a:solidFill>
                <a:latin typeface="Times New Roman" pitchFamily="18" charset="0"/>
                <a:cs typeface="Times New Roman" pitchFamily="18" charset="0"/>
              </a:rPr>
              <a:t>. С чего начинается подготовка к родительскому </a:t>
            </a:r>
            <a:r>
              <a:rPr lang="ru-RU" sz="2000" dirty="0" smtClean="0">
                <a:solidFill>
                  <a:schemeClr val="tx1"/>
                </a:solidFill>
                <a:latin typeface="Times New Roman" pitchFamily="18" charset="0"/>
                <a:cs typeface="Times New Roman" pitchFamily="18" charset="0"/>
              </a:rPr>
              <a:t>собранию? С определения тематики.</a:t>
            </a:r>
          </a:p>
          <a:p>
            <a:pPr>
              <a:buNone/>
            </a:pPr>
            <a:r>
              <a:rPr lang="ru-RU" sz="2000" dirty="0" smtClean="0">
                <a:solidFill>
                  <a:schemeClr val="tx1"/>
                </a:solidFill>
                <a:latin typeface="Times New Roman" pitchFamily="18" charset="0"/>
                <a:cs typeface="Times New Roman" pitchFamily="18" charset="0"/>
              </a:rPr>
              <a:t>2</a:t>
            </a:r>
            <a:r>
              <a:rPr lang="ru-RU" sz="2000" dirty="0">
                <a:solidFill>
                  <a:schemeClr val="tx1"/>
                </a:solidFill>
                <a:latin typeface="Times New Roman" pitchFamily="18" charset="0"/>
                <a:cs typeface="Times New Roman" pitchFamily="18" charset="0"/>
              </a:rPr>
              <a:t>. Тщательно продумать сценарий родительского собрания – необходимо написать кратко конспект с изложением </a:t>
            </a:r>
            <a:r>
              <a:rPr lang="ru-RU" sz="2000" dirty="0" smtClean="0">
                <a:solidFill>
                  <a:schemeClr val="tx1"/>
                </a:solidFill>
                <a:latin typeface="Times New Roman" pitchFamily="18" charset="0"/>
                <a:cs typeface="Times New Roman" pitchFamily="18" charset="0"/>
              </a:rPr>
              <a:t>информации.  </a:t>
            </a:r>
            <a:endParaRPr lang="ru-RU" sz="2000" dirty="0">
              <a:latin typeface="Times New Roman" pitchFamily="18" charset="0"/>
              <a:cs typeface="Times New Roman" pitchFamily="18" charset="0"/>
            </a:endParaRPr>
          </a:p>
          <a:p>
            <a:pPr>
              <a:buNone/>
            </a:pPr>
            <a:r>
              <a:rPr lang="ru-RU" sz="2000" dirty="0" smtClean="0">
                <a:solidFill>
                  <a:schemeClr val="tx1"/>
                </a:solidFill>
                <a:latin typeface="Times New Roman" pitchFamily="18" charset="0"/>
                <a:cs typeface="Times New Roman" pitchFamily="18" charset="0"/>
              </a:rPr>
              <a:t>3</a:t>
            </a:r>
            <a:r>
              <a:rPr lang="ru-RU" sz="2000" dirty="0">
                <a:solidFill>
                  <a:schemeClr val="tx1"/>
                </a:solidFill>
                <a:latin typeface="Times New Roman" pitchFamily="18" charset="0"/>
                <a:cs typeface="Times New Roman" pitchFamily="18" charset="0"/>
              </a:rPr>
              <a:t>. Следует заранее договориться с учителями-предметниками, социальным педагогом, школьным психологом, медицинским работником, с родительским комитетом о выступлениях, которые помогут провести собрание. Обговорить основные тезисы и направления их выступления. Беречь время людей приглашенных на собрание, с этой целью установить регламент и следить за его соблюдением.</a:t>
            </a:r>
          </a:p>
          <a:p>
            <a:pPr>
              <a:buNone/>
            </a:pPr>
            <a:r>
              <a:rPr lang="ru-RU" sz="2000" dirty="0">
                <a:solidFill>
                  <a:schemeClr val="tx1"/>
                </a:solidFill>
                <a:latin typeface="Times New Roman" pitchFamily="18" charset="0"/>
                <a:cs typeface="Times New Roman" pitchFamily="18" charset="0"/>
              </a:rPr>
              <a:t>4.Необходимо подготовить средства – иллюстрации, документы, раздаточный материал для родителей (правила учащихся, устав </a:t>
            </a:r>
            <a:r>
              <a:rPr lang="ru-RU" sz="2000" dirty="0" smtClean="0">
                <a:solidFill>
                  <a:schemeClr val="tx1"/>
                </a:solidFill>
                <a:latin typeface="Times New Roman" pitchFamily="18" charset="0"/>
                <a:cs typeface="Times New Roman" pitchFamily="18" charset="0"/>
              </a:rPr>
              <a:t>школы и т. д.)</a:t>
            </a:r>
            <a:endParaRPr lang="ru-RU" sz="2000" dirty="0">
              <a:solidFill>
                <a:srgbClr val="006666"/>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619250" y="0"/>
            <a:ext cx="7067550" cy="1071546"/>
          </a:xfrm>
        </p:spPr>
        <p:style>
          <a:lnRef idx="0">
            <a:schemeClr val="accent3"/>
          </a:lnRef>
          <a:fillRef idx="3">
            <a:schemeClr val="accent3"/>
          </a:fillRef>
          <a:effectRef idx="3">
            <a:schemeClr val="accent3"/>
          </a:effectRef>
          <a:fontRef idx="minor">
            <a:schemeClr val="lt1"/>
          </a:fontRef>
        </p:style>
        <p:txBody>
          <a:bodyPr/>
          <a:lstStyle/>
          <a:p>
            <a:r>
              <a:rPr lang="ru-RU" sz="3200" b="1" dirty="0" smtClean="0">
                <a:solidFill>
                  <a:srgbClr val="006666"/>
                </a:solidFill>
              </a:rPr>
              <a:t>Подготовка родительского собрания</a:t>
            </a:r>
            <a:endParaRPr lang="ru-RU" sz="3200" b="1" dirty="0">
              <a:solidFill>
                <a:srgbClr val="006666"/>
              </a:solidFill>
            </a:endParaRPr>
          </a:p>
        </p:txBody>
      </p:sp>
      <p:sp>
        <p:nvSpPr>
          <p:cNvPr id="24579" name="Rectangle 3"/>
          <p:cNvSpPr>
            <a:spLocks noGrp="1" noChangeArrowheads="1"/>
          </p:cNvSpPr>
          <p:nvPr>
            <p:ph type="body" idx="1"/>
          </p:nvPr>
        </p:nvSpPr>
        <p:spPr>
          <a:xfrm>
            <a:off x="457200" y="1196975"/>
            <a:ext cx="8229600" cy="4929188"/>
          </a:xfrm>
        </p:spPr>
        <p:txBody>
          <a:bodyPr/>
          <a:lstStyle/>
          <a:p>
            <a:pPr>
              <a:buNone/>
            </a:pPr>
            <a:r>
              <a:rPr lang="ru-RU" sz="2000" dirty="0" smtClean="0">
                <a:solidFill>
                  <a:schemeClr val="tx1"/>
                </a:solidFill>
                <a:latin typeface="Times New Roman" pitchFamily="18" charset="0"/>
                <a:cs typeface="Times New Roman" pitchFamily="18" charset="0"/>
              </a:rPr>
              <a:t>    5</a:t>
            </a:r>
            <a:r>
              <a:rPr lang="ru-RU" sz="2000" dirty="0">
                <a:solidFill>
                  <a:schemeClr val="tx1"/>
                </a:solidFill>
                <a:latin typeface="Times New Roman" pitchFamily="18" charset="0"/>
                <a:cs typeface="Times New Roman" pitchFamily="18" charset="0"/>
              </a:rPr>
              <a:t>. Информация о времени и месте проведения родительского собрания должна быть донесена до родителей заблаговременно – можно записать ее в дневниках учащихся, позвонить родителям, можно придумать различные формы приглашения родителей на собрание с указанием вопросов, которые будут там рассматриваться.</a:t>
            </a:r>
            <a:br>
              <a:rPr lang="ru-RU" sz="2000" dirty="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6. </a:t>
            </a:r>
            <a:r>
              <a:rPr lang="ru-RU" sz="2000" dirty="0">
                <a:solidFill>
                  <a:schemeClr val="tx1"/>
                </a:solidFill>
                <a:latin typeface="Times New Roman" pitchFamily="18" charset="0"/>
                <a:cs typeface="Times New Roman" pitchFamily="18" charset="0"/>
              </a:rPr>
              <a:t>Готовясь к родительскому собранию, классный руководитель может заранее попросить родителей и детей заполнить анкеты, которые помогут учителю составить более конкретное представление о том предмете, который предполагается обсудить.</a:t>
            </a:r>
          </a:p>
          <a:p>
            <a:pPr>
              <a:buNone/>
            </a:pPr>
            <a:r>
              <a:rPr lang="ru-RU" sz="2000" dirty="0" smtClean="0">
                <a:solidFill>
                  <a:schemeClr val="tx1"/>
                </a:solidFill>
                <a:latin typeface="Times New Roman" pitchFamily="18" charset="0"/>
                <a:cs typeface="Times New Roman" pitchFamily="18" charset="0"/>
              </a:rPr>
              <a:t>      7</a:t>
            </a:r>
            <a:r>
              <a:rPr lang="ru-RU" sz="2000" dirty="0">
                <a:solidFill>
                  <a:schemeClr val="tx1"/>
                </a:solidFill>
                <a:latin typeface="Times New Roman" pitchFamily="18" charset="0"/>
                <a:cs typeface="Times New Roman" pitchFamily="18" charset="0"/>
              </a:rPr>
              <a:t>. Продумать оформление класса, чтобы создать определенную настроенность родителей (можно оформить выставку работ учащихся, отображающую классную и внеклассную деятельность детей, выпустить стенгазету «раскладушку», видеофрагменты, </a:t>
            </a:r>
            <a:r>
              <a:rPr lang="ru-RU" sz="2000" dirty="0" smtClean="0">
                <a:solidFill>
                  <a:schemeClr val="tx1"/>
                </a:solidFill>
                <a:latin typeface="Times New Roman" pitchFamily="18" charset="0"/>
                <a:cs typeface="Times New Roman" pitchFamily="18" charset="0"/>
              </a:rPr>
              <a:t>презентации, фотографии</a:t>
            </a:r>
            <a:r>
              <a:rPr lang="ru-RU" sz="2000" dirty="0">
                <a:solidFill>
                  <a:schemeClr val="tx1"/>
                </a:solidFill>
                <a:latin typeface="Times New Roman" pitchFamily="18" charset="0"/>
                <a:cs typeface="Times New Roman" pitchFamily="18" charset="0"/>
              </a:rPr>
              <a:t>, которые раскрывают отдельные моменты из жизни класса).</a:t>
            </a:r>
          </a:p>
          <a:p>
            <a:endParaRPr lang="ru-RU" sz="2400" dirty="0">
              <a:solidFill>
                <a:srgbClr val="006666"/>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619250" y="0"/>
            <a:ext cx="7067550" cy="1142984"/>
          </a:xfrm>
        </p:spPr>
        <p:style>
          <a:lnRef idx="0">
            <a:schemeClr val="accent3"/>
          </a:lnRef>
          <a:fillRef idx="3">
            <a:schemeClr val="accent3"/>
          </a:fillRef>
          <a:effectRef idx="3">
            <a:schemeClr val="accent3"/>
          </a:effectRef>
          <a:fontRef idx="minor">
            <a:schemeClr val="lt1"/>
          </a:fontRef>
        </p:style>
        <p:txBody>
          <a:bodyPr/>
          <a:lstStyle/>
          <a:p>
            <a:r>
              <a:rPr lang="ru-RU" sz="3200" b="1" dirty="0" smtClean="0">
                <a:solidFill>
                  <a:srgbClr val="006666"/>
                </a:solidFill>
              </a:rPr>
              <a:t>Подготовка   родительского собрания</a:t>
            </a:r>
            <a:endParaRPr lang="ru-RU" sz="3200" b="1" dirty="0">
              <a:solidFill>
                <a:srgbClr val="006666"/>
              </a:solidFill>
            </a:endParaRPr>
          </a:p>
        </p:txBody>
      </p:sp>
      <p:sp>
        <p:nvSpPr>
          <p:cNvPr id="25603" name="Rectangle 3"/>
          <p:cNvSpPr>
            <a:spLocks noGrp="1" noChangeArrowheads="1"/>
          </p:cNvSpPr>
          <p:nvPr>
            <p:ph type="body" idx="1"/>
          </p:nvPr>
        </p:nvSpPr>
        <p:spPr>
          <a:xfrm>
            <a:off x="457200" y="1196975"/>
            <a:ext cx="8229600" cy="4929188"/>
          </a:xfrm>
        </p:spPr>
        <p:txBody>
          <a:bodyPr/>
          <a:lstStyle/>
          <a:p>
            <a:pPr>
              <a:buNone/>
            </a:pPr>
            <a:r>
              <a:rPr lang="ru-RU" sz="2000" dirty="0" smtClean="0">
                <a:solidFill>
                  <a:schemeClr val="tx1"/>
                </a:solidFill>
                <a:latin typeface="Times New Roman" pitchFamily="18" charset="0"/>
                <a:cs typeface="Times New Roman" pitchFamily="18" charset="0"/>
              </a:rPr>
              <a:t>     </a:t>
            </a:r>
          </a:p>
          <a:p>
            <a:pPr>
              <a:buNone/>
            </a:pP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    </a:t>
            </a:r>
            <a:r>
              <a:rPr lang="ru-RU" sz="2000" dirty="0" smtClean="0">
                <a:solidFill>
                  <a:schemeClr val="tx1"/>
                </a:solidFill>
                <a:latin typeface="Times New Roman" pitchFamily="18" charset="0"/>
                <a:cs typeface="Times New Roman" pitchFamily="18" charset="0"/>
              </a:rPr>
              <a:t>8. </a:t>
            </a:r>
            <a:r>
              <a:rPr lang="ru-RU" sz="2000" dirty="0">
                <a:solidFill>
                  <a:schemeClr val="tx1"/>
                </a:solidFill>
                <a:latin typeface="Times New Roman" pitchFamily="18" charset="0"/>
                <a:cs typeface="Times New Roman" pitchFamily="18" charset="0"/>
              </a:rPr>
              <a:t>Основным методом проведения собрания должен стать диалог – только он даст возможность выслушать и обсудить другие мнения и предложения. Подготовить вопросы, которые зададим родителям.</a:t>
            </a:r>
          </a:p>
          <a:p>
            <a:pPr>
              <a:buNone/>
            </a:pPr>
            <a:r>
              <a:rPr lang="ru-RU" sz="2000" dirty="0" smtClean="0">
                <a:solidFill>
                  <a:schemeClr val="tx1"/>
                </a:solidFill>
                <a:latin typeface="Times New Roman" pitchFamily="18" charset="0"/>
                <a:cs typeface="Times New Roman" pitchFamily="18" charset="0"/>
              </a:rPr>
              <a:t>     9</a:t>
            </a:r>
            <a:r>
              <a:rPr lang="ru-RU" sz="2000" dirty="0">
                <a:solidFill>
                  <a:schemeClr val="tx1"/>
                </a:solidFill>
                <a:latin typeface="Times New Roman" pitchFamily="18" charset="0"/>
                <a:cs typeface="Times New Roman" pitchFamily="18" charset="0"/>
              </a:rPr>
              <a:t>. Помещение должно быть убрано и проветрено.</a:t>
            </a:r>
          </a:p>
          <a:p>
            <a:pPr>
              <a:buNone/>
            </a:pPr>
            <a:r>
              <a:rPr lang="ru-RU" sz="2000" dirty="0" smtClean="0">
                <a:solidFill>
                  <a:schemeClr val="tx1"/>
                </a:solidFill>
                <a:latin typeface="Times New Roman" pitchFamily="18" charset="0"/>
                <a:cs typeface="Times New Roman" pitchFamily="18" charset="0"/>
              </a:rPr>
              <a:t>     10</a:t>
            </a:r>
            <a:r>
              <a:rPr lang="ru-RU" sz="2000" dirty="0">
                <a:solidFill>
                  <a:schemeClr val="tx1"/>
                </a:solidFill>
                <a:latin typeface="Times New Roman" pitchFamily="18" charset="0"/>
                <a:cs typeface="Times New Roman" pitchFamily="18" charset="0"/>
              </a:rPr>
              <a:t>. Подумать нужно заранее и о том, чтобы родителям было удобно снять верхнюю </a:t>
            </a:r>
            <a:r>
              <a:rPr lang="ru-RU" sz="2000" dirty="0" smtClean="0">
                <a:solidFill>
                  <a:schemeClr val="tx1"/>
                </a:solidFill>
                <a:latin typeface="Times New Roman" pitchFamily="18" charset="0"/>
                <a:cs typeface="Times New Roman" pitchFamily="18" charset="0"/>
              </a:rPr>
              <a:t>одежду, поставить сумки.</a:t>
            </a:r>
          </a:p>
          <a:p>
            <a:pPr>
              <a:buNone/>
            </a:pPr>
            <a:r>
              <a:rPr lang="ru-RU" sz="2000" dirty="0" smtClean="0">
                <a:solidFill>
                  <a:schemeClr val="tx1"/>
                </a:solidFill>
                <a:latin typeface="Times New Roman" pitchFamily="18" charset="0"/>
                <a:cs typeface="Times New Roman" pitchFamily="18" charset="0"/>
              </a:rPr>
              <a:t>      11</a:t>
            </a:r>
            <a:r>
              <a:rPr lang="ru-RU" sz="2000" dirty="0">
                <a:solidFill>
                  <a:schemeClr val="tx1"/>
                </a:solidFill>
                <a:latin typeface="Times New Roman" pitchFamily="18" charset="0"/>
                <a:cs typeface="Times New Roman" pitchFamily="18" charset="0"/>
              </a:rPr>
              <a:t>. Особое внимание обратить на размещение родителей в классе. Вошло в традицию рассаживать родителей на те же места, где сидит их ребенок. Это рационально: родитель наглядно узнает рабочее место своего ребенка, может познакомиться с родителями соседа по парте. А это очень важно, т.к. сидящие за одной партой часто бывают друзьями, и будет очень хорошо, если эта дружба выйдет за пределы класса и станет семейной. Можно расставить столы и стулья по кругу, чтобы все участники хорошо видели и слышали друг друга.</a:t>
            </a:r>
          </a:p>
          <a:p>
            <a:pPr>
              <a:buNone/>
            </a:pPr>
            <a:endParaRPr lang="ru-RU" sz="2000" dirty="0">
              <a:solidFill>
                <a:srgbClr val="006666"/>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643042" y="0"/>
            <a:ext cx="7067550" cy="1071546"/>
          </a:xfrm>
        </p:spPr>
        <p:style>
          <a:lnRef idx="0">
            <a:schemeClr val="accent3"/>
          </a:lnRef>
          <a:fillRef idx="3">
            <a:schemeClr val="accent3"/>
          </a:fillRef>
          <a:effectRef idx="3">
            <a:schemeClr val="accent3"/>
          </a:effectRef>
          <a:fontRef idx="minor">
            <a:schemeClr val="lt1"/>
          </a:fontRef>
        </p:style>
        <p:txBody>
          <a:bodyPr/>
          <a:lstStyle/>
          <a:p>
            <a:r>
              <a:rPr lang="ru-RU" sz="3200" b="1" dirty="0" smtClean="0">
                <a:solidFill>
                  <a:srgbClr val="006666"/>
                </a:solidFill>
              </a:rPr>
              <a:t>Подготовка родительского собрания</a:t>
            </a:r>
            <a:endParaRPr lang="ru-RU" sz="3200" b="1" dirty="0">
              <a:solidFill>
                <a:srgbClr val="006666"/>
              </a:solidFill>
            </a:endParaRPr>
          </a:p>
        </p:txBody>
      </p:sp>
      <p:sp>
        <p:nvSpPr>
          <p:cNvPr id="26627" name="Rectangle 3"/>
          <p:cNvSpPr>
            <a:spLocks noGrp="1" noChangeArrowheads="1"/>
          </p:cNvSpPr>
          <p:nvPr>
            <p:ph type="body" idx="1"/>
          </p:nvPr>
        </p:nvSpPr>
        <p:spPr>
          <a:xfrm>
            <a:off x="457200" y="1196975"/>
            <a:ext cx="8229600" cy="4929188"/>
          </a:xfrm>
        </p:spPr>
        <p:txBody>
          <a:bodyPr/>
          <a:lstStyle/>
          <a:p>
            <a:pPr>
              <a:buNone/>
            </a:pPr>
            <a:r>
              <a:rPr lang="ru-RU" sz="2000" dirty="0"/>
              <a:t> </a:t>
            </a:r>
            <a:r>
              <a:rPr lang="ru-RU" sz="2000" dirty="0" smtClean="0"/>
              <a:t>   </a:t>
            </a:r>
          </a:p>
          <a:p>
            <a:pPr>
              <a:buNone/>
            </a:pP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    12. </a:t>
            </a:r>
            <a:r>
              <a:rPr lang="ru-RU" sz="2000" dirty="0">
                <a:latin typeface="Times New Roman" pitchFamily="18" charset="0"/>
                <a:cs typeface="Times New Roman" pitchFamily="18" charset="0"/>
              </a:rPr>
              <a:t>Р</a:t>
            </a:r>
            <a:r>
              <a:rPr lang="ru-RU" sz="2000" dirty="0" smtClean="0">
                <a:solidFill>
                  <a:schemeClr val="tx1"/>
                </a:solidFill>
                <a:latin typeface="Times New Roman" pitchFamily="18" charset="0"/>
                <a:cs typeface="Times New Roman" pitchFamily="18" charset="0"/>
              </a:rPr>
              <a:t>азумно </a:t>
            </a:r>
            <a:r>
              <a:rPr lang="ru-RU" sz="2000" dirty="0">
                <a:solidFill>
                  <a:schemeClr val="tx1"/>
                </a:solidFill>
                <a:latin typeface="Times New Roman" pitchFamily="18" charset="0"/>
                <a:cs typeface="Times New Roman" pitchFamily="18" charset="0"/>
              </a:rPr>
              <a:t>подготовить сводные листы успеваемости по каждому ребенку отдельно. В тех случаях, когда учебная ситуация вызывает тревогу, классному руководителю стоит особо подчеркнуть ряд оценок (маркером). При всей трудоемкости этой процедуры она себя оправдывает, т.к. известно, что дневник целостной картины успеваемости ученика в </a:t>
            </a:r>
            <a:r>
              <a:rPr lang="ru-RU" sz="2000" dirty="0" smtClean="0">
                <a:solidFill>
                  <a:schemeClr val="tx1"/>
                </a:solidFill>
                <a:latin typeface="Times New Roman" pitchFamily="18" charset="0"/>
                <a:cs typeface="Times New Roman" pitchFamily="18" charset="0"/>
              </a:rPr>
              <a:t>учебном процессе </a:t>
            </a:r>
            <a:r>
              <a:rPr lang="ru-RU" sz="2000" dirty="0">
                <a:solidFill>
                  <a:schemeClr val="tx1"/>
                </a:solidFill>
                <a:latin typeface="Times New Roman" pitchFamily="18" charset="0"/>
                <a:cs typeface="Times New Roman" pitchFamily="18" charset="0"/>
              </a:rPr>
              <a:t>не дает</a:t>
            </a:r>
            <a:r>
              <a:rPr lang="ru-RU" sz="2000" dirty="0" smtClean="0">
                <a:solidFill>
                  <a:schemeClr val="tx1"/>
                </a:solidFill>
                <a:latin typeface="Times New Roman" pitchFamily="18" charset="0"/>
                <a:cs typeface="Times New Roman" pitchFamily="18" charset="0"/>
              </a:rPr>
              <a:t>.</a:t>
            </a:r>
          </a:p>
          <a:p>
            <a:pPr>
              <a:buNone/>
            </a:pPr>
            <a:r>
              <a:rPr lang="ru-RU" sz="2000" dirty="0" smtClean="0">
                <a:latin typeface="Times New Roman" pitchFamily="18" charset="0"/>
                <a:cs typeface="Times New Roman" pitchFamily="18" charset="0"/>
              </a:rPr>
              <a:t>     13</a:t>
            </a:r>
            <a:r>
              <a:rPr lang="ru-RU" sz="2000" dirty="0" smtClean="0">
                <a:solidFill>
                  <a:schemeClr val="tx1"/>
                </a:solidFill>
                <a:latin typeface="Times New Roman" pitchFamily="18" charset="0"/>
                <a:cs typeface="Times New Roman" pitchFamily="18" charset="0"/>
              </a:rPr>
              <a:t>.Собрание </a:t>
            </a:r>
            <a:r>
              <a:rPr lang="ru-RU" sz="2000" dirty="0">
                <a:solidFill>
                  <a:schemeClr val="tx1"/>
                </a:solidFill>
                <a:latin typeface="Times New Roman" pitchFamily="18" charset="0"/>
                <a:cs typeface="Times New Roman" pitchFamily="18" charset="0"/>
              </a:rPr>
              <a:t>не должно превышать 1,5 часов.</a:t>
            </a:r>
          </a:p>
          <a:p>
            <a:pPr>
              <a:buNone/>
            </a:pPr>
            <a:r>
              <a:rPr lang="ru-RU" sz="2000" dirty="0" smtClean="0">
                <a:solidFill>
                  <a:schemeClr val="tx1"/>
                </a:solidFill>
                <a:latin typeface="Times New Roman" pitchFamily="18" charset="0"/>
                <a:cs typeface="Times New Roman" pitchFamily="18" charset="0"/>
              </a:rPr>
              <a:t>      14. </a:t>
            </a:r>
            <a:r>
              <a:rPr lang="ru-RU" sz="2000" dirty="0">
                <a:solidFill>
                  <a:schemeClr val="tx1"/>
                </a:solidFill>
                <a:latin typeface="Times New Roman" pitchFamily="18" charset="0"/>
                <a:cs typeface="Times New Roman" pitchFamily="18" charset="0"/>
              </a:rPr>
              <a:t>Обращаться к родителям по имени и отчеству. Чтобы не ошибиться, положить перед собой список с их именами.</a:t>
            </a:r>
          </a:p>
          <a:p>
            <a:pPr>
              <a:buNone/>
            </a:pPr>
            <a:r>
              <a:rPr lang="ru-RU" sz="2000" dirty="0" smtClean="0">
                <a:solidFill>
                  <a:schemeClr val="tx1"/>
                </a:solidFill>
                <a:latin typeface="Times New Roman" pitchFamily="18" charset="0"/>
                <a:cs typeface="Times New Roman" pitchFamily="18" charset="0"/>
              </a:rPr>
              <a:t>      15. </a:t>
            </a:r>
            <a:r>
              <a:rPr lang="ru-RU" sz="2000" dirty="0">
                <a:solidFill>
                  <a:schemeClr val="tx1"/>
                </a:solidFill>
                <a:latin typeface="Times New Roman" pitchFamily="18" charset="0"/>
                <a:cs typeface="Times New Roman" pitchFamily="18" charset="0"/>
              </a:rPr>
              <a:t>Помнить о «золотом правиле» </a:t>
            </a:r>
            <a:r>
              <a:rPr lang="ru-RU" sz="2000" dirty="0" smtClean="0">
                <a:solidFill>
                  <a:schemeClr val="tx1"/>
                </a:solidFill>
                <a:latin typeface="Times New Roman" pitchFamily="18" charset="0"/>
                <a:cs typeface="Times New Roman" pitchFamily="18" charset="0"/>
              </a:rPr>
              <a:t>пед</a:t>
            </a:r>
            <a:r>
              <a:rPr lang="ru-RU" sz="2000" dirty="0" smtClean="0">
                <a:latin typeface="Times New Roman" pitchFamily="18" charset="0"/>
                <a:cs typeface="Times New Roman" pitchFamily="18" charset="0"/>
              </a:rPr>
              <a:t>агогического </a:t>
            </a:r>
            <a:r>
              <a:rPr lang="ru-RU" sz="2000" dirty="0" smtClean="0">
                <a:solidFill>
                  <a:schemeClr val="tx1"/>
                </a:solidFill>
                <a:latin typeface="Times New Roman" pitchFamily="18" charset="0"/>
                <a:cs typeface="Times New Roman" pitchFamily="18" charset="0"/>
              </a:rPr>
              <a:t>анализа</a:t>
            </a:r>
            <a:r>
              <a:rPr lang="ru-RU" sz="2000" dirty="0">
                <a:solidFill>
                  <a:schemeClr val="tx1"/>
                </a:solidFill>
                <a:latin typeface="Times New Roman" pitchFamily="18" charset="0"/>
                <a:cs typeface="Times New Roman" pitchFamily="18" charset="0"/>
              </a:rPr>
              <a:t>: начинать с позитивного, продолжить о негативном, завершать разговор предложениями на будущее.</a:t>
            </a:r>
          </a:p>
          <a:p>
            <a:pPr>
              <a:buNone/>
            </a:pPr>
            <a:r>
              <a:rPr lang="ru-RU" sz="2000" dirty="0" smtClean="0">
                <a:solidFill>
                  <a:schemeClr val="tx1"/>
                </a:solidFill>
                <a:latin typeface="Times New Roman" pitchFamily="18" charset="0"/>
                <a:cs typeface="Times New Roman" pitchFamily="18" charset="0"/>
              </a:rPr>
              <a:t>      16. </a:t>
            </a:r>
            <a:r>
              <a:rPr lang="ru-RU" sz="2000" dirty="0">
                <a:solidFill>
                  <a:schemeClr val="tx1"/>
                </a:solidFill>
                <a:latin typeface="Times New Roman" pitchFamily="18" charset="0"/>
                <a:cs typeface="Times New Roman" pitchFamily="18" charset="0"/>
              </a:rPr>
              <a:t>Заранее подготовить благодарственные письма тем родителям, чьи дети принимали активное участие в конкурсах и </a:t>
            </a:r>
            <a:r>
              <a:rPr lang="ru-RU" sz="2000" dirty="0" smtClean="0">
                <a:solidFill>
                  <a:schemeClr val="tx1"/>
                </a:solidFill>
                <a:latin typeface="Times New Roman" pitchFamily="18" charset="0"/>
                <a:cs typeface="Times New Roman" pitchFamily="18" charset="0"/>
              </a:rPr>
              <a:t>олимпиад.</a:t>
            </a:r>
            <a:endParaRPr lang="ru-RU" sz="2000" dirty="0">
              <a:solidFill>
                <a:srgbClr val="006666"/>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619250" y="214290"/>
            <a:ext cx="7067550" cy="1000132"/>
          </a:xfrm>
        </p:spPr>
        <p:style>
          <a:lnRef idx="1">
            <a:schemeClr val="accent3"/>
          </a:lnRef>
          <a:fillRef idx="3">
            <a:schemeClr val="accent3"/>
          </a:fillRef>
          <a:effectRef idx="2">
            <a:schemeClr val="accent3"/>
          </a:effectRef>
          <a:fontRef idx="minor">
            <a:schemeClr val="lt1"/>
          </a:fontRef>
        </p:style>
        <p:txBody>
          <a:bodyPr/>
          <a:lstStyle/>
          <a:p>
            <a:r>
              <a:rPr lang="ru-RU" sz="3200" b="1" dirty="0" smtClean="0">
                <a:solidFill>
                  <a:srgbClr val="006666"/>
                </a:solidFill>
              </a:rPr>
              <a:t>Примерный порядок проведения родительского собрания</a:t>
            </a:r>
            <a:endParaRPr lang="ru-RU" sz="3200" b="1" dirty="0">
              <a:solidFill>
                <a:srgbClr val="006666"/>
              </a:solidFill>
            </a:endParaRPr>
          </a:p>
        </p:txBody>
      </p:sp>
      <p:sp>
        <p:nvSpPr>
          <p:cNvPr id="27651" name="Rectangle 3"/>
          <p:cNvSpPr>
            <a:spLocks noGrp="1" noChangeArrowheads="1"/>
          </p:cNvSpPr>
          <p:nvPr>
            <p:ph type="body" idx="1"/>
          </p:nvPr>
        </p:nvSpPr>
        <p:spPr>
          <a:xfrm>
            <a:off x="457200" y="1196974"/>
            <a:ext cx="8229600" cy="5160984"/>
          </a:xfrm>
        </p:spPr>
        <p:txBody>
          <a:bodyPr/>
          <a:lstStyle/>
          <a:p>
            <a:pPr>
              <a:buNone/>
            </a:pPr>
            <a:r>
              <a:rPr lang="ru-RU" sz="2000" dirty="0" smtClean="0">
                <a:solidFill>
                  <a:schemeClr val="tx1"/>
                </a:solidFill>
                <a:latin typeface="Times New Roman" pitchFamily="18" charset="0"/>
                <a:cs typeface="Times New Roman" pitchFamily="18" charset="0"/>
              </a:rPr>
              <a:t>     1</a:t>
            </a:r>
            <a:r>
              <a:rPr lang="ru-RU" sz="2000" dirty="0">
                <a:solidFill>
                  <a:schemeClr val="tx1"/>
                </a:solidFill>
                <a:latin typeface="Times New Roman" pitchFamily="18" charset="0"/>
                <a:cs typeface="Times New Roman" pitchFamily="18" charset="0"/>
              </a:rPr>
              <a:t>. Определение темы, повестки дня собрания.</a:t>
            </a:r>
          </a:p>
          <a:p>
            <a:pPr>
              <a:buNone/>
            </a:pPr>
            <a:r>
              <a:rPr lang="ru-RU" sz="2000" dirty="0" smtClean="0">
                <a:solidFill>
                  <a:schemeClr val="tx1"/>
                </a:solidFill>
                <a:latin typeface="Times New Roman" pitchFamily="18" charset="0"/>
                <a:cs typeface="Times New Roman" pitchFamily="18" charset="0"/>
              </a:rPr>
              <a:t>      2</a:t>
            </a:r>
            <a:r>
              <a:rPr lang="ru-RU" sz="2000" dirty="0">
                <a:solidFill>
                  <a:schemeClr val="tx1"/>
                </a:solidFill>
                <a:latin typeface="Times New Roman" pitchFamily="18" charset="0"/>
                <a:cs typeface="Times New Roman" pitchFamily="18" charset="0"/>
              </a:rPr>
              <a:t>. Сообщение классного руководителя, членов родительского комитета о выполнении решений предыдущего собрания.</a:t>
            </a:r>
          </a:p>
          <a:p>
            <a:pPr>
              <a:buNone/>
            </a:pPr>
            <a:r>
              <a:rPr lang="ru-RU" sz="2000" dirty="0" smtClean="0">
                <a:solidFill>
                  <a:schemeClr val="tx1"/>
                </a:solidFill>
                <a:latin typeface="Times New Roman" pitchFamily="18" charset="0"/>
                <a:cs typeface="Times New Roman" pitchFamily="18" charset="0"/>
              </a:rPr>
              <a:t>      3</a:t>
            </a:r>
            <a:r>
              <a:rPr lang="ru-RU" sz="2000" dirty="0">
                <a:solidFill>
                  <a:schemeClr val="tx1"/>
                </a:solidFill>
                <a:latin typeface="Times New Roman" pitchFamily="18" charset="0"/>
                <a:cs typeface="Times New Roman" pitchFamily="18" charset="0"/>
              </a:rPr>
              <a:t>. Психолого-педагогическое просвещение родителей на педагогическую тему (в форме лекции, беседы). Сообщение могут </a:t>
            </a:r>
            <a:r>
              <a:rPr lang="ru-RU" sz="2000" dirty="0" smtClean="0">
                <a:solidFill>
                  <a:schemeClr val="tx1"/>
                </a:solidFill>
                <a:latin typeface="Times New Roman" pitchFamily="18" charset="0"/>
                <a:cs typeface="Times New Roman" pitchFamily="18" charset="0"/>
              </a:rPr>
              <a:t>сделать </a:t>
            </a:r>
            <a:r>
              <a:rPr lang="ru-RU" sz="2000" dirty="0">
                <a:solidFill>
                  <a:schemeClr val="tx1"/>
                </a:solidFill>
                <a:latin typeface="Times New Roman" pitchFamily="18" charset="0"/>
                <a:cs typeface="Times New Roman" pitchFamily="18" charset="0"/>
              </a:rPr>
              <a:t>учителя-предметники, классный руководитель, школьный психолог, социальный педагог, участковый, медицинский работник и т.д. </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Например</a:t>
            </a:r>
            <a:r>
              <a:rPr lang="ru-RU" sz="2000" dirty="0" smtClean="0">
                <a:solidFill>
                  <a:schemeClr val="tx1"/>
                </a:solidFill>
                <a:latin typeface="Times New Roman" pitchFamily="18" charset="0"/>
                <a:cs typeface="Times New Roman" pitchFamily="18" charset="0"/>
              </a:rPr>
              <a:t>:</a:t>
            </a:r>
            <a:r>
              <a:rPr lang="ru-RU" sz="2000" dirty="0">
                <a:solidFill>
                  <a:schemeClr val="tx1"/>
                </a:solidFill>
                <a:latin typeface="Times New Roman" pitchFamily="18" charset="0"/>
                <a:cs typeface="Times New Roman" pitchFamily="18" charset="0"/>
              </a:rPr>
              <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 </a:t>
            </a:r>
            <a:r>
              <a:rPr lang="ru-RU" sz="2000" dirty="0" smtClean="0">
                <a:solidFill>
                  <a:schemeClr val="tx1"/>
                </a:solidFill>
                <a:latin typeface="Times New Roman" pitchFamily="18" charset="0"/>
                <a:cs typeface="Times New Roman" pitchFamily="18" charset="0"/>
              </a:rPr>
              <a:t>«</a:t>
            </a:r>
            <a:r>
              <a:rPr lang="ru-RU" sz="2000" dirty="0" smtClean="0">
                <a:latin typeface="Times New Roman" pitchFamily="18" charset="0"/>
                <a:cs typeface="Times New Roman" pitchFamily="18" charset="0"/>
              </a:rPr>
              <a:t>К</a:t>
            </a:r>
            <a:r>
              <a:rPr lang="ru-RU" sz="2000" dirty="0" smtClean="0">
                <a:solidFill>
                  <a:schemeClr val="tx1"/>
                </a:solidFill>
                <a:latin typeface="Times New Roman" pitchFamily="18" charset="0"/>
                <a:cs typeface="Times New Roman" pitchFamily="18" charset="0"/>
              </a:rPr>
              <a:t>омпьютер </a:t>
            </a:r>
            <a:r>
              <a:rPr lang="ru-RU" sz="2000" dirty="0">
                <a:solidFill>
                  <a:schemeClr val="tx1"/>
                </a:solidFill>
                <a:latin typeface="Times New Roman" pitchFamily="18" charset="0"/>
                <a:cs typeface="Times New Roman" pitchFamily="18" charset="0"/>
              </a:rPr>
              <a:t>в жизни ребенка»</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 </a:t>
            </a:r>
            <a:r>
              <a:rPr lang="ru-RU" sz="2000" dirty="0" smtClean="0">
                <a:solidFill>
                  <a:schemeClr val="tx1"/>
                </a:solidFill>
                <a:latin typeface="Times New Roman" pitchFamily="18" charset="0"/>
                <a:cs typeface="Times New Roman" pitchFamily="18" charset="0"/>
              </a:rPr>
              <a:t>«</a:t>
            </a:r>
            <a:r>
              <a:rPr lang="ru-RU" sz="2000" dirty="0" smtClean="0">
                <a:latin typeface="Times New Roman" pitchFamily="18" charset="0"/>
                <a:cs typeface="Times New Roman" pitchFamily="18" charset="0"/>
              </a:rPr>
              <a:t>Семейное чтение</a:t>
            </a:r>
            <a:r>
              <a:rPr lang="ru-RU" sz="2000" dirty="0" smtClean="0">
                <a:solidFill>
                  <a:schemeClr val="tx1"/>
                </a:solidFill>
                <a:latin typeface="Times New Roman" pitchFamily="18" charset="0"/>
                <a:cs typeface="Times New Roman" pitchFamily="18" charset="0"/>
              </a:rPr>
              <a:t>»</a:t>
            </a:r>
            <a:r>
              <a:rPr lang="ru-RU" sz="2000" dirty="0">
                <a:solidFill>
                  <a:schemeClr val="tx1"/>
                </a:solidFill>
                <a:latin typeface="Times New Roman" pitchFamily="18" charset="0"/>
                <a:cs typeface="Times New Roman" pitchFamily="18" charset="0"/>
              </a:rPr>
              <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 «</a:t>
            </a:r>
            <a:r>
              <a:rPr lang="ru-RU" sz="2000" dirty="0" smtClean="0">
                <a:solidFill>
                  <a:schemeClr val="tx1"/>
                </a:solidFill>
                <a:latin typeface="Times New Roman" pitchFamily="18" charset="0"/>
                <a:cs typeface="Times New Roman" pitchFamily="18" charset="0"/>
              </a:rPr>
              <a:t>Левша – это плохо?»</a:t>
            </a:r>
            <a:r>
              <a:rPr lang="ru-RU" sz="2000" dirty="0">
                <a:solidFill>
                  <a:schemeClr val="tx1"/>
                </a:solidFill>
                <a:latin typeface="Times New Roman" pitchFamily="18" charset="0"/>
                <a:cs typeface="Times New Roman" pitchFamily="18" charset="0"/>
              </a:rPr>
              <a:t> </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 </a:t>
            </a:r>
            <a:r>
              <a:rPr lang="ru-RU" sz="2000" dirty="0" smtClean="0">
                <a:solidFill>
                  <a:schemeClr val="tx1"/>
                </a:solidFill>
                <a:latin typeface="Times New Roman" pitchFamily="18" charset="0"/>
                <a:cs typeface="Times New Roman" pitchFamily="18" charset="0"/>
              </a:rPr>
              <a:t>«Доверять ли детям карманные деньги?»</a:t>
            </a:r>
            <a:r>
              <a:rPr lang="ru-RU" sz="2000" dirty="0">
                <a:solidFill>
                  <a:schemeClr val="tx1"/>
                </a:solidFill>
                <a:latin typeface="Times New Roman" pitchFamily="18" charset="0"/>
                <a:cs typeface="Times New Roman" pitchFamily="18" charset="0"/>
              </a:rPr>
              <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 </a:t>
            </a:r>
            <a:r>
              <a:rPr lang="ru-RU" sz="2000" dirty="0" smtClean="0">
                <a:solidFill>
                  <a:schemeClr val="tx1"/>
                </a:solidFill>
                <a:latin typeface="Times New Roman" pitchFamily="18" charset="0"/>
                <a:cs typeface="Times New Roman" pitchFamily="18" charset="0"/>
              </a:rPr>
              <a:t>«</a:t>
            </a:r>
            <a:r>
              <a:rPr lang="ru-RU" sz="2000" dirty="0" smtClean="0">
                <a:latin typeface="Times New Roman" pitchFamily="18" charset="0"/>
                <a:cs typeface="Times New Roman" pitchFamily="18" charset="0"/>
              </a:rPr>
              <a:t>О</a:t>
            </a:r>
            <a:r>
              <a:rPr lang="ru-RU" sz="2000" dirty="0" smtClean="0">
                <a:solidFill>
                  <a:schemeClr val="tx1"/>
                </a:solidFill>
                <a:latin typeface="Times New Roman" pitchFamily="18" charset="0"/>
                <a:cs typeface="Times New Roman" pitchFamily="18" charset="0"/>
              </a:rPr>
              <a:t>рганизация досуга в семье»</a:t>
            </a:r>
            <a:r>
              <a:rPr lang="ru-RU" sz="2000" dirty="0">
                <a:solidFill>
                  <a:schemeClr val="tx1"/>
                </a:solidFill>
                <a:latin typeface="Times New Roman" pitchFamily="18" charset="0"/>
                <a:cs typeface="Times New Roman" pitchFamily="18" charset="0"/>
              </a:rPr>
              <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 «Режим дня в жизни ребенка</a:t>
            </a:r>
            <a:r>
              <a:rPr lang="ru-RU" sz="2000" dirty="0" smtClean="0">
                <a:solidFill>
                  <a:schemeClr val="tx1"/>
                </a:solidFill>
                <a:latin typeface="Times New Roman" pitchFamily="18" charset="0"/>
                <a:cs typeface="Times New Roman" pitchFamily="18" charset="0"/>
              </a:rPr>
              <a:t>»</a:t>
            </a:r>
            <a:endParaRPr lang="ru-RU" sz="2000" dirty="0">
              <a:solidFill>
                <a:schemeClr val="tx1"/>
              </a:solidFill>
              <a:latin typeface="Times New Roman" pitchFamily="18" charset="0"/>
              <a:cs typeface="Times New Roman" pitchFamily="18" charset="0"/>
            </a:endParaRPr>
          </a:p>
          <a:p>
            <a:endParaRPr lang="ru-RU" sz="2400" dirty="0">
              <a:solidFill>
                <a:srgbClr val="006666"/>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619250" y="214290"/>
            <a:ext cx="7067550" cy="928694"/>
          </a:xfrm>
        </p:spPr>
        <p:style>
          <a:lnRef idx="0">
            <a:schemeClr val="accent3"/>
          </a:lnRef>
          <a:fillRef idx="3">
            <a:schemeClr val="accent3"/>
          </a:fillRef>
          <a:effectRef idx="3">
            <a:schemeClr val="accent3"/>
          </a:effectRef>
          <a:fontRef idx="minor">
            <a:schemeClr val="lt1"/>
          </a:fontRef>
        </p:style>
        <p:txBody>
          <a:bodyPr/>
          <a:lstStyle/>
          <a:p>
            <a:r>
              <a:rPr lang="ru-RU" sz="3200" b="1" dirty="0" smtClean="0">
                <a:solidFill>
                  <a:srgbClr val="006666"/>
                </a:solidFill>
              </a:rPr>
              <a:t>Примерный порядок проведения родительского собрания</a:t>
            </a:r>
            <a:endParaRPr lang="ru-RU" sz="3200" b="1" dirty="0">
              <a:solidFill>
                <a:srgbClr val="006666"/>
              </a:solidFill>
            </a:endParaRPr>
          </a:p>
        </p:txBody>
      </p:sp>
      <p:sp>
        <p:nvSpPr>
          <p:cNvPr id="28675" name="Rectangle 3"/>
          <p:cNvSpPr>
            <a:spLocks noGrp="1" noChangeArrowheads="1"/>
          </p:cNvSpPr>
          <p:nvPr>
            <p:ph type="body" idx="1"/>
          </p:nvPr>
        </p:nvSpPr>
        <p:spPr>
          <a:xfrm>
            <a:off x="457200" y="1196975"/>
            <a:ext cx="8229600" cy="4929188"/>
          </a:xfrm>
        </p:spPr>
        <p:txBody>
          <a:bodyPr/>
          <a:lstStyle/>
          <a:p>
            <a:pPr>
              <a:buNone/>
            </a:pPr>
            <a:r>
              <a:rPr lang="ru-RU" sz="2000" dirty="0" smtClean="0">
                <a:solidFill>
                  <a:schemeClr val="tx1"/>
                </a:solidFill>
                <a:latin typeface="Times New Roman" pitchFamily="18" charset="0"/>
                <a:cs typeface="Times New Roman" pitchFamily="18" charset="0"/>
              </a:rPr>
              <a:t>    </a:t>
            </a:r>
          </a:p>
          <a:p>
            <a:pPr>
              <a:buNone/>
            </a:pP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  </a:t>
            </a:r>
            <a:r>
              <a:rPr lang="ru-RU" sz="2000" dirty="0" smtClean="0">
                <a:solidFill>
                  <a:schemeClr val="tx1"/>
                </a:solidFill>
                <a:latin typeface="Times New Roman" pitchFamily="18" charset="0"/>
                <a:cs typeface="Times New Roman" pitchFamily="18" charset="0"/>
              </a:rPr>
              <a:t> 4</a:t>
            </a:r>
            <a:r>
              <a:rPr lang="ru-RU" sz="2000" dirty="0">
                <a:solidFill>
                  <a:schemeClr val="tx1"/>
                </a:solidFill>
                <a:latin typeface="Times New Roman" pitchFamily="18" charset="0"/>
                <a:cs typeface="Times New Roman" pitchFamily="18" charset="0"/>
              </a:rPr>
              <a:t>. Выступление родителя об опыте семейного воспитания по определенному вопросу.</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Например, </a:t>
            </a:r>
            <a:r>
              <a:rPr lang="ru-RU" sz="2000" dirty="0" smtClean="0">
                <a:solidFill>
                  <a:schemeClr val="tx1"/>
                </a:solidFill>
                <a:latin typeface="Times New Roman" pitchFamily="18" charset="0"/>
                <a:cs typeface="Times New Roman" pitchFamily="18" charset="0"/>
              </a:rPr>
              <a:t>«</a:t>
            </a:r>
            <a:r>
              <a:rPr lang="ru-RU" sz="2000" dirty="0" smtClean="0">
                <a:latin typeface="Times New Roman" pitchFamily="18" charset="0"/>
                <a:cs typeface="Times New Roman" pitchFamily="18" charset="0"/>
              </a:rPr>
              <a:t>Вечер в семье</a:t>
            </a:r>
            <a:r>
              <a:rPr lang="ru-RU" sz="2000" dirty="0" smtClean="0">
                <a:solidFill>
                  <a:schemeClr val="tx1"/>
                </a:solidFill>
                <a:latin typeface="Times New Roman" pitchFamily="18" charset="0"/>
                <a:cs typeface="Times New Roman" pitchFamily="18" charset="0"/>
              </a:rPr>
              <a:t>» </a:t>
            </a:r>
            <a:r>
              <a:rPr lang="ru-RU" sz="2000" dirty="0">
                <a:solidFill>
                  <a:schemeClr val="tx1"/>
                </a:solidFill>
                <a:latin typeface="Times New Roman" pitchFamily="18" charset="0"/>
                <a:cs typeface="Times New Roman" pitchFamily="18" charset="0"/>
              </a:rPr>
              <a:t>или «Пять шагов к любви литературы» (сообщение о домашнем (совместном) чтении).</a:t>
            </a:r>
          </a:p>
          <a:p>
            <a:pPr>
              <a:buNone/>
            </a:pPr>
            <a:r>
              <a:rPr lang="ru-RU" sz="2000" dirty="0" smtClean="0">
                <a:solidFill>
                  <a:schemeClr val="tx1"/>
                </a:solidFill>
                <a:latin typeface="Times New Roman" pitchFamily="18" charset="0"/>
                <a:cs typeface="Times New Roman" pitchFamily="18" charset="0"/>
              </a:rPr>
              <a:t>     5</a:t>
            </a:r>
            <a:r>
              <a:rPr lang="ru-RU" sz="2000" dirty="0">
                <a:solidFill>
                  <a:schemeClr val="tx1"/>
                </a:solidFill>
                <a:latin typeface="Times New Roman" pitchFamily="18" charset="0"/>
                <a:cs typeface="Times New Roman" pitchFamily="18" charset="0"/>
              </a:rPr>
              <a:t>. Обобщение, обмен мнениями по изложенному вопросу.</a:t>
            </a:r>
          </a:p>
          <a:p>
            <a:pPr>
              <a:buNone/>
            </a:pPr>
            <a:r>
              <a:rPr lang="ru-RU" sz="2000" dirty="0" smtClean="0">
                <a:solidFill>
                  <a:schemeClr val="tx1"/>
                </a:solidFill>
                <a:latin typeface="Times New Roman" pitchFamily="18" charset="0"/>
                <a:cs typeface="Times New Roman" pitchFamily="18" charset="0"/>
              </a:rPr>
              <a:t>     6</a:t>
            </a:r>
            <a:r>
              <a:rPr lang="ru-RU" sz="2000" dirty="0">
                <a:solidFill>
                  <a:schemeClr val="tx1"/>
                </a:solidFill>
                <a:latin typeface="Times New Roman" pitchFamily="18" charset="0"/>
                <a:cs typeface="Times New Roman" pitchFamily="18" charset="0"/>
              </a:rPr>
              <a:t>. А) Анализ учебных достижений учащихся класса. </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В этой части родительского собрания классный руководитель знакомит родителей с общими результатами учебной деятельности класса. С самого начала стоит предупредить родителей, что ответы на частные вопросы они получат только в ходе персонального общения.</a:t>
            </a:r>
          </a:p>
          <a:p>
            <a:pPr>
              <a:buNone/>
            </a:pPr>
            <a:r>
              <a:rPr lang="ru-RU" sz="2000" dirty="0" smtClean="0">
                <a:solidFill>
                  <a:schemeClr val="tx1"/>
                </a:solidFill>
                <a:latin typeface="Times New Roman" pitchFamily="18" charset="0"/>
                <a:cs typeface="Times New Roman" pitchFamily="18" charset="0"/>
              </a:rPr>
              <a:t>      Б</a:t>
            </a:r>
            <a:r>
              <a:rPr lang="ru-RU" sz="2000" dirty="0">
                <a:solidFill>
                  <a:schemeClr val="tx1"/>
                </a:solidFill>
                <a:latin typeface="Times New Roman" pitchFamily="18" charset="0"/>
                <a:cs typeface="Times New Roman" pitchFamily="18" charset="0"/>
              </a:rPr>
              <a:t>) Ознакомление родителей с состоянием социально-эмоционального климата в </a:t>
            </a:r>
            <a:r>
              <a:rPr lang="ru-RU" sz="2000" dirty="0" smtClean="0">
                <a:solidFill>
                  <a:schemeClr val="tx1"/>
                </a:solidFill>
                <a:latin typeface="Times New Roman" pitchFamily="18" charset="0"/>
                <a:cs typeface="Times New Roman" pitchFamily="18" charset="0"/>
              </a:rPr>
              <a:t>классе.</a:t>
            </a:r>
            <a:endParaRPr lang="ru-RU" sz="2000" dirty="0">
              <a:solidFill>
                <a:srgbClr val="006666"/>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Учебная">
  <a:themeElements>
    <a:clrScheme name="Учебная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Учебная">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Учебная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Учебная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Учебная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Учебная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Учебная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Учебная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Учебная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Учебная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Учебная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Учебная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Учебная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Учебная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Учебная</Template>
  <TotalTime>141</TotalTime>
  <Words>807</Words>
  <Application>Microsoft Office PowerPoint</Application>
  <PresentationFormat>Экран (4:3)</PresentationFormat>
  <Paragraphs>56</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Учебная</vt:lpstr>
      <vt:lpstr>Правила проведения родительского собрания</vt:lpstr>
      <vt:lpstr>Родительское собрание, его цели</vt:lpstr>
      <vt:lpstr>Виды родительских собраний:</vt:lpstr>
      <vt:lpstr>Подготовка родительского собрания</vt:lpstr>
      <vt:lpstr>Подготовка родительского собрания</vt:lpstr>
      <vt:lpstr>Подготовка   родительского собрания</vt:lpstr>
      <vt:lpstr>Подготовка родительского собрания</vt:lpstr>
      <vt:lpstr>Примерный порядок проведения родительского собрания</vt:lpstr>
      <vt:lpstr>Примерный порядок проведения родительского собрания</vt:lpstr>
      <vt:lpstr>Примерный порядок проведения родительского собрания</vt:lpstr>
      <vt:lpstr>Стоит помнить, что:</vt:lpstr>
      <vt:lpstr>Классные родительские собрания проводятся 4-5 раз в учебном году ( 1 раз в четверть).</vt:lpstr>
      <vt:lpstr>После собрания</vt:lpstr>
      <vt:lpstr>Спасибо за внимание!</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Правила проведения родительского собрания</dc:title>
  <dc:creator>Admin</dc:creator>
  <cp:lastModifiedBy>Admin</cp:lastModifiedBy>
  <cp:revision>16</cp:revision>
  <dcterms:created xsi:type="dcterms:W3CDTF">2015-03-28T17:46:05Z</dcterms:created>
  <dcterms:modified xsi:type="dcterms:W3CDTF">2015-04-06T15:26:59Z</dcterms:modified>
</cp:coreProperties>
</file>