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80" r:id="rId11"/>
    <p:sldId id="259" r:id="rId12"/>
    <p:sldId id="281" r:id="rId13"/>
    <p:sldId id="265" r:id="rId14"/>
    <p:sldId id="267" r:id="rId15"/>
    <p:sldId id="269" r:id="rId16"/>
    <p:sldId id="271" r:id="rId17"/>
    <p:sldId id="268" r:id="rId18"/>
    <p:sldId id="270" r:id="rId19"/>
    <p:sldId id="272" r:id="rId20"/>
    <p:sldId id="277" r:id="rId21"/>
    <p:sldId id="273" r:id="rId22"/>
    <p:sldId id="274" r:id="rId23"/>
    <p:sldId id="275" r:id="rId24"/>
    <p:sldId id="276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F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D3265-7C07-4521-A9C5-A70B58FF509E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77D3F-70F7-44E4-9D77-0A6F73618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1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oraMaste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2500306"/>
            <a:ext cx="4456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Стихотворные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размеры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57158" y="357187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Швед, русский – колет, рубит, режет…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3752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СПОНДЕЙ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250133" y="360759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178827" y="360759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393405" y="360759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3002863" y="37886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7789210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2143116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Двусложная стопа из двух ударных слогов (в ямбе и хорее).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3166955" y="5548427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4381401" y="5548425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7096045" y="5548425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3774812" y="5203581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Aspect="1"/>
          </p:cNvCxnSpPr>
          <p:nvPr/>
        </p:nvCxnSpPr>
        <p:spPr>
          <a:xfrm rot="16200000" flipH="1">
            <a:off x="3144352" y="5642465"/>
            <a:ext cx="1000132" cy="22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 noChangeAspect="1"/>
          </p:cNvCxnSpPr>
          <p:nvPr/>
        </p:nvCxnSpPr>
        <p:spPr>
          <a:xfrm rot="5400000">
            <a:off x="4509290" y="5634853"/>
            <a:ext cx="984869" cy="219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 rot="5400000">
            <a:off x="5795173" y="5634851"/>
            <a:ext cx="984869" cy="219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Дуга 46"/>
          <p:cNvSpPr>
            <a:spLocks noChangeAspect="1"/>
          </p:cNvSpPr>
          <p:nvPr/>
        </p:nvSpPr>
        <p:spPr>
          <a:xfrm rot="8161218">
            <a:off x="5132133" y="5203581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429520" y="442913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5" name="Дуга 34"/>
          <p:cNvSpPr/>
          <p:nvPr/>
        </p:nvSpPr>
        <p:spPr>
          <a:xfrm rot="8161218">
            <a:off x="4860251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161218">
            <a:off x="6289010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>
            <a:spLocks noChangeAspect="1"/>
          </p:cNvSpPr>
          <p:nvPr/>
        </p:nvSpPr>
        <p:spPr>
          <a:xfrm rot="8161218">
            <a:off x="6489456" y="5203579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вая фигурная скобка 43"/>
          <p:cNvSpPr/>
          <p:nvPr/>
        </p:nvSpPr>
        <p:spPr>
          <a:xfrm rot="16200000">
            <a:off x="2893207" y="5679297"/>
            <a:ext cx="357190" cy="8572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71736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спондей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5822165" y="360759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322363" y="360759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 noChangeAspect="1"/>
          </p:cNvCxnSpPr>
          <p:nvPr/>
        </p:nvCxnSpPr>
        <p:spPr>
          <a:xfrm rot="5400000">
            <a:off x="2666889" y="5548425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 noChangeAspect="1"/>
          </p:cNvCxnSpPr>
          <p:nvPr/>
        </p:nvCxnSpPr>
        <p:spPr>
          <a:xfrm rot="5400000">
            <a:off x="5667285" y="5548425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 noChangeAspect="1"/>
          </p:cNvCxnSpPr>
          <p:nvPr/>
        </p:nvCxnSpPr>
        <p:spPr>
          <a:xfrm rot="5400000">
            <a:off x="7152495" y="5634851"/>
            <a:ext cx="984869" cy="219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Дуга 50"/>
          <p:cNvSpPr>
            <a:spLocks noChangeAspect="1"/>
          </p:cNvSpPr>
          <p:nvPr/>
        </p:nvSpPr>
        <p:spPr>
          <a:xfrm rot="8161218">
            <a:off x="7775341" y="5203580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4714876" y="1071546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5572132" y="1071546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5" grpId="0" animBg="1"/>
      <p:bldP spid="17" grpId="0" animBg="1"/>
      <p:bldP spid="29" grpId="0"/>
      <p:bldP spid="37" grpId="0" animBg="1"/>
      <p:bldP spid="47" grpId="0" animBg="1"/>
      <p:bldP spid="38" grpId="0"/>
      <p:bldP spid="35" grpId="0" animBg="1"/>
      <p:bldP spid="42" grpId="0" animBg="1"/>
      <p:bldP spid="48" grpId="0" animBg="1"/>
      <p:bldP spid="44" grpId="0" animBg="1"/>
      <p:bldP spid="57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428604"/>
            <a:ext cx="72090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определить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стихотворный размер?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2214554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1. Прочитайте строфу, расставьте  ударения.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2. Подчеркните безударные гласные.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3. Запишите получившуюся схему.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4. Проследите повторяющийся рисунок, разделите на стопы.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5. Определите размер.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oraMasterPr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728" y="1928802"/>
            <a:ext cx="57775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стихотворный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785794"/>
            <a:ext cx="5716630" cy="289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Долго ль мне гулять на свете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То в коляске, то верхом…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50030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107257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107521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36215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679289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035819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393141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607587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750595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8161218">
            <a:off x="1645539" y="128835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161218">
            <a:off x="3502928" y="135979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161218">
            <a:off x="4931687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61218">
            <a:off x="6003258" y="128835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161218">
            <a:off x="1859856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8161218">
            <a:off x="2931424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161218">
            <a:off x="4002994" y="228849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cxnSpLocks noChangeAspect="1"/>
          </p:cNvCxnSpPr>
          <p:nvPr/>
        </p:nvCxnSpPr>
        <p:spPr>
          <a:xfrm rot="5400000">
            <a:off x="336180" y="3775803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 noChangeAspect="1"/>
          </p:cNvCxnSpPr>
          <p:nvPr/>
        </p:nvCxnSpPr>
        <p:spPr>
          <a:xfrm rot="5400000">
            <a:off x="1622064" y="3775803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 noChangeAspect="1"/>
          </p:cNvCxnSpPr>
          <p:nvPr/>
        </p:nvCxnSpPr>
        <p:spPr>
          <a:xfrm rot="5400000">
            <a:off x="4336708" y="3775803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2979386" y="3775803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Дуга 31"/>
          <p:cNvSpPr>
            <a:spLocks noChangeAspect="1"/>
          </p:cNvSpPr>
          <p:nvPr/>
        </p:nvSpPr>
        <p:spPr>
          <a:xfrm rot="8161218">
            <a:off x="819554" y="3534203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>
            <a:spLocks noChangeAspect="1"/>
          </p:cNvSpPr>
          <p:nvPr/>
        </p:nvSpPr>
        <p:spPr>
          <a:xfrm rot="8161218">
            <a:off x="2105439" y="3534204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>
            <a:spLocks noChangeAspect="1"/>
          </p:cNvSpPr>
          <p:nvPr/>
        </p:nvSpPr>
        <p:spPr>
          <a:xfrm rot="8161218">
            <a:off x="3462759" y="3534203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71538" y="4643446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Четырехстопный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хорей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4" name="Дуга 43"/>
          <p:cNvSpPr>
            <a:spLocks noChangeAspect="1"/>
          </p:cNvSpPr>
          <p:nvPr/>
        </p:nvSpPr>
        <p:spPr>
          <a:xfrm rot="8161218">
            <a:off x="4711859" y="3514209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>
            <a:off x="1000100" y="3714752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2358216" y="3713958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715538" y="3713958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horseback-riding-getaway-horseback-riding-resorts-horseback-riding-trails-horseback-riding-vacati-23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429132"/>
            <a:ext cx="3976681" cy="216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8" grpId="0" animBg="1"/>
      <p:bldP spid="42" grpId="0"/>
      <p:bldP spid="42" grpId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6429404" cy="191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Шумела полночная вьюга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 лесной и глухой стороне.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285992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А.А. Фет</a:t>
            </a:r>
            <a:endParaRPr lang="ru-RU" dirty="0">
              <a:latin typeface="Garamond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607323" y="96438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321835" y="96438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893075" y="1964521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036347" y="96438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679025" y="1964521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464975" y="1964521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1074037" y="114548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2002729" y="114548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1145474" y="214561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2502797" y="114548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8161218">
            <a:off x="3145737" y="214561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161218">
            <a:off x="2431359" y="214561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161218">
            <a:off x="3860118" y="114548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61218">
            <a:off x="4145871" y="114548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161218">
            <a:off x="4503060" y="214561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161218">
            <a:off x="4931689" y="214561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161218">
            <a:off x="5360316" y="114548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cxnSpLocks noChangeAspect="1"/>
          </p:cNvCxnSpPr>
          <p:nvPr/>
        </p:nvCxnSpPr>
        <p:spPr>
          <a:xfrm rot="5400000">
            <a:off x="836245" y="3347176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 noChangeAspect="1"/>
          </p:cNvCxnSpPr>
          <p:nvPr/>
        </p:nvCxnSpPr>
        <p:spPr>
          <a:xfrm rot="5400000">
            <a:off x="2479319" y="3347176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 noChangeAspect="1"/>
          </p:cNvCxnSpPr>
          <p:nvPr/>
        </p:nvCxnSpPr>
        <p:spPr>
          <a:xfrm rot="5400000">
            <a:off x="4050955" y="3347176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Дуга 29"/>
          <p:cNvSpPr>
            <a:spLocks noChangeAspect="1"/>
          </p:cNvSpPr>
          <p:nvPr/>
        </p:nvSpPr>
        <p:spPr>
          <a:xfrm rot="8161218">
            <a:off x="462362" y="3105575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>
            <a:spLocks noChangeAspect="1"/>
          </p:cNvSpPr>
          <p:nvPr/>
        </p:nvSpPr>
        <p:spPr>
          <a:xfrm rot="8161218">
            <a:off x="2105436" y="3105574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>
            <a:spLocks noChangeAspect="1"/>
          </p:cNvSpPr>
          <p:nvPr/>
        </p:nvSpPr>
        <p:spPr>
          <a:xfrm rot="8161218">
            <a:off x="3677073" y="3105576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>
            <a:spLocks noChangeAspect="1"/>
          </p:cNvSpPr>
          <p:nvPr/>
        </p:nvSpPr>
        <p:spPr>
          <a:xfrm rot="8161218">
            <a:off x="1176742" y="3105575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>
            <a:spLocks noChangeAspect="1"/>
          </p:cNvSpPr>
          <p:nvPr/>
        </p:nvSpPr>
        <p:spPr>
          <a:xfrm rot="8161218">
            <a:off x="2819816" y="3105577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4391453" y="3105576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1358083" y="3428204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001157" y="3428204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8662" y="4357694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Трехстопный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амфибрахий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" name="Рисунок 40" descr="snowstorm-7950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493654"/>
            <a:ext cx="3571900" cy="303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40" grpId="0"/>
      <p:bldP spid="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8685" y="252995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457200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Четырехстопный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дактиль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85794"/>
            <a:ext cx="7215238" cy="191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Славная осень! Здоровый, ядреный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Воздух усталые силы бодрит.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2500306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Н.А. Некрасов</a:t>
            </a:r>
            <a:endParaRPr lang="ru-RU" dirty="0">
              <a:latin typeface="Garamond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964381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178827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321967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179355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50067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393141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679025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464975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8161218">
            <a:off x="1502664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161218">
            <a:off x="1788417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161218">
            <a:off x="2502797" y="128835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61218">
            <a:off x="3860119" y="128835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161218">
            <a:off x="4717374" y="128835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161218">
            <a:off x="5431755" y="128835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161218">
            <a:off x="6646201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8161218">
            <a:off x="1288351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161218">
            <a:off x="2859987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8161218">
            <a:off x="3145738" y="228849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8161218">
            <a:off x="4145870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8161218">
            <a:off x="4717374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8161218">
            <a:off x="1788416" y="228849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347554" y="3581480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 rot="5400000">
            <a:off x="1776314" y="3581480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3133636" y="3581479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Дуга 34"/>
          <p:cNvSpPr>
            <a:spLocks noChangeAspect="1"/>
          </p:cNvSpPr>
          <p:nvPr/>
        </p:nvSpPr>
        <p:spPr>
          <a:xfrm rot="8161218">
            <a:off x="605240" y="3319891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2034000" y="3319891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3391321" y="3319891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>
            <a:spLocks noChangeAspect="1"/>
          </p:cNvSpPr>
          <p:nvPr/>
        </p:nvSpPr>
        <p:spPr>
          <a:xfrm rot="8161218">
            <a:off x="1105305" y="3319891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>
            <a:spLocks noChangeAspect="1"/>
          </p:cNvSpPr>
          <p:nvPr/>
        </p:nvSpPr>
        <p:spPr>
          <a:xfrm rot="8161218">
            <a:off x="2534065" y="3319891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>
            <a:spLocks noChangeAspect="1"/>
          </p:cNvSpPr>
          <p:nvPr/>
        </p:nvSpPr>
        <p:spPr>
          <a:xfrm rot="8161218">
            <a:off x="3891387" y="3319890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1215208" y="3642520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643968" y="3642520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untitled__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857628"/>
            <a:ext cx="3619525" cy="2714644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 rot="5400000">
            <a:off x="4001290" y="3642520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cxnSpLocks noChangeAspect="1"/>
          </p:cNvCxnSpPr>
          <p:nvPr/>
        </p:nvCxnSpPr>
        <p:spPr>
          <a:xfrm rot="5400000">
            <a:off x="4490959" y="3581480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Дуга 45"/>
          <p:cNvSpPr>
            <a:spLocks noChangeAspect="1"/>
          </p:cNvSpPr>
          <p:nvPr/>
        </p:nvSpPr>
        <p:spPr>
          <a:xfrm rot="8161218">
            <a:off x="4748643" y="3319891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714354"/>
            <a:ext cx="7000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Однозвучно гремит колокольчик,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И дорога пылится слегка…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485776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Трехстопный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анапест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428866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И. Макаров</a:t>
            </a:r>
            <a:endParaRPr lang="ru-RU" dirty="0">
              <a:latin typeface="Garamond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035951" y="103582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536413" y="103582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893339" y="103582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678761" y="20359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250397" y="20359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79223" y="20359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8161218">
            <a:off x="573970" y="121691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1359788" y="121691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8161218">
            <a:off x="2645673" y="121691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161218">
            <a:off x="3360053" y="121691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161218">
            <a:off x="4574498" y="121691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61218">
            <a:off x="5074563" y="121691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161218">
            <a:off x="573971" y="221705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161218">
            <a:off x="1145475" y="221705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161218">
            <a:off x="3717242" y="221705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8161218">
            <a:off x="2645673" y="221705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161218">
            <a:off x="2002731" y="221705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8161218">
            <a:off x="6431887" y="121691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8161218">
            <a:off x="4503061" y="221705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cxnSpLocks noChangeAspect="1"/>
          </p:cNvCxnSpPr>
          <p:nvPr/>
        </p:nvCxnSpPr>
        <p:spPr>
          <a:xfrm rot="5400000">
            <a:off x="1562000" y="3795793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2990760" y="3795793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4348083" y="3795793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Дуга 32"/>
          <p:cNvSpPr>
            <a:spLocks noChangeAspect="1"/>
          </p:cNvSpPr>
          <p:nvPr/>
        </p:nvSpPr>
        <p:spPr>
          <a:xfrm rot="8161218">
            <a:off x="605240" y="3534205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>
            <a:spLocks noChangeAspect="1"/>
          </p:cNvSpPr>
          <p:nvPr/>
        </p:nvSpPr>
        <p:spPr>
          <a:xfrm rot="8161218">
            <a:off x="2034000" y="3534205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>
            <a:spLocks noChangeAspect="1"/>
          </p:cNvSpPr>
          <p:nvPr/>
        </p:nvSpPr>
        <p:spPr>
          <a:xfrm rot="8161218">
            <a:off x="3391321" y="3534205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1105305" y="3534205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2534065" y="3534205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>
            <a:spLocks noChangeAspect="1"/>
          </p:cNvSpPr>
          <p:nvPr/>
        </p:nvSpPr>
        <p:spPr>
          <a:xfrm rot="8161218">
            <a:off x="3891387" y="3534204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1429522" y="3856833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858282" y="3856833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0_35252_8bf8d3a1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071942"/>
            <a:ext cx="3925850" cy="261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794640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Сижу за решеткой в темнице сырой.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Вскормленный в неволе орёл молодой…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4786322"/>
            <a:ext cx="32147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Четырехстопный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амфибрахий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714620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178695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21769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035951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179223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750859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321967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536413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322363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8161218">
            <a:off x="573970" y="121692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8161218">
            <a:off x="1645542" y="121692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161218">
            <a:off x="2145606" y="121692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161218">
            <a:off x="3360052" y="121692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61218">
            <a:off x="4360184" y="121692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161218">
            <a:off x="5646069" y="121692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161218">
            <a:off x="6146136" y="121691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161218">
            <a:off x="1002599" y="221705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8161218">
            <a:off x="2717111" y="221705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161218">
            <a:off x="3860118" y="221705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8161218">
            <a:off x="5074565" y="221705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8161218">
            <a:off x="6289010" y="221705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8161218">
            <a:off x="4717375" y="221705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8161218">
            <a:off x="6789077" y="221705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847622" y="3652916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 rot="5400000">
            <a:off x="2276382" y="3652916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3705142" y="3652916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Дуга 34"/>
          <p:cNvSpPr>
            <a:spLocks noChangeAspect="1"/>
          </p:cNvSpPr>
          <p:nvPr/>
        </p:nvSpPr>
        <p:spPr>
          <a:xfrm rot="8161218">
            <a:off x="390927" y="3391327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1819687" y="3391327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3248446" y="3391328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>
            <a:spLocks noChangeAspect="1"/>
          </p:cNvSpPr>
          <p:nvPr/>
        </p:nvSpPr>
        <p:spPr>
          <a:xfrm rot="8161218">
            <a:off x="1105307" y="3391327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>
            <a:spLocks noChangeAspect="1"/>
          </p:cNvSpPr>
          <p:nvPr/>
        </p:nvSpPr>
        <p:spPr>
          <a:xfrm rot="8161218">
            <a:off x="2605505" y="3391327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>
            <a:spLocks noChangeAspect="1"/>
          </p:cNvSpPr>
          <p:nvPr/>
        </p:nvSpPr>
        <p:spPr>
          <a:xfrm rot="8161218">
            <a:off x="3962827" y="3391329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1215210" y="3713956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715408" y="3713956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072730" y="3713956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Дуга 43"/>
          <p:cNvSpPr>
            <a:spLocks noChangeAspect="1"/>
          </p:cNvSpPr>
          <p:nvPr/>
        </p:nvSpPr>
        <p:spPr>
          <a:xfrm rot="8161218">
            <a:off x="4677207" y="3391327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cxnSpLocks noChangeAspect="1"/>
          </p:cNvCxnSpPr>
          <p:nvPr/>
        </p:nvCxnSpPr>
        <p:spPr>
          <a:xfrm rot="5400000">
            <a:off x="5062465" y="3724354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" name="Рисунок 45" descr="DSC_59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429132"/>
            <a:ext cx="333109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6572296" cy="191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Вечерний звон, вечерний звон!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Как много дум наводит он.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485776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Четырехстопный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ямб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357430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И. Козлов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0" name="Рисунок 9" descr="rostov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269204"/>
            <a:ext cx="3218373" cy="3303068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1178695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821769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821637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822165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179091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964777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50331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964909" y="203595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8161218">
            <a:off x="645409" y="1216922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161218">
            <a:off x="645408" y="221705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161218">
            <a:off x="4788813" y="121692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61218">
            <a:off x="3645804" y="121692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161218">
            <a:off x="1788417" y="121691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161218">
            <a:off x="2074169" y="221705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161218">
            <a:off x="3502929" y="221705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161218">
            <a:off x="4431624" y="2217053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cxnSpLocks noChangeAspect="1"/>
          </p:cNvCxnSpPr>
          <p:nvPr/>
        </p:nvCxnSpPr>
        <p:spPr>
          <a:xfrm rot="5400000">
            <a:off x="1133372" y="3867231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 noChangeAspect="1"/>
          </p:cNvCxnSpPr>
          <p:nvPr/>
        </p:nvCxnSpPr>
        <p:spPr>
          <a:xfrm rot="5400000">
            <a:off x="2276380" y="3867231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 noChangeAspect="1"/>
          </p:cNvCxnSpPr>
          <p:nvPr/>
        </p:nvCxnSpPr>
        <p:spPr>
          <a:xfrm rot="5400000">
            <a:off x="4562396" y="3867231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3419388" y="3867231"/>
            <a:ext cx="406601" cy="101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Дуга 31"/>
          <p:cNvSpPr>
            <a:spLocks noChangeAspect="1"/>
          </p:cNvSpPr>
          <p:nvPr/>
        </p:nvSpPr>
        <p:spPr>
          <a:xfrm rot="8161218">
            <a:off x="605239" y="3605642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>
            <a:spLocks noChangeAspect="1"/>
          </p:cNvSpPr>
          <p:nvPr/>
        </p:nvSpPr>
        <p:spPr>
          <a:xfrm rot="8161218">
            <a:off x="1748246" y="3605643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>
            <a:spLocks noChangeAspect="1"/>
          </p:cNvSpPr>
          <p:nvPr/>
        </p:nvSpPr>
        <p:spPr>
          <a:xfrm rot="8161218">
            <a:off x="2891255" y="3605643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1143770" y="3785395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286778" y="3785395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429786" y="3785395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>
            <a:spLocks noChangeAspect="1"/>
          </p:cNvSpPr>
          <p:nvPr/>
        </p:nvSpPr>
        <p:spPr>
          <a:xfrm rot="8161218">
            <a:off x="4034263" y="3605642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785794"/>
            <a:ext cx="7429552" cy="191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Утро туманное. Утро седое.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Нивы печальные, снегом покрытые.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4643446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Четырехстопный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дактиль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2714620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И. Тургенев</a:t>
            </a:r>
            <a:endParaRPr lang="ru-RU" dirty="0">
              <a:latin typeface="Garamond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35753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393669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64843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393141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92943" y="210739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178827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536149" y="103582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179223" y="110726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8161218">
            <a:off x="1145475" y="128835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161218">
            <a:off x="2788548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161218">
            <a:off x="3074301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161218">
            <a:off x="4145870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161218">
            <a:off x="1645541" y="128835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8161218">
            <a:off x="4645937" y="128835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161218">
            <a:off x="5288879" y="128835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8161218">
            <a:off x="6789076" y="228849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8161218">
            <a:off x="7074827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8161218">
            <a:off x="1288351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8161218">
            <a:off x="1859853" y="22884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161218">
            <a:off x="3288613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8161218">
            <a:off x="3574366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8161218">
            <a:off x="4717374" y="2288491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8161218">
            <a:off x="5574630" y="22884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cxnSpLocks noChangeAspect="1"/>
          </p:cNvCxnSpPr>
          <p:nvPr/>
        </p:nvCxnSpPr>
        <p:spPr>
          <a:xfrm rot="5400000">
            <a:off x="204678" y="3652917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 noChangeAspect="1"/>
          </p:cNvCxnSpPr>
          <p:nvPr/>
        </p:nvCxnSpPr>
        <p:spPr>
          <a:xfrm rot="5400000">
            <a:off x="1633438" y="3652917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 noChangeAspect="1"/>
          </p:cNvCxnSpPr>
          <p:nvPr/>
        </p:nvCxnSpPr>
        <p:spPr>
          <a:xfrm rot="5400000">
            <a:off x="2990760" y="3652916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Дуга 38"/>
          <p:cNvSpPr>
            <a:spLocks noChangeAspect="1"/>
          </p:cNvSpPr>
          <p:nvPr/>
        </p:nvSpPr>
        <p:spPr>
          <a:xfrm rot="8161218">
            <a:off x="462364" y="3391328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>
            <a:spLocks noChangeAspect="1"/>
          </p:cNvSpPr>
          <p:nvPr/>
        </p:nvSpPr>
        <p:spPr>
          <a:xfrm rot="8161218">
            <a:off x="1891124" y="3391328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>
            <a:spLocks noChangeAspect="1"/>
          </p:cNvSpPr>
          <p:nvPr/>
        </p:nvSpPr>
        <p:spPr>
          <a:xfrm rot="8161218">
            <a:off x="3248445" y="3391328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>
            <a:spLocks noChangeAspect="1"/>
          </p:cNvSpPr>
          <p:nvPr/>
        </p:nvSpPr>
        <p:spPr>
          <a:xfrm rot="8161218">
            <a:off x="962429" y="3391328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>
            <a:spLocks noChangeAspect="1"/>
          </p:cNvSpPr>
          <p:nvPr/>
        </p:nvSpPr>
        <p:spPr>
          <a:xfrm rot="8161218">
            <a:off x="2391189" y="3391328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>
            <a:spLocks noChangeAspect="1"/>
          </p:cNvSpPr>
          <p:nvPr/>
        </p:nvSpPr>
        <p:spPr>
          <a:xfrm rot="8161218">
            <a:off x="3748511" y="3391327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1072332" y="3713957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501092" y="3713957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858414" y="3713957"/>
            <a:ext cx="1000132" cy="158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 noChangeAspect="1"/>
          </p:cNvCxnSpPr>
          <p:nvPr/>
        </p:nvCxnSpPr>
        <p:spPr>
          <a:xfrm rot="5400000">
            <a:off x="4348083" y="3652917"/>
            <a:ext cx="406599" cy="101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Дуга 48"/>
          <p:cNvSpPr>
            <a:spLocks noChangeAspect="1"/>
          </p:cNvSpPr>
          <p:nvPr/>
        </p:nvSpPr>
        <p:spPr>
          <a:xfrm rot="8161218">
            <a:off x="4605768" y="3391330"/>
            <a:ext cx="508250" cy="50825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 descr="zim_p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143380"/>
            <a:ext cx="3929058" cy="245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164305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СТОПА</a:t>
            </a:r>
            <a:r>
              <a:rPr lang="ru-RU" sz="2000" dirty="0" smtClean="0">
                <a:solidFill>
                  <a:srgbClr val="002060"/>
                </a:solidFill>
              </a:rPr>
              <a:t> - это последовательность  безударных и одного ударного слога, чередующихся в определённом порядке.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00042"/>
            <a:ext cx="239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857496"/>
            <a:ext cx="7388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Мч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</a:rPr>
              <a:t>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тся  т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</a:rPr>
              <a:t>у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чи,  вь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</a:rPr>
              <a:t>ю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тся  т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</a:rPr>
              <a:t>у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893075" y="289321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464711" y="289321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536413" y="289321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250925" y="2893215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2645673" y="321718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7789209" y="321718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6360448" y="3217185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4074432" y="3217185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465373" y="3321049"/>
            <a:ext cx="1214446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037009" y="3321049"/>
            <a:ext cx="1214446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180149" y="3321049"/>
            <a:ext cx="1214446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16200000">
            <a:off x="1750199" y="2964653"/>
            <a:ext cx="500066" cy="18573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4143380"/>
            <a:ext cx="24288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стопа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393405" y="4822041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393537" y="4822041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393669" y="4822041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322363" y="4822041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 rot="8161218">
            <a:off x="4717375" y="4645945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8161218">
            <a:off x="5717507" y="4645945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8161218">
            <a:off x="6646201" y="464594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8161218">
            <a:off x="7503455" y="464594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4858546" y="4785528"/>
            <a:ext cx="71438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858678" y="4785528"/>
            <a:ext cx="71438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787372" y="4785528"/>
            <a:ext cx="71438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Левая фигурная скобка 42"/>
          <p:cNvSpPr/>
          <p:nvPr/>
        </p:nvSpPr>
        <p:spPr>
          <a:xfrm rot="16200000">
            <a:off x="5536413" y="5036355"/>
            <a:ext cx="357190" cy="7143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Левая фигурная скобка 43"/>
          <p:cNvSpPr/>
          <p:nvPr/>
        </p:nvSpPr>
        <p:spPr>
          <a:xfrm rot="16200000">
            <a:off x="4536281" y="5036355"/>
            <a:ext cx="357190" cy="7143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6536545" y="5036355"/>
            <a:ext cx="357190" cy="7143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Левая фигурная скобка 45"/>
          <p:cNvSpPr/>
          <p:nvPr/>
        </p:nvSpPr>
        <p:spPr>
          <a:xfrm rot="16200000">
            <a:off x="7465239" y="5036355"/>
            <a:ext cx="357190" cy="7143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0" y="557214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72132" y="557214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72264" y="557214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00958" y="557214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23" grpId="0" animBg="1"/>
      <p:bldP spid="24" grpId="0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oraMaste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0232" y="1785926"/>
            <a:ext cx="4108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Рифма,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системы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рифмовки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5" name="Рисунок 4" descr="books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571480"/>
            <a:ext cx="2840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РИФМА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64305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Созвучие окончаний стихотворных строк.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285992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Царь с царицею прост</a:t>
            </a:r>
            <a:r>
              <a:rPr lang="ru-RU" sz="2000" dirty="0" smtClean="0">
                <a:solidFill>
                  <a:srgbClr val="FF0000"/>
                </a:solidFill>
              </a:rPr>
              <a:t>ился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путь-дорогу снаряд</a:t>
            </a:r>
            <a:r>
              <a:rPr lang="ru-RU" sz="2000" dirty="0" smtClean="0">
                <a:solidFill>
                  <a:srgbClr val="FF0000"/>
                </a:solidFill>
              </a:rPr>
              <a:t>ился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царица у ок</a:t>
            </a:r>
            <a:r>
              <a:rPr lang="ru-RU" sz="2000" dirty="0" smtClean="0">
                <a:solidFill>
                  <a:srgbClr val="009900"/>
                </a:solidFill>
              </a:rPr>
              <a:t>на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Села ждать его од</a:t>
            </a:r>
            <a:r>
              <a:rPr lang="ru-RU" sz="2000" dirty="0" smtClean="0">
                <a:solidFill>
                  <a:srgbClr val="009900"/>
                </a:solidFill>
              </a:rPr>
              <a:t>на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Ждет-пождет</a:t>
            </a:r>
            <a:r>
              <a:rPr lang="ru-RU" sz="2000" dirty="0" smtClean="0">
                <a:solidFill>
                  <a:srgbClr val="002060"/>
                </a:solidFill>
              </a:rPr>
              <a:t> с утра до н</a:t>
            </a:r>
            <a:r>
              <a:rPr lang="ru-RU" sz="2000" dirty="0" smtClean="0">
                <a:solidFill>
                  <a:srgbClr val="FF0000"/>
                </a:solidFill>
              </a:rPr>
              <a:t>очи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Смотрит в поле, инда </a:t>
            </a:r>
            <a:r>
              <a:rPr lang="ru-RU" sz="2000" dirty="0" smtClean="0">
                <a:solidFill>
                  <a:srgbClr val="FF0000"/>
                </a:solidFill>
              </a:rPr>
              <a:t>очи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Разболелись </a:t>
            </a:r>
            <a:r>
              <a:rPr lang="ru-RU" sz="2000" dirty="0" err="1" smtClean="0">
                <a:solidFill>
                  <a:srgbClr val="002060"/>
                </a:solidFill>
              </a:rPr>
              <a:t>глядю</a:t>
            </a:r>
            <a:r>
              <a:rPr lang="ru-RU" sz="2000" dirty="0" err="1" smtClean="0">
                <a:solidFill>
                  <a:srgbClr val="009900"/>
                </a:solidFill>
              </a:rPr>
              <a:t>чи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 белой зори до но</a:t>
            </a:r>
            <a:r>
              <a:rPr lang="ru-RU" sz="2000" dirty="0" smtClean="0">
                <a:solidFill>
                  <a:srgbClr val="009900"/>
                </a:solidFill>
              </a:rPr>
              <a:t>чи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 видать милого дру</a:t>
            </a:r>
            <a:r>
              <a:rPr lang="ru-RU" sz="2000" dirty="0" smtClean="0">
                <a:solidFill>
                  <a:srgbClr val="FF0000"/>
                </a:solidFill>
              </a:rPr>
              <a:t>га</a:t>
            </a:r>
            <a:r>
              <a:rPr lang="ru-RU" sz="2000" dirty="0" smtClean="0">
                <a:solidFill>
                  <a:srgbClr val="002060"/>
                </a:solidFill>
              </a:rPr>
              <a:t>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Только видит: вьется вью</a:t>
            </a:r>
            <a:r>
              <a:rPr lang="ru-RU" sz="2000" dirty="0" smtClean="0">
                <a:solidFill>
                  <a:srgbClr val="FF0000"/>
                </a:solidFill>
              </a:rPr>
              <a:t>га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Снег валится на по</a:t>
            </a:r>
            <a:r>
              <a:rPr lang="ru-RU" sz="2000" dirty="0" smtClean="0">
                <a:solidFill>
                  <a:srgbClr val="009900"/>
                </a:solidFill>
              </a:rPr>
              <a:t>ля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Вся белешенька зем</a:t>
            </a:r>
            <a:r>
              <a:rPr lang="ru-RU" sz="2000" dirty="0" smtClean="0">
                <a:solidFill>
                  <a:srgbClr val="009900"/>
                </a:solidFill>
              </a:rPr>
              <a:t>ля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143644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0" name="Рисунок 9" descr="0001q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428868"/>
            <a:ext cx="2428892" cy="3535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5" name="Рисунок 4" descr="books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785794"/>
            <a:ext cx="33810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Системы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рифмовки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643182"/>
            <a:ext cx="1786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4572008"/>
            <a:ext cx="2507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кольцевая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350043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перекрестная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857356" y="2285992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10" idx="0"/>
          </p:cNvCxnSpPr>
          <p:nvPr/>
        </p:nvCxnSpPr>
        <p:spPr>
          <a:xfrm rot="5400000">
            <a:off x="3658778" y="2825515"/>
            <a:ext cx="1268094" cy="81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rot="16200000" flipH="1">
            <a:off x="5198854" y="2659269"/>
            <a:ext cx="2286016" cy="1539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7224" y="328612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2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4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4214818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3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4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5286388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4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3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7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5" name="Рисунок 4" descr="books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62151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Системы рифмовки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71448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У лукоморья дуб зел</a:t>
            </a:r>
            <a:r>
              <a:rPr lang="ru-RU" sz="2000" dirty="0" smtClean="0">
                <a:solidFill>
                  <a:srgbClr val="FF0000"/>
                </a:solidFill>
              </a:rPr>
              <a:t>ёный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Златая цепь на дубе т</a:t>
            </a:r>
            <a:r>
              <a:rPr lang="ru-RU" sz="2000" dirty="0" smtClean="0">
                <a:solidFill>
                  <a:srgbClr val="009900"/>
                </a:solidFill>
              </a:rPr>
              <a:t>ом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днём и ночью кот уч</a:t>
            </a:r>
            <a:r>
              <a:rPr lang="ru-RU" sz="2000" dirty="0" smtClean="0">
                <a:solidFill>
                  <a:srgbClr val="FF0000"/>
                </a:solidFill>
              </a:rPr>
              <a:t>ёный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Всё ходит по цепи круг</a:t>
            </a:r>
            <a:r>
              <a:rPr lang="ru-RU" sz="2000" dirty="0" smtClean="0">
                <a:solidFill>
                  <a:srgbClr val="009900"/>
                </a:solidFill>
              </a:rPr>
              <a:t>ом</a:t>
            </a:r>
            <a:r>
              <a:rPr lang="ru-RU" sz="2000" dirty="0" smtClean="0">
                <a:solidFill>
                  <a:srgbClr val="002060"/>
                </a:solidFill>
              </a:rPr>
              <a:t>…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… В темнице там царевна т</a:t>
            </a:r>
            <a:r>
              <a:rPr lang="ru-RU" sz="2000" dirty="0" smtClean="0">
                <a:solidFill>
                  <a:srgbClr val="FF0000"/>
                </a:solidFill>
              </a:rPr>
              <a:t>ужит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 бурый волк ей верно сл</a:t>
            </a:r>
            <a:r>
              <a:rPr lang="ru-RU" sz="2000" dirty="0" smtClean="0">
                <a:solidFill>
                  <a:srgbClr val="FF0000"/>
                </a:solidFill>
              </a:rPr>
              <a:t>ужит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Там ступа с Бабою Яг</a:t>
            </a:r>
            <a:r>
              <a:rPr lang="ru-RU" sz="2000" dirty="0" smtClean="0">
                <a:solidFill>
                  <a:srgbClr val="009900"/>
                </a:solidFill>
              </a:rPr>
              <a:t>ой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Идет, бредет сама соб</a:t>
            </a:r>
            <a:r>
              <a:rPr lang="ru-RU" sz="2000" dirty="0" smtClean="0">
                <a:solidFill>
                  <a:srgbClr val="009900"/>
                </a:solidFill>
              </a:rPr>
              <a:t>ой</a:t>
            </a:r>
            <a:r>
              <a:rPr lang="ru-RU" sz="2000" dirty="0" smtClean="0">
                <a:solidFill>
                  <a:srgbClr val="002060"/>
                </a:solidFill>
              </a:rPr>
              <a:t>…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…И там я был, и мёд я п</a:t>
            </a:r>
            <a:r>
              <a:rPr lang="ru-RU" sz="2000" dirty="0" smtClean="0">
                <a:solidFill>
                  <a:srgbClr val="FF0000"/>
                </a:solidFill>
              </a:rPr>
              <a:t>ил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 моря видел дуб зел</a:t>
            </a:r>
            <a:r>
              <a:rPr lang="ru-RU" sz="2000" dirty="0" smtClean="0">
                <a:solidFill>
                  <a:srgbClr val="009900"/>
                </a:solidFill>
              </a:rPr>
              <a:t>ёный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Под ним сидел, и кот уч</a:t>
            </a:r>
            <a:r>
              <a:rPr lang="ru-RU" sz="2000" dirty="0" smtClean="0">
                <a:solidFill>
                  <a:srgbClr val="009900"/>
                </a:solidFill>
              </a:rPr>
              <a:t>ёный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Свои мне сказки говор</a:t>
            </a:r>
            <a:r>
              <a:rPr lang="ru-RU" sz="2000" dirty="0" smtClean="0">
                <a:solidFill>
                  <a:srgbClr val="FF0000"/>
                </a:solidFill>
              </a:rPr>
              <a:t>ил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24181901201abzaz-anekdo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85926"/>
            <a:ext cx="2214578" cy="3011826"/>
          </a:xfrm>
          <a:prstGeom prst="rect">
            <a:avLst/>
          </a:prstGeom>
        </p:spPr>
      </p:pic>
      <p:sp>
        <p:nvSpPr>
          <p:cNvPr id="9" name="Правая фигурная скобка 8"/>
          <p:cNvSpPr/>
          <p:nvPr/>
        </p:nvSpPr>
        <p:spPr>
          <a:xfrm>
            <a:off x="6286512" y="1785926"/>
            <a:ext cx="214314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858016" y="3357562"/>
            <a:ext cx="214314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500826" y="4857760"/>
            <a:ext cx="214314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00826" y="214311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перекрестная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37147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парная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521495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кольцевая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6143644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5" name="Рисунок 4" descr="books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Определите способ рифмовки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00240"/>
            <a:ext cx="63579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Шуми, шуми с крутой вершины,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Не умолкай, поток седой!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Соединяй протяжный вой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 протяжным отзывом долины.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000504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Е.А. Баратынский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215074" y="2214554"/>
            <a:ext cx="714380" cy="1500198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357818" y="2643182"/>
            <a:ext cx="285752" cy="6429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857760"/>
            <a:ext cx="3086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кольцевая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vodopa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500438"/>
            <a:ext cx="2045022" cy="311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5" name="Рисунок 4" descr="books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Определите способ рифмовки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0002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Зима недаром злится,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Прошла ее пора -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Весна в окно стучится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 гонит со двора.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000504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Ф.И. Тютчев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643446"/>
            <a:ext cx="3977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перекрестная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4643438" y="2714620"/>
            <a:ext cx="714380" cy="1143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4643438" y="2143116"/>
            <a:ext cx="731520" cy="1216152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information_items_2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286124"/>
            <a:ext cx="2979426" cy="323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5" name="Рисунок 4" descr="books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Определите способ рифмовки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3116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Ко мне, мой младенец; в дуброве моей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Узнаешь прекрасных моих дочерей: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При месяце будут играть и летать,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Играя, летая, тебя усыплять.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143380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В.А. Жуковский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214950"/>
            <a:ext cx="218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парная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072330" y="2285992"/>
            <a:ext cx="500066" cy="714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357950" y="3214686"/>
            <a:ext cx="500066" cy="71438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mirkw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286256"/>
            <a:ext cx="3254380" cy="244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57224" y="342900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Пора!  Пора!  Рога  трубят…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200024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СТИХОТВОРНЫЙ </a:t>
            </a:r>
            <a:r>
              <a:rPr lang="ru-RU" sz="2000" b="1" dirty="0" smtClean="0">
                <a:solidFill>
                  <a:srgbClr val="002060"/>
                </a:solidFill>
              </a:rPr>
              <a:t>РАЗМЕР </a:t>
            </a:r>
            <a:r>
              <a:rPr lang="ru-RU" sz="2000" dirty="0" smtClean="0">
                <a:solidFill>
                  <a:srgbClr val="002060"/>
                </a:solidFill>
              </a:rPr>
              <a:t>- определенный порядок, в котором размещаются в стопе ударные и безударные слоги.</a:t>
            </a:r>
          </a:p>
          <a:p>
            <a:pPr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7166"/>
            <a:ext cx="4842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Стихотворный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035951" y="346471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821901" y="346471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464975" y="346471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79487" y="3464719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1359789" y="378868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6574762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4860251" y="378868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3145738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036745" y="3892553"/>
            <a:ext cx="1214446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751257" y="3892553"/>
            <a:ext cx="1214446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251455" y="3892553"/>
            <a:ext cx="1214446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16200000">
            <a:off x="4214810" y="1071546"/>
            <a:ext cx="500066" cy="707236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8" grpId="0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8662" y="3500438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Буря мглою небо кроет…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5786" y="571480"/>
            <a:ext cx="2630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ХОРЕЙ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464447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393273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607719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250793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1931293" y="3860126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6503324" y="3860126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3717243" y="386012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5146003" y="386012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>
            <a:spLocks noChangeAspect="1"/>
          </p:cNvSpPr>
          <p:nvPr/>
        </p:nvSpPr>
        <p:spPr>
          <a:xfrm rot="8161218">
            <a:off x="4988282" y="-512436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357686" y="785794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00034" y="1785926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Двусложная стихотворная стопа с ударением на первом слоге.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3381269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4667153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 rot="5400000">
            <a:off x="7381797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6024475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3774812" y="5060704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5060697" y="5060705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Aspect="1"/>
          </p:cNvCxnSpPr>
          <p:nvPr/>
        </p:nvCxnSpPr>
        <p:spPr>
          <a:xfrm rot="5400000">
            <a:off x="3938102" y="5420220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 noChangeAspect="1"/>
          </p:cNvCxnSpPr>
          <p:nvPr/>
        </p:nvCxnSpPr>
        <p:spPr>
          <a:xfrm rot="5400000">
            <a:off x="5295424" y="5420220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 rot="5400000">
            <a:off x="6652746" y="5420220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Дуга 45"/>
          <p:cNvSpPr>
            <a:spLocks noChangeAspect="1"/>
          </p:cNvSpPr>
          <p:nvPr/>
        </p:nvSpPr>
        <p:spPr>
          <a:xfrm rot="8161218">
            <a:off x="7775340" y="5060703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>
            <a:spLocks noChangeAspect="1"/>
          </p:cNvSpPr>
          <p:nvPr/>
        </p:nvSpPr>
        <p:spPr>
          <a:xfrm rot="8161218">
            <a:off x="6418017" y="5060704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072330" y="428625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5" grpId="0" animBg="1"/>
      <p:bldP spid="16" grpId="0" animBg="1"/>
      <p:bldP spid="17" grpId="0" animBg="1"/>
      <p:bldP spid="18" grpId="0" animBg="1"/>
      <p:bldP spid="24" grpId="0" animBg="1"/>
      <p:bldP spid="29" grpId="0"/>
      <p:bldP spid="36" grpId="0" animBg="1"/>
      <p:bldP spid="37" grpId="0" animBg="1"/>
      <p:bldP spid="46" grpId="0" animBg="1"/>
      <p:bldP spid="4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57158" y="350043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Мой дядя самых честных правил…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5786" y="571480"/>
            <a:ext cx="1762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ЯМБ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893075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036083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822033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79487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859721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5860383" y="378868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3717242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2431357" y="378868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>
            <a:spLocks noChangeAspect="1"/>
          </p:cNvSpPr>
          <p:nvPr/>
        </p:nvSpPr>
        <p:spPr>
          <a:xfrm rot="8161218">
            <a:off x="3559522" y="-583875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500694" y="857232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00034" y="1785926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Двусложная стихотворная стопа с ударением на втором слоге.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0" name="Дуга 29"/>
          <p:cNvSpPr/>
          <p:nvPr/>
        </p:nvSpPr>
        <p:spPr>
          <a:xfrm rot="8161218">
            <a:off x="7717772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3381269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4667153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 rot="5400000">
            <a:off x="7381797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6024475" y="5405549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Дуга 34"/>
          <p:cNvSpPr>
            <a:spLocks noChangeAspect="1"/>
          </p:cNvSpPr>
          <p:nvPr/>
        </p:nvSpPr>
        <p:spPr>
          <a:xfrm rot="8161218">
            <a:off x="2774680" y="5060705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4060565" y="5060704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5417886" y="5060704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Aspect="1"/>
          </p:cNvCxnSpPr>
          <p:nvPr/>
        </p:nvCxnSpPr>
        <p:spPr>
          <a:xfrm rot="5400000">
            <a:off x="3295160" y="5420220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 noChangeAspect="1"/>
          </p:cNvCxnSpPr>
          <p:nvPr/>
        </p:nvCxnSpPr>
        <p:spPr>
          <a:xfrm rot="5400000">
            <a:off x="4652482" y="5348782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 rot="5400000">
            <a:off x="6009804" y="5348782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Дуга 45"/>
          <p:cNvSpPr>
            <a:spLocks noChangeAspect="1"/>
          </p:cNvSpPr>
          <p:nvPr/>
        </p:nvSpPr>
        <p:spPr>
          <a:xfrm rot="8161218">
            <a:off x="8061092" y="5060704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>
            <a:spLocks noChangeAspect="1"/>
          </p:cNvSpPr>
          <p:nvPr/>
        </p:nvSpPr>
        <p:spPr>
          <a:xfrm rot="8161218">
            <a:off x="6775209" y="5060704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cxnSpLocks noChangeAspect="1"/>
          </p:cNvCxnSpPr>
          <p:nvPr/>
        </p:nvCxnSpPr>
        <p:spPr>
          <a:xfrm rot="5400000">
            <a:off x="7295688" y="5348782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429520" y="428625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5" grpId="0" animBg="1"/>
      <p:bldP spid="16" grpId="0" animBg="1"/>
      <p:bldP spid="17" grpId="0" animBg="1"/>
      <p:bldP spid="18" grpId="0" animBg="1"/>
      <p:bldP spid="24" grpId="0" animBg="1"/>
      <p:bldP spid="29" grpId="0"/>
      <p:bldP spid="30" grpId="0" animBg="1"/>
      <p:bldP spid="35" grpId="0" animBg="1"/>
      <p:bldP spid="36" grpId="0" animBg="1"/>
      <p:bldP spid="37" grpId="0" animBg="1"/>
      <p:bldP spid="46" grpId="0" animBg="1"/>
      <p:bldP spid="47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5720" y="350043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Вырыта заступом яма глубокая…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35926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ДАКТИЛЬ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821505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678893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679157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750859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1359788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6146135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3931558" y="378868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5217440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>
            <a:spLocks noChangeAspect="1"/>
          </p:cNvSpPr>
          <p:nvPr/>
        </p:nvSpPr>
        <p:spPr>
          <a:xfrm rot="8161218">
            <a:off x="4202464" y="-83807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714744" y="1285860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85720" y="2143116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Трёхсложная стихотворная стопа с ударением на первом слоге.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2309699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3952773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 rot="5400000">
            <a:off x="7167483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5595847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2631804" y="4989267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4274878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Aspect="1"/>
          </p:cNvCxnSpPr>
          <p:nvPr/>
        </p:nvCxnSpPr>
        <p:spPr>
          <a:xfrm rot="5400000">
            <a:off x="3295160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 noChangeAspect="1"/>
          </p:cNvCxnSpPr>
          <p:nvPr/>
        </p:nvCxnSpPr>
        <p:spPr>
          <a:xfrm rot="5400000">
            <a:off x="4938234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 rot="5400000">
            <a:off x="6509870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Дуга 45"/>
          <p:cNvSpPr>
            <a:spLocks noChangeAspect="1"/>
          </p:cNvSpPr>
          <p:nvPr/>
        </p:nvSpPr>
        <p:spPr>
          <a:xfrm rot="8161218">
            <a:off x="7489588" y="4989265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>
            <a:spLocks noChangeAspect="1"/>
          </p:cNvSpPr>
          <p:nvPr/>
        </p:nvSpPr>
        <p:spPr>
          <a:xfrm rot="8161218">
            <a:off x="5917952" y="4989267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072330" y="4286256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И.С. Никитин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0" name="Дуга 29"/>
          <p:cNvSpPr>
            <a:spLocks noChangeAspect="1"/>
          </p:cNvSpPr>
          <p:nvPr/>
        </p:nvSpPr>
        <p:spPr>
          <a:xfrm rot="8161218">
            <a:off x="5916976" y="-83806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" name="Дуга 34"/>
          <p:cNvSpPr/>
          <p:nvPr/>
        </p:nvSpPr>
        <p:spPr>
          <a:xfrm rot="8161218">
            <a:off x="1931293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161218">
            <a:off x="3360052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8161218">
            <a:off x="7217705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8161218">
            <a:off x="7503456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>
            <a:spLocks noChangeAspect="1"/>
          </p:cNvSpPr>
          <p:nvPr/>
        </p:nvSpPr>
        <p:spPr>
          <a:xfrm rot="8161218">
            <a:off x="3203308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>
            <a:spLocks noChangeAspect="1"/>
          </p:cNvSpPr>
          <p:nvPr/>
        </p:nvSpPr>
        <p:spPr>
          <a:xfrm rot="8161218">
            <a:off x="4846382" y="4989268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>
            <a:spLocks noChangeAspect="1"/>
          </p:cNvSpPr>
          <p:nvPr/>
        </p:nvSpPr>
        <p:spPr>
          <a:xfrm rot="8161218">
            <a:off x="6489456" y="4989267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>
            <a:spLocks noChangeAspect="1"/>
          </p:cNvSpPr>
          <p:nvPr/>
        </p:nvSpPr>
        <p:spPr>
          <a:xfrm rot="8161218">
            <a:off x="8061091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5" grpId="0" animBg="1"/>
      <p:bldP spid="16" grpId="0" animBg="1"/>
      <p:bldP spid="17" grpId="0" animBg="1"/>
      <p:bldP spid="18" grpId="0" animBg="1"/>
      <p:bldP spid="24" grpId="0" animBg="1"/>
      <p:bldP spid="29" grpId="0"/>
      <p:bldP spid="36" grpId="0" animBg="1"/>
      <p:bldP spid="37" grpId="0" animBg="1"/>
      <p:bldP spid="46" grpId="0" animBg="1"/>
      <p:bldP spid="47" grpId="0" animBg="1"/>
      <p:bldP spid="38" grpId="0"/>
      <p:bldP spid="30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5720" y="350043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На севере диком стоит одиноко…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5400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АМФИБРАХИЙ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464447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107521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250661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036611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716846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5788943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3645803" y="37886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4860249" y="3788690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>
            <a:spLocks noChangeAspect="1"/>
          </p:cNvSpPr>
          <p:nvPr/>
        </p:nvSpPr>
        <p:spPr>
          <a:xfrm rot="8161218">
            <a:off x="4345340" y="-83808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929322" y="1357298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8596" y="221455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Трехсложная стихотворная стопа с ударением на втором слоге.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2952641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4595715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 rot="5400000">
            <a:off x="7810425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6167351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2488928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4132002" y="4989265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Aspect="1"/>
          </p:cNvCxnSpPr>
          <p:nvPr/>
        </p:nvCxnSpPr>
        <p:spPr>
          <a:xfrm rot="5400000">
            <a:off x="3366598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 noChangeAspect="1"/>
          </p:cNvCxnSpPr>
          <p:nvPr/>
        </p:nvCxnSpPr>
        <p:spPr>
          <a:xfrm rot="5400000">
            <a:off x="4938234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 rot="5400000">
            <a:off x="6581308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Дуга 45"/>
          <p:cNvSpPr>
            <a:spLocks noChangeAspect="1"/>
          </p:cNvSpPr>
          <p:nvPr/>
        </p:nvSpPr>
        <p:spPr>
          <a:xfrm rot="8161218">
            <a:off x="7346712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>
            <a:spLocks noChangeAspect="1"/>
          </p:cNvSpPr>
          <p:nvPr/>
        </p:nvSpPr>
        <p:spPr>
          <a:xfrm rot="8161218">
            <a:off x="5703639" y="4989267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072330" y="4286256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М.Ю. Лермонтов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0" name="Дуга 29"/>
          <p:cNvSpPr>
            <a:spLocks noChangeAspect="1"/>
          </p:cNvSpPr>
          <p:nvPr/>
        </p:nvSpPr>
        <p:spPr>
          <a:xfrm rot="8161218">
            <a:off x="6345604" y="-83807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" name="Дуга 34"/>
          <p:cNvSpPr/>
          <p:nvPr/>
        </p:nvSpPr>
        <p:spPr>
          <a:xfrm rot="8161218">
            <a:off x="1859854" y="378868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161218">
            <a:off x="2359922" y="3788687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8161218">
            <a:off x="6360449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8161218">
            <a:off x="7574895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>
            <a:spLocks noChangeAspect="1"/>
          </p:cNvSpPr>
          <p:nvPr/>
        </p:nvSpPr>
        <p:spPr>
          <a:xfrm rot="8161218">
            <a:off x="3203308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>
            <a:spLocks noChangeAspect="1"/>
          </p:cNvSpPr>
          <p:nvPr/>
        </p:nvSpPr>
        <p:spPr>
          <a:xfrm rot="8161218">
            <a:off x="4846382" y="4989268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>
            <a:spLocks noChangeAspect="1"/>
          </p:cNvSpPr>
          <p:nvPr/>
        </p:nvSpPr>
        <p:spPr>
          <a:xfrm rot="8161218">
            <a:off x="6418019" y="4989267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>
            <a:spLocks noChangeAspect="1"/>
          </p:cNvSpPr>
          <p:nvPr/>
        </p:nvSpPr>
        <p:spPr>
          <a:xfrm rot="8161218">
            <a:off x="8061091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5" grpId="0" animBg="1"/>
      <p:bldP spid="16" grpId="0" animBg="1"/>
      <p:bldP spid="17" grpId="0" animBg="1"/>
      <p:bldP spid="18" grpId="0" animBg="1"/>
      <p:bldP spid="24" grpId="0" animBg="1"/>
      <p:bldP spid="29" grpId="0"/>
      <p:bldP spid="36" grpId="0" animBg="1"/>
      <p:bldP spid="37" grpId="0" animBg="1"/>
      <p:bldP spid="46" grpId="0" animBg="1"/>
      <p:bldP spid="47" grpId="0" animBg="1"/>
      <p:bldP spid="38" grpId="0"/>
      <p:bldP spid="30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5720" y="350043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Прозвучало над ясной рекою…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35413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АНАПЕСТ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464579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393405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679421" y="3536157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1074037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61218">
            <a:off x="6074696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3574366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5074565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>
            <a:spLocks noChangeAspect="1"/>
          </p:cNvSpPr>
          <p:nvPr/>
        </p:nvSpPr>
        <p:spPr>
          <a:xfrm rot="8161218">
            <a:off x="4988283" y="-83808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6572264" y="1357298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8596" y="221455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Трёхсложная стихотворная стопа с ударением на последнем слоге.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3524145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5167219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6738855" y="5334111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Дуга 35"/>
          <p:cNvSpPr>
            <a:spLocks noChangeAspect="1"/>
          </p:cNvSpPr>
          <p:nvPr/>
        </p:nvSpPr>
        <p:spPr>
          <a:xfrm rot="8161218">
            <a:off x="2488928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4132002" y="4989265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Aspect="1"/>
          </p:cNvCxnSpPr>
          <p:nvPr/>
        </p:nvCxnSpPr>
        <p:spPr>
          <a:xfrm rot="5400000">
            <a:off x="3366598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 noChangeAspect="1"/>
          </p:cNvCxnSpPr>
          <p:nvPr/>
        </p:nvCxnSpPr>
        <p:spPr>
          <a:xfrm rot="5400000">
            <a:off x="4938234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 rot="5400000">
            <a:off x="6581308" y="5277344"/>
            <a:ext cx="1270622" cy="28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Дуга 45"/>
          <p:cNvSpPr>
            <a:spLocks noChangeAspect="1"/>
          </p:cNvSpPr>
          <p:nvPr/>
        </p:nvSpPr>
        <p:spPr>
          <a:xfrm rot="8161218">
            <a:off x="7346712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>
            <a:spLocks noChangeAspect="1"/>
          </p:cNvSpPr>
          <p:nvPr/>
        </p:nvSpPr>
        <p:spPr>
          <a:xfrm rot="8161218">
            <a:off x="5703639" y="4989267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358082" y="4143380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А.А. Фет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0" name="Дуга 29"/>
          <p:cNvSpPr>
            <a:spLocks noChangeAspect="1"/>
          </p:cNvSpPr>
          <p:nvPr/>
        </p:nvSpPr>
        <p:spPr>
          <a:xfrm rot="8161218">
            <a:off x="3345209" y="-83807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" name="Дуга 34"/>
          <p:cNvSpPr/>
          <p:nvPr/>
        </p:nvSpPr>
        <p:spPr>
          <a:xfrm rot="8161218">
            <a:off x="1788416" y="3788689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161218">
            <a:off x="2931425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8161218">
            <a:off x="6931953" y="3788688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>
            <a:spLocks noChangeAspect="1"/>
          </p:cNvSpPr>
          <p:nvPr/>
        </p:nvSpPr>
        <p:spPr>
          <a:xfrm rot="8161218">
            <a:off x="3060432" y="4989267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>
            <a:spLocks noChangeAspect="1"/>
          </p:cNvSpPr>
          <p:nvPr/>
        </p:nvSpPr>
        <p:spPr>
          <a:xfrm rot="8161218">
            <a:off x="4703506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>
            <a:spLocks noChangeAspect="1"/>
          </p:cNvSpPr>
          <p:nvPr/>
        </p:nvSpPr>
        <p:spPr>
          <a:xfrm rot="8161218">
            <a:off x="6275142" y="4989266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5" grpId="0" animBg="1"/>
      <p:bldP spid="16" grpId="0" animBg="1"/>
      <p:bldP spid="17" grpId="0" animBg="1"/>
      <p:bldP spid="18" grpId="0" animBg="1"/>
      <p:bldP spid="24" grpId="0" animBg="1"/>
      <p:bldP spid="29" grpId="0"/>
      <p:bldP spid="36" grpId="0" animBg="1"/>
      <p:bldP spid="37" grpId="0" animBg="1"/>
      <p:bldP spid="46" grpId="0" animBg="1"/>
      <p:bldP spid="47" grpId="0" animBg="1"/>
      <p:bldP spid="38" grpId="0"/>
      <p:bldP spid="30" grpId="0" animBg="1"/>
      <p:bldP spid="35" grpId="0" animBg="1"/>
      <p:bldP spid="42" grpId="0" animBg="1"/>
      <p:bldP spid="43" grpId="0" animBg="1"/>
      <p:bldP spid="45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14348" y="4000504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Богат и славен Кочубей…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item_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500298" cy="2370282"/>
          </a:xfrm>
          <a:prstGeom prst="rect">
            <a:avLst/>
          </a:prstGeom>
        </p:spPr>
      </p:pic>
      <p:pic>
        <p:nvPicPr>
          <p:cNvPr id="6" name="Рисунок 5" descr="books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2082"/>
            <a:ext cx="1785918" cy="1785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43701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ПИРРИХИЙ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678761" y="4036223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250397" y="4036223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893603" y="4036223"/>
            <a:ext cx="28575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8161218">
            <a:off x="1074036" y="428875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61218">
            <a:off x="4717375" y="428875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61218">
            <a:off x="5288879" y="4288755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>
            <a:spLocks noChangeAspect="1"/>
          </p:cNvSpPr>
          <p:nvPr/>
        </p:nvSpPr>
        <p:spPr>
          <a:xfrm rot="8161218">
            <a:off x="6131291" y="-226684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214311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Двусложная безударная стопа (пропуск очередного метрического ударения) в ямбе и хорее.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cxnSpLocks noChangeAspect="1"/>
          </p:cNvCxnSpPr>
          <p:nvPr/>
        </p:nvCxnSpPr>
        <p:spPr>
          <a:xfrm rot="5400000">
            <a:off x="3166955" y="5548427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 noChangeAspect="1"/>
          </p:cNvCxnSpPr>
          <p:nvPr/>
        </p:nvCxnSpPr>
        <p:spPr>
          <a:xfrm rot="5400000">
            <a:off x="4381401" y="5548425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 noChangeAspect="1"/>
          </p:cNvCxnSpPr>
          <p:nvPr/>
        </p:nvCxnSpPr>
        <p:spPr>
          <a:xfrm rot="5400000">
            <a:off x="7238921" y="5548425"/>
            <a:ext cx="508252" cy="127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Дуга 36"/>
          <p:cNvSpPr>
            <a:spLocks noChangeAspect="1"/>
          </p:cNvSpPr>
          <p:nvPr/>
        </p:nvSpPr>
        <p:spPr>
          <a:xfrm rot="8161218">
            <a:off x="3774812" y="5203581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Aspect="1"/>
          </p:cNvCxnSpPr>
          <p:nvPr/>
        </p:nvCxnSpPr>
        <p:spPr>
          <a:xfrm rot="16200000" flipH="1">
            <a:off x="3144352" y="5642465"/>
            <a:ext cx="1000132" cy="22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 noChangeAspect="1"/>
          </p:cNvCxnSpPr>
          <p:nvPr/>
        </p:nvCxnSpPr>
        <p:spPr>
          <a:xfrm rot="5400000">
            <a:off x="4509290" y="5634853"/>
            <a:ext cx="984869" cy="219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 rot="5400000">
            <a:off x="6009488" y="5634853"/>
            <a:ext cx="984869" cy="219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Дуга 46"/>
          <p:cNvSpPr>
            <a:spLocks noChangeAspect="1"/>
          </p:cNvSpPr>
          <p:nvPr/>
        </p:nvSpPr>
        <p:spPr>
          <a:xfrm rot="8161218">
            <a:off x="5132133" y="5203581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4572008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А.С. Пушкин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0" name="Дуга 29"/>
          <p:cNvSpPr>
            <a:spLocks noChangeAspect="1"/>
          </p:cNvSpPr>
          <p:nvPr/>
        </p:nvSpPr>
        <p:spPr>
          <a:xfrm rot="8161218">
            <a:off x="4559655" y="-226683"/>
            <a:ext cx="2011078" cy="2011078"/>
          </a:xfrm>
          <a:prstGeom prst="arc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" name="Дуга 34"/>
          <p:cNvSpPr/>
          <p:nvPr/>
        </p:nvSpPr>
        <p:spPr>
          <a:xfrm rot="8161218">
            <a:off x="2217044" y="4288754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161218">
            <a:off x="3645805" y="4288755"/>
            <a:ext cx="357190" cy="35719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>
            <a:spLocks noChangeAspect="1"/>
          </p:cNvSpPr>
          <p:nvPr/>
        </p:nvSpPr>
        <p:spPr>
          <a:xfrm rot="8161218">
            <a:off x="2560366" y="5203579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>
            <a:spLocks noChangeAspect="1"/>
          </p:cNvSpPr>
          <p:nvPr/>
        </p:nvSpPr>
        <p:spPr>
          <a:xfrm rot="8161218">
            <a:off x="6632332" y="5203580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>
            <a:spLocks noChangeAspect="1"/>
          </p:cNvSpPr>
          <p:nvPr/>
        </p:nvSpPr>
        <p:spPr>
          <a:xfrm rot="8161218">
            <a:off x="5775077" y="5203581"/>
            <a:ext cx="635312" cy="63531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вая фигурная скобка 43"/>
          <p:cNvSpPr/>
          <p:nvPr/>
        </p:nvSpPr>
        <p:spPr>
          <a:xfrm rot="16200000">
            <a:off x="5572132" y="5429264"/>
            <a:ext cx="357190" cy="121444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пиррихий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5" grpId="0" animBg="1"/>
      <p:bldP spid="17" grpId="0" animBg="1"/>
      <p:bldP spid="18" grpId="0" animBg="1"/>
      <p:bldP spid="24" grpId="0" animBg="1"/>
      <p:bldP spid="29" grpId="0"/>
      <p:bldP spid="37" grpId="0" animBg="1"/>
      <p:bldP spid="47" grpId="0" animBg="1"/>
      <p:bldP spid="38" grpId="0"/>
      <p:bldP spid="30" grpId="0" animBg="1"/>
      <p:bldP spid="35" grpId="0" animBg="1"/>
      <p:bldP spid="42" grpId="0" animBg="1"/>
      <p:bldP spid="45" grpId="0" animBg="1"/>
      <p:bldP spid="48" grpId="0" animBg="1"/>
      <p:bldP spid="49" grpId="0" animBg="1"/>
      <p:bldP spid="44" grpId="0" animBg="1"/>
      <p:bldP spid="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443</Words>
  <Application>Microsoft Office PowerPoint</Application>
  <PresentationFormat>Экран (4:3)</PresentationFormat>
  <Paragraphs>134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Georgia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 Б.</cp:lastModifiedBy>
  <cp:revision>54</cp:revision>
  <dcterms:created xsi:type="dcterms:W3CDTF">2011-04-10T18:56:13Z</dcterms:created>
  <dcterms:modified xsi:type="dcterms:W3CDTF">2014-10-15T18:32:37Z</dcterms:modified>
</cp:coreProperties>
</file>