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72" r:id="rId3"/>
    <p:sldId id="294" r:id="rId4"/>
    <p:sldId id="259" r:id="rId5"/>
    <p:sldId id="260" r:id="rId6"/>
    <p:sldId id="295" r:id="rId7"/>
    <p:sldId id="261" r:id="rId8"/>
    <p:sldId id="269" r:id="rId9"/>
    <p:sldId id="263" r:id="rId10"/>
    <p:sldId id="264" r:id="rId11"/>
    <p:sldId id="276" r:id="rId12"/>
    <p:sldId id="265" r:id="rId13"/>
    <p:sldId id="284" r:id="rId14"/>
    <p:sldId id="285" r:id="rId15"/>
    <p:sldId id="286" r:id="rId16"/>
    <p:sldId id="266" r:id="rId17"/>
    <p:sldId id="268" r:id="rId18"/>
    <p:sldId id="277" r:id="rId19"/>
    <p:sldId id="280" r:id="rId20"/>
    <p:sldId id="290" r:id="rId21"/>
    <p:sldId id="287" r:id="rId22"/>
    <p:sldId id="279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8" autoAdjust="0"/>
    <p:restoredTop sz="94660"/>
  </p:normalViewPr>
  <p:slideViewPr>
    <p:cSldViewPr>
      <p:cViewPr varScale="1">
        <p:scale>
          <a:sx n="85" d="100"/>
          <a:sy n="85" d="100"/>
        </p:scale>
        <p:origin x="-7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Лист1!$C$1</c:f>
              <c:strCache>
                <c:ptCount val="1"/>
                <c:pt idx="0">
                  <c:v>1 класс</c:v>
                </c:pt>
              </c:strCache>
            </c:strRef>
          </c:tx>
          <c:cat>
            <c:strRef>
              <c:f>Лист1!$A$2:$B$8</c:f>
              <c:strCache>
                <c:ptCount val="6"/>
                <c:pt idx="0">
                  <c:v>заболеваемость</c:v>
                </c:pt>
                <c:pt idx="1">
                  <c:v>нарушение зрения</c:v>
                </c:pt>
                <c:pt idx="2">
                  <c:v>режим дня</c:v>
                </c:pt>
                <c:pt idx="3">
                  <c:v>прав.питание</c:v>
                </c:pt>
                <c:pt idx="4">
                  <c:v>пол.привычки</c:v>
                </c:pt>
                <c:pt idx="5">
                  <c:v>неув.в себе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55</c:v>
                </c:pt>
                <c:pt idx="1">
                  <c:v>22</c:v>
                </c:pt>
                <c:pt idx="2">
                  <c:v>27</c:v>
                </c:pt>
                <c:pt idx="3">
                  <c:v>22</c:v>
                </c:pt>
                <c:pt idx="4">
                  <c:v>27</c:v>
                </c:pt>
                <c:pt idx="5">
                  <c:v>57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 класс</c:v>
                </c:pt>
              </c:strCache>
            </c:strRef>
          </c:tx>
          <c:cat>
            <c:strRef>
              <c:f>Лист1!$A$2:$B$8</c:f>
              <c:strCache>
                <c:ptCount val="6"/>
                <c:pt idx="0">
                  <c:v>заболеваемость</c:v>
                </c:pt>
                <c:pt idx="1">
                  <c:v>нарушение зрения</c:v>
                </c:pt>
                <c:pt idx="2">
                  <c:v>режим дня</c:v>
                </c:pt>
                <c:pt idx="3">
                  <c:v>прав.питание</c:v>
                </c:pt>
                <c:pt idx="4">
                  <c:v>пол.привычки</c:v>
                </c:pt>
                <c:pt idx="5">
                  <c:v>неув.в себе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30</c:v>
                </c:pt>
                <c:pt idx="1">
                  <c:v>22</c:v>
                </c:pt>
                <c:pt idx="2">
                  <c:v>55</c:v>
                </c:pt>
                <c:pt idx="3">
                  <c:v>45</c:v>
                </c:pt>
                <c:pt idx="4">
                  <c:v>62</c:v>
                </c:pt>
                <c:pt idx="5">
                  <c:v>35</c:v>
                </c:pt>
              </c:numCache>
            </c:numRef>
          </c:val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3  класс</c:v>
                </c:pt>
              </c:strCache>
            </c:strRef>
          </c:tx>
          <c:cat>
            <c:strRef>
              <c:f>Лист1!$A$2:$B$8</c:f>
              <c:strCache>
                <c:ptCount val="6"/>
                <c:pt idx="0">
                  <c:v>заболеваемость</c:v>
                </c:pt>
                <c:pt idx="1">
                  <c:v>нарушение зрения</c:v>
                </c:pt>
                <c:pt idx="2">
                  <c:v>режим дня</c:v>
                </c:pt>
                <c:pt idx="3">
                  <c:v>прав.питание</c:v>
                </c:pt>
                <c:pt idx="4">
                  <c:v>пол.привычки</c:v>
                </c:pt>
                <c:pt idx="5">
                  <c:v>неув.в себе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17</c:v>
                </c:pt>
                <c:pt idx="1">
                  <c:v>22</c:v>
                </c:pt>
                <c:pt idx="2">
                  <c:v>78</c:v>
                </c:pt>
                <c:pt idx="3">
                  <c:v>62</c:v>
                </c:pt>
                <c:pt idx="4">
                  <c:v>78</c:v>
                </c:pt>
                <c:pt idx="5">
                  <c:v>17</c:v>
                </c:pt>
              </c:numCache>
            </c:numRef>
          </c:val>
        </c:ser>
        <c:axId val="56603392"/>
        <c:axId val="56606080"/>
      </c:barChart>
      <c:catAx>
        <c:axId val="56603392"/>
        <c:scaling>
          <c:orientation val="minMax"/>
        </c:scaling>
        <c:axPos val="b"/>
        <c:tickLblPos val="nextTo"/>
        <c:crossAx val="56606080"/>
        <c:crosses val="autoZero"/>
        <c:auto val="1"/>
        <c:lblAlgn val="ctr"/>
        <c:lblOffset val="100"/>
      </c:catAx>
      <c:valAx>
        <c:axId val="56606080"/>
        <c:scaling>
          <c:orientation val="minMax"/>
        </c:scaling>
        <c:axPos val="l"/>
        <c:majorGridlines/>
        <c:numFmt formatCode="General" sourceLinked="1"/>
        <c:tickLblPos val="nextTo"/>
        <c:crossAx val="56603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257788956935933"/>
          <c:y val="0.18256932281594024"/>
          <c:w val="0.11816285117138155"/>
          <c:h val="0.71062423621227266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Лист1!$A$1</c:f>
              <c:strCache>
                <c:ptCount val="1"/>
                <c:pt idx="0">
                  <c:v>высокий </c:v>
                </c:pt>
              </c:strCache>
            </c:strRef>
          </c:tx>
          <c:val>
            <c:numRef>
              <c:f>Лист1!$B$1:$D$1</c:f>
              <c:numCache>
                <c:formatCode>General</c:formatCode>
                <c:ptCount val="3"/>
                <c:pt idx="0">
                  <c:v>2</c:v>
                </c:pt>
                <c:pt idx="1">
                  <c:v>5</c:v>
                </c:pt>
                <c:pt idx="2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Лист1!$A$2</c:f>
              <c:strCache>
                <c:ptCount val="1"/>
                <c:pt idx="0">
                  <c:v>хороший </c:v>
                </c:pt>
              </c:strCache>
            </c:strRef>
          </c:tx>
          <c:val>
            <c:numRef>
              <c:f>Лист1!$B$2:$D$2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Лист1!$A$3</c:f>
              <c:strCache>
                <c:ptCount val="1"/>
                <c:pt idx="0">
                  <c:v>средний</c:v>
                </c:pt>
              </c:strCache>
            </c:strRef>
          </c:tx>
          <c:val>
            <c:numRef>
              <c:f>Лист1!$B$3:$D$3</c:f>
              <c:numCache>
                <c:formatCode>General</c:formatCode>
                <c:ptCount val="3"/>
                <c:pt idx="0">
                  <c:v>11</c:v>
                </c:pt>
                <c:pt idx="1">
                  <c:v>7</c:v>
                </c:pt>
                <c:pt idx="2">
                  <c:v>2</c:v>
                </c:pt>
              </c:numCache>
            </c:numRef>
          </c:val>
        </c:ser>
        <c:axId val="58987264"/>
        <c:axId val="58988800"/>
      </c:barChart>
      <c:catAx>
        <c:axId val="58987264"/>
        <c:scaling>
          <c:orientation val="minMax"/>
        </c:scaling>
        <c:axPos val="b"/>
        <c:tickLblPos val="nextTo"/>
        <c:crossAx val="58988800"/>
        <c:crosses val="autoZero"/>
        <c:auto val="1"/>
        <c:lblAlgn val="ctr"/>
        <c:lblOffset val="100"/>
      </c:catAx>
      <c:valAx>
        <c:axId val="58988800"/>
        <c:scaling>
          <c:orientation val="minMax"/>
        </c:scaling>
        <c:axPos val="l"/>
        <c:majorGridlines/>
        <c:numFmt formatCode="General" sourceLinked="1"/>
        <c:tickLblPos val="nextTo"/>
        <c:crossAx val="58987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346529600466604"/>
          <c:y val="0.16853915951146897"/>
          <c:w val="0.12727544473607474"/>
          <c:h val="0.69378804024690433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cat>
            <c:strRef>
              <c:f>Лист1!$A$1:$A$4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Лист1!$B$1:$B$4</c:f>
              <c:numCache>
                <c:formatCode>General</c:formatCode>
                <c:ptCount val="4"/>
                <c:pt idx="0">
                  <c:v>83</c:v>
                </c:pt>
                <c:pt idx="1">
                  <c:v>88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axId val="59017088"/>
        <c:axId val="59018624"/>
      </c:barChart>
      <c:catAx>
        <c:axId val="59017088"/>
        <c:scaling>
          <c:orientation val="minMax"/>
        </c:scaling>
        <c:axPos val="b"/>
        <c:tickLblPos val="nextTo"/>
        <c:crossAx val="59018624"/>
        <c:crosses val="autoZero"/>
        <c:auto val="1"/>
        <c:lblAlgn val="ctr"/>
        <c:lblOffset val="100"/>
      </c:catAx>
      <c:valAx>
        <c:axId val="59018624"/>
        <c:scaling>
          <c:orientation val="minMax"/>
        </c:scaling>
        <c:axPos val="l"/>
        <c:majorGridlines/>
        <c:numFmt formatCode="General" sourceLinked="1"/>
        <c:tickLblPos val="nextTo"/>
        <c:crossAx val="59017088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26493-D85D-4885-8273-BF23F01DDB4E}" type="datetimeFigureOut">
              <a:rPr lang="ru-RU" smtClean="0"/>
              <a:pPr/>
              <a:t>04.11.2011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EE699-55F8-4E1C-9594-0A1B5B456D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E699-55F8-4E1C-9594-0A1B5B456DBD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2FA6-62DA-4753-A8FE-9D1AD8A541D3}" type="datetimeFigureOut">
              <a:rPr lang="ru-RU" smtClean="0"/>
              <a:pPr/>
              <a:t>04.11.2011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1D22-A9C3-4E19-8AB6-C105BB6CBF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2FA6-62DA-4753-A8FE-9D1AD8A541D3}" type="datetimeFigureOut">
              <a:rPr lang="ru-RU" smtClean="0"/>
              <a:pPr/>
              <a:t>04.11.2011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1D22-A9C3-4E19-8AB6-C105BB6CBF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2FA6-62DA-4753-A8FE-9D1AD8A541D3}" type="datetimeFigureOut">
              <a:rPr lang="ru-RU" smtClean="0"/>
              <a:pPr/>
              <a:t>04.11.2011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1D22-A9C3-4E19-8AB6-C105BB6CBF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2FA6-62DA-4753-A8FE-9D1AD8A541D3}" type="datetimeFigureOut">
              <a:rPr lang="ru-RU" smtClean="0"/>
              <a:pPr/>
              <a:t>04.11.2011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1D22-A9C3-4E19-8AB6-C105BB6CBF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2FA6-62DA-4753-A8FE-9D1AD8A541D3}" type="datetimeFigureOut">
              <a:rPr lang="ru-RU" smtClean="0"/>
              <a:pPr/>
              <a:t>04.11.2011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1D22-A9C3-4E19-8AB6-C105BB6CBF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2FA6-62DA-4753-A8FE-9D1AD8A541D3}" type="datetimeFigureOut">
              <a:rPr lang="ru-RU" smtClean="0"/>
              <a:pPr/>
              <a:t>04.11.2011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1D22-A9C3-4E19-8AB6-C105BB6CBF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2FA6-62DA-4753-A8FE-9D1AD8A541D3}" type="datetimeFigureOut">
              <a:rPr lang="ru-RU" smtClean="0"/>
              <a:pPr/>
              <a:t>04.11.2011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1D22-A9C3-4E19-8AB6-C105BB6CBF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2FA6-62DA-4753-A8FE-9D1AD8A541D3}" type="datetimeFigureOut">
              <a:rPr lang="ru-RU" smtClean="0"/>
              <a:pPr/>
              <a:t>04.11.2011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1D22-A9C3-4E19-8AB6-C105BB6CBF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2FA6-62DA-4753-A8FE-9D1AD8A541D3}" type="datetimeFigureOut">
              <a:rPr lang="ru-RU" smtClean="0"/>
              <a:pPr/>
              <a:t>04.11.2011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1D22-A9C3-4E19-8AB6-C105BB6CBF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2FA6-62DA-4753-A8FE-9D1AD8A541D3}" type="datetimeFigureOut">
              <a:rPr lang="ru-RU" smtClean="0"/>
              <a:pPr/>
              <a:t>04.11.2011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1D22-A9C3-4E19-8AB6-C105BB6CBF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2FA6-62DA-4753-A8FE-9D1AD8A541D3}" type="datetimeFigureOut">
              <a:rPr lang="ru-RU" smtClean="0"/>
              <a:pPr/>
              <a:t>04.11.2011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1D22-A9C3-4E19-8AB6-C105BB6CBF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E2FA6-62DA-4753-A8FE-9D1AD8A541D3}" type="datetimeFigureOut">
              <a:rPr lang="ru-RU" smtClean="0"/>
              <a:pPr/>
              <a:t>04.11.2011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01D22-A9C3-4E19-8AB6-C105BB6CBF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мальчик и девоч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571479"/>
            <a:ext cx="8785225" cy="5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1116013" y="188913"/>
            <a:ext cx="6769100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Comic Sans MS"/>
            </a:endParaRP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3132138" y="2071678"/>
            <a:ext cx="351156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i="1" dirty="0" smtClean="0">
                <a:solidFill>
                  <a:srgbClr val="FF0000"/>
                </a:solidFill>
              </a:rPr>
              <a:t>Школа</a:t>
            </a:r>
          </a:p>
          <a:p>
            <a:pPr>
              <a:spcBef>
                <a:spcPct val="50000"/>
              </a:spcBef>
            </a:pPr>
            <a:r>
              <a:rPr lang="ru-RU" sz="4400" i="1" dirty="0" smtClean="0">
                <a:solidFill>
                  <a:srgbClr val="FF0000"/>
                </a:solidFill>
              </a:rPr>
              <a:t>« Айболита»</a:t>
            </a:r>
          </a:p>
        </p:txBody>
      </p:sp>
      <p:sp>
        <p:nvSpPr>
          <p:cNvPr id="2053" name="WordArt 9"/>
          <p:cNvSpPr>
            <a:spLocks noChangeArrowheads="1" noChangeShapeType="1" noTextEdit="1"/>
          </p:cNvSpPr>
          <p:nvPr/>
        </p:nvSpPr>
        <p:spPr bwMode="auto">
          <a:xfrm>
            <a:off x="2987675" y="2565400"/>
            <a:ext cx="388937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latin typeface="Arial"/>
              <a:cs typeface="Arial"/>
            </a:endParaRPr>
          </a:p>
        </p:txBody>
      </p:sp>
      <p:pic>
        <p:nvPicPr>
          <p:cNvPr id="1028" name="Picture 4" descr="G:\клас. руков\фото\20.jpg"/>
          <p:cNvPicPr>
            <a:picLocks noChangeAspect="1" noChangeArrowheads="1"/>
          </p:cNvPicPr>
          <p:nvPr/>
        </p:nvPicPr>
        <p:blipFill>
          <a:blip r:embed="rId3" cstate="print"/>
          <a:srcRect t="16535"/>
          <a:stretch>
            <a:fillRect/>
          </a:stretch>
        </p:blipFill>
        <p:spPr bwMode="auto">
          <a:xfrm>
            <a:off x="3143240" y="3786190"/>
            <a:ext cx="3500462" cy="2191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создания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smtClean="0"/>
              <a:t> Доступность</a:t>
            </a:r>
            <a:endParaRPr lang="ru-RU" dirty="0"/>
          </a:p>
          <a:p>
            <a:pPr>
              <a:buNone/>
            </a:pPr>
            <a:r>
              <a:rPr lang="ru-RU" dirty="0" smtClean="0"/>
              <a:t>2</a:t>
            </a:r>
            <a:r>
              <a:rPr lang="ru-RU" dirty="0"/>
              <a:t>. Систематичность и </a:t>
            </a:r>
            <a:r>
              <a:rPr lang="ru-RU" dirty="0" smtClean="0"/>
              <a:t>последовательность</a:t>
            </a:r>
            <a:endParaRPr lang="ru-RU" dirty="0"/>
          </a:p>
          <a:p>
            <a:pPr>
              <a:buNone/>
            </a:pPr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dirty="0" smtClean="0"/>
              <a:t>Наглядность</a:t>
            </a:r>
            <a:endParaRPr lang="ru-RU" dirty="0"/>
          </a:p>
          <a:p>
            <a:pPr>
              <a:buNone/>
            </a:pPr>
            <a:r>
              <a:rPr lang="ru-RU" dirty="0" smtClean="0"/>
              <a:t>4</a:t>
            </a:r>
            <a:r>
              <a:rPr lang="ru-RU" dirty="0"/>
              <a:t>. </a:t>
            </a:r>
            <a:r>
              <a:rPr lang="ru-RU" dirty="0" smtClean="0"/>
              <a:t>Дифференциация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Средства реализации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Внеклассные занятия по программам «Полезные привычки», « Разговор о правильном питании», « Две недели в лагере здоровья».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Встречи с медработником, психологом, социальным педагогом.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Практические занятия.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Походы, экскурсии.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Динамика.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реализации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600200"/>
            <a:ext cx="628654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1 этап- подготовительный</a:t>
            </a:r>
            <a:endParaRPr lang="en-US" b="1" dirty="0" smtClean="0"/>
          </a:p>
          <a:p>
            <a:pPr algn="ctr">
              <a:buNone/>
            </a:pPr>
            <a:r>
              <a:rPr lang="ru-RU" dirty="0" smtClean="0"/>
              <a:t>( 1 класс </a:t>
            </a:r>
            <a:r>
              <a:rPr lang="en-US" dirty="0" smtClean="0"/>
              <a:t>I</a:t>
            </a:r>
            <a:r>
              <a:rPr lang="ru-RU" dirty="0" smtClean="0"/>
              <a:t> полугодие)</a:t>
            </a:r>
          </a:p>
          <a:p>
            <a:pPr algn="ctr">
              <a:buNone/>
            </a:pPr>
            <a:r>
              <a:rPr lang="ru-RU" b="1" dirty="0" smtClean="0"/>
              <a:t>2 этап –основной</a:t>
            </a:r>
            <a:endParaRPr lang="en-US" b="1" dirty="0" smtClean="0"/>
          </a:p>
          <a:p>
            <a:pPr algn="ctr">
              <a:buNone/>
            </a:pPr>
            <a:r>
              <a:rPr lang="ru-RU" dirty="0" smtClean="0"/>
              <a:t>(1-3 класс)</a:t>
            </a:r>
          </a:p>
          <a:p>
            <a:pPr algn="ctr">
              <a:buNone/>
            </a:pPr>
            <a:r>
              <a:rPr lang="ru-RU" b="1" dirty="0" smtClean="0"/>
              <a:t>3 этап- заключительный</a:t>
            </a:r>
            <a:endParaRPr lang="en-US" b="1" dirty="0" smtClean="0"/>
          </a:p>
          <a:p>
            <a:pPr algn="ctr">
              <a:buNone/>
            </a:pPr>
            <a:r>
              <a:rPr lang="ru-RU" dirty="0" smtClean="0"/>
              <a:t>( 4 класс)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 этап</a:t>
            </a:r>
            <a:br>
              <a:rPr lang="ru-RU" dirty="0" smtClean="0"/>
            </a:br>
            <a:r>
              <a:rPr lang="ru-RU" sz="3100" dirty="0" smtClean="0"/>
              <a:t>Цель:  формирование классного коллектива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Изучение показателей здоровья учащихся</a:t>
            </a:r>
          </a:p>
          <a:p>
            <a:r>
              <a:rPr lang="ru-RU" dirty="0" smtClean="0"/>
              <a:t>Адаптационный период</a:t>
            </a:r>
          </a:p>
          <a:p>
            <a:r>
              <a:rPr lang="ru-RU" dirty="0" smtClean="0"/>
              <a:t>Создание методической базы</a:t>
            </a:r>
          </a:p>
          <a:p>
            <a:r>
              <a:rPr lang="ru-RU" dirty="0" smtClean="0"/>
              <a:t>Запуск программы</a:t>
            </a:r>
          </a:p>
          <a:p>
            <a:r>
              <a:rPr lang="ru-RU" dirty="0" smtClean="0"/>
              <a:t>Участие в конкурсах рисунков, поделок</a:t>
            </a:r>
          </a:p>
          <a:p>
            <a:r>
              <a:rPr lang="ru-RU" dirty="0" smtClean="0"/>
              <a:t>Сотрудничество с семьёй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2 этап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100" dirty="0" smtClean="0"/>
              <a:t>Цель: создание благоприятных условий для сохранения и укрепления здоровья.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Работа по программе «Разговор о правильном питании», «Полезные привычки».</a:t>
            </a:r>
          </a:p>
          <a:p>
            <a:r>
              <a:rPr lang="ru-RU" dirty="0" smtClean="0"/>
              <a:t>КТД</a:t>
            </a:r>
          </a:p>
          <a:p>
            <a:r>
              <a:rPr lang="ru-RU" dirty="0" smtClean="0"/>
              <a:t>Работа  со службами.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Разноуровневые</a:t>
            </a:r>
            <a:r>
              <a:rPr lang="ru-RU" dirty="0" smtClean="0"/>
              <a:t> конкурсы.</a:t>
            </a:r>
          </a:p>
          <a:p>
            <a:r>
              <a:rPr lang="ru-RU" dirty="0" smtClean="0"/>
              <a:t>Походы, экскурсии.</a:t>
            </a:r>
          </a:p>
          <a:p>
            <a:r>
              <a:rPr lang="ru-RU" dirty="0" smtClean="0"/>
              <a:t>Подвижные перемены, </a:t>
            </a:r>
            <a:r>
              <a:rPr lang="ru-RU" dirty="0" err="1" smtClean="0"/>
              <a:t>физминутки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Витаминизация.</a:t>
            </a:r>
          </a:p>
          <a:p>
            <a:r>
              <a:rPr lang="ru-RU" dirty="0" smtClean="0"/>
              <a:t>Сотрудничество с семьёй.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3 этап</a:t>
            </a:r>
            <a:br>
              <a:rPr lang="ru-RU" sz="3100" dirty="0" smtClean="0"/>
            </a:br>
            <a:r>
              <a:rPr lang="ru-RU" sz="2800" dirty="0" smtClean="0"/>
              <a:t>Цель: систематизация полученных  знаний и их практическое использование.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работа по программе «Две недели в лагере здоровья»</a:t>
            </a:r>
          </a:p>
          <a:p>
            <a:r>
              <a:rPr lang="ru-RU" dirty="0" smtClean="0"/>
              <a:t>КТД</a:t>
            </a:r>
          </a:p>
          <a:p>
            <a:r>
              <a:rPr lang="ru-RU" dirty="0" smtClean="0"/>
              <a:t>тестовая работа</a:t>
            </a:r>
          </a:p>
          <a:p>
            <a:r>
              <a:rPr lang="ru-RU" dirty="0" smtClean="0"/>
              <a:t>тренинги</a:t>
            </a:r>
          </a:p>
          <a:p>
            <a:r>
              <a:rPr lang="ru-RU" dirty="0" smtClean="0"/>
              <a:t>участие в </a:t>
            </a:r>
            <a:r>
              <a:rPr lang="ru-RU" dirty="0" err="1" smtClean="0"/>
              <a:t>разноуровневых</a:t>
            </a:r>
            <a:r>
              <a:rPr lang="ru-RU" dirty="0" smtClean="0"/>
              <a:t> конкурсах</a:t>
            </a:r>
          </a:p>
          <a:p>
            <a:r>
              <a:rPr lang="ru-RU" dirty="0" smtClean="0"/>
              <a:t>психолого-педагогическая диагностика</a:t>
            </a:r>
          </a:p>
          <a:p>
            <a:r>
              <a:rPr lang="ru-RU" dirty="0" smtClean="0"/>
              <a:t>витаминизация</a:t>
            </a:r>
          </a:p>
          <a:p>
            <a:r>
              <a:rPr lang="ru-RU" dirty="0" smtClean="0"/>
              <a:t>диагностика</a:t>
            </a:r>
          </a:p>
          <a:p>
            <a:r>
              <a:rPr lang="ru-RU" dirty="0" smtClean="0"/>
              <a:t>подведение итогов, анализ программы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Условия реализации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Осознание </a:t>
            </a:r>
            <a:r>
              <a:rPr lang="ru-RU" dirty="0"/>
              <a:t>важности этой работы каждым членом коллектива и усиление в связи с этим внимания к проблеме формирования положительной мотивации к здоровому образу жизни.</a:t>
            </a:r>
          </a:p>
          <a:p>
            <a:r>
              <a:rPr lang="ru-RU" dirty="0"/>
              <a:t>Создание и постоянное совершенствование методической системы работы с  детьми и родителями по сохранению и укреплению здоровья учащихся.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Участники реализации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</p:spPr>
        <p:txBody>
          <a:bodyPr/>
          <a:lstStyle/>
          <a:p>
            <a:r>
              <a:rPr lang="ru-RU" dirty="0" smtClean="0"/>
              <a:t>учащиеся </a:t>
            </a:r>
          </a:p>
          <a:p>
            <a:r>
              <a:rPr lang="ru-RU" dirty="0" smtClean="0"/>
              <a:t>родители </a:t>
            </a:r>
          </a:p>
          <a:p>
            <a:r>
              <a:rPr lang="ru-RU" dirty="0" smtClean="0"/>
              <a:t>учителя</a:t>
            </a:r>
          </a:p>
          <a:p>
            <a:r>
              <a:rPr lang="ru-RU" dirty="0" smtClean="0"/>
              <a:t>медработник</a:t>
            </a:r>
          </a:p>
          <a:p>
            <a:r>
              <a:rPr lang="ru-RU" dirty="0" smtClean="0"/>
              <a:t>социально-психологическая служба</a:t>
            </a:r>
          </a:p>
          <a:p>
            <a:r>
              <a:rPr lang="ru-RU" dirty="0" smtClean="0"/>
              <a:t>логопед</a:t>
            </a:r>
          </a:p>
          <a:p>
            <a:r>
              <a:rPr lang="ru-RU" dirty="0" smtClean="0"/>
              <a:t>учреждения ДОД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Динамика результатов за 2006-2009года.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Уровень воспитанности за 2006-2009 года.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Актуализация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За последнее десятилетие работы в школе я столкнулась с необходимостью обеспечивать не только обучение подрастающего  поколения, но и сохранение его здоровья. Каждые 4 года ко мне приходят  первоклассники. Изучая их медицинские  карты, показатели уровня здоровья, беседуя с родителями я  вижу, что заметно повысился уровень  детей с различными заболеваниями… </a:t>
            </a:r>
          </a:p>
          <a:p>
            <a:pPr>
              <a:buNone/>
            </a:pPr>
            <a:r>
              <a:rPr lang="ru-RU" sz="2400" dirty="0" smtClean="0"/>
              <a:t>     Моя первоочередная задача, как учителя и классного руководителя  , сохранить  и  укрепить здоровье своих учеников.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Занятость во внеурочное время 2006-2010 год.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Промежуточный результат.</a:t>
            </a:r>
            <a:endParaRPr lang="ru-RU" dirty="0"/>
          </a:p>
        </p:txBody>
      </p:sp>
      <p:pic>
        <p:nvPicPr>
          <p:cNvPr id="1026" name="Picture 2" descr="C:\Users\Довбня\Documents\Scanned Documents\Рисун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3012723" cy="4143380"/>
          </a:xfrm>
          <a:prstGeom prst="rect">
            <a:avLst/>
          </a:prstGeom>
          <a:noFill/>
        </p:spPr>
      </p:pic>
      <p:pic>
        <p:nvPicPr>
          <p:cNvPr id="1027" name="Picture 3" descr="C:\Users\Довбня\Documents\Scanned Documents\Рисунок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643182"/>
            <a:ext cx="2856909" cy="3929090"/>
          </a:xfrm>
          <a:prstGeom prst="rect">
            <a:avLst/>
          </a:prstGeom>
          <a:noFill/>
        </p:spPr>
      </p:pic>
      <p:pic>
        <p:nvPicPr>
          <p:cNvPr id="1028" name="Picture 4" descr="C:\Users\Довбня\Documents\Scanned Documents\Рисунок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285860"/>
            <a:ext cx="2600316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Коллективные дела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Мой режим дня( игра-путешествие)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Витамин роста(классный час)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Питайся правильно( праздник здоровья)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Я здоровье берегу, сам себе я помогу.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Я- личность ( дискуссия)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В гостях у Здоровячка(практикум)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Не курить- это модно( круглый стол)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3032" r="9301"/>
          <a:stretch>
            <a:fillRect/>
          </a:stretch>
        </p:blipFill>
        <p:spPr>
          <a:xfrm>
            <a:off x="428597" y="357166"/>
            <a:ext cx="2847260" cy="2286015"/>
          </a:xfrm>
          <a:solidFill>
            <a:srgbClr val="FFFFFF">
              <a:shade val="85000"/>
            </a:srgbClr>
          </a:solidFill>
          <a:ln w="88900" cap="sq">
            <a:noFill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Довбня\Desktop\SDC109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71942"/>
            <a:ext cx="2487220" cy="2303876"/>
          </a:xfrm>
          <a:prstGeom prst="rect">
            <a:avLst/>
          </a:prstGeom>
          <a:noFill/>
        </p:spPr>
      </p:pic>
      <p:pic>
        <p:nvPicPr>
          <p:cNvPr id="1027" name="Picture 3" descr="C:\Users\Довбня\Desktop\SDC11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071942"/>
            <a:ext cx="2919268" cy="2250297"/>
          </a:xfrm>
          <a:prstGeom prst="rect">
            <a:avLst/>
          </a:prstGeom>
          <a:noFill/>
        </p:spPr>
      </p:pic>
      <p:pic>
        <p:nvPicPr>
          <p:cNvPr id="7" name="Picture 2" descr="C:\Users\Довбня\Desktop\PICT29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04664"/>
            <a:ext cx="314327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 реализации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2006-2010 учебный год</a:t>
            </a:r>
            <a:endParaRPr lang="ru-RU" dirty="0"/>
          </a:p>
          <a:p>
            <a:endParaRPr lang="ru-RU" dirty="0"/>
          </a:p>
        </p:txBody>
      </p:sp>
      <p:pic>
        <p:nvPicPr>
          <p:cNvPr id="3075" name="Picture 3" descr="G:\клас. руков\фото\58.JPG"/>
          <p:cNvPicPr>
            <a:picLocks noChangeAspect="1" noChangeArrowheads="1"/>
          </p:cNvPicPr>
          <p:nvPr/>
        </p:nvPicPr>
        <p:blipFill>
          <a:blip r:embed="rId2" cstate="print"/>
          <a:srcRect l="4395" t="14649" r="23095"/>
          <a:stretch>
            <a:fillRect/>
          </a:stretch>
        </p:blipFill>
        <p:spPr bwMode="auto">
          <a:xfrm>
            <a:off x="5500694" y="3500438"/>
            <a:ext cx="2923895" cy="2581276"/>
          </a:xfrm>
          <a:prstGeom prst="rect">
            <a:avLst/>
          </a:prstGeom>
          <a:noFill/>
        </p:spPr>
      </p:pic>
      <p:pic>
        <p:nvPicPr>
          <p:cNvPr id="3076" name="Picture 4" descr="C:\Users\Довбня\Documents\ДОВБНЯ СВЕТЛАНА\фото 3 класс\тайный друг 3 кл\PICT3718.JPG"/>
          <p:cNvPicPr>
            <a:picLocks noChangeAspect="1" noChangeArrowheads="1"/>
          </p:cNvPicPr>
          <p:nvPr/>
        </p:nvPicPr>
        <p:blipFill>
          <a:blip r:embed="rId3" cstate="print"/>
          <a:srcRect t="30945"/>
          <a:stretch>
            <a:fillRect/>
          </a:stretch>
        </p:blipFill>
        <p:spPr bwMode="auto">
          <a:xfrm>
            <a:off x="500034" y="2643182"/>
            <a:ext cx="4064000" cy="2485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Создание здоровьесберегающих условий в организации общеобразовательного процесса.</a:t>
            </a:r>
          </a:p>
          <a:p>
            <a:pPr>
              <a:buNone/>
            </a:pPr>
            <a:r>
              <a:rPr lang="ru-RU" dirty="0" smtClean="0"/>
              <a:t>Достижение положительного результата  в формировании и сохранении здоровья учащихся.</a:t>
            </a:r>
          </a:p>
          <a:p>
            <a:pPr>
              <a:buNone/>
            </a:pPr>
            <a:r>
              <a:rPr lang="ru-RU" dirty="0" smtClean="0"/>
              <a:t>Сохранение здоровья учащихся через соблюдение режима дня, правильное питание, привитие полезных привычек.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формирование </a:t>
            </a:r>
            <a:r>
              <a:rPr lang="ru-RU" dirty="0"/>
              <a:t>потребности здорового образа жизни у </a:t>
            </a:r>
            <a:r>
              <a:rPr lang="ru-RU" dirty="0" smtClean="0"/>
              <a:t>учащихся; </a:t>
            </a:r>
            <a:endParaRPr lang="ru-RU" dirty="0"/>
          </a:p>
          <a:p>
            <a:r>
              <a:rPr lang="ru-RU" dirty="0"/>
              <a:t>формирование здоровых взаимоотношений с </a:t>
            </a:r>
            <a:r>
              <a:rPr lang="ru-RU" dirty="0" smtClean="0"/>
              <a:t>самим собой, окружающими миром и обществом; </a:t>
            </a:r>
            <a:endParaRPr lang="ru-RU" dirty="0"/>
          </a:p>
          <a:p>
            <a:r>
              <a:rPr lang="ru-RU" dirty="0"/>
              <a:t>просвещение родителей в вопросах сохранения здоровья </a:t>
            </a:r>
            <a:r>
              <a:rPr lang="ru-RU" dirty="0" smtClean="0"/>
              <a:t>детей;</a:t>
            </a:r>
            <a:endParaRPr lang="ru-RU" dirty="0"/>
          </a:p>
          <a:p>
            <a:r>
              <a:rPr lang="ru-RU" dirty="0" smtClean="0"/>
              <a:t>создание </a:t>
            </a:r>
            <a:r>
              <a:rPr lang="ru-RU" dirty="0"/>
              <a:t>системы </a:t>
            </a:r>
            <a:r>
              <a:rPr lang="ru-RU" dirty="0" smtClean="0"/>
              <a:t>сотрудничества с медработником, психологом, социальным педагогом, учителями, родителями;</a:t>
            </a:r>
            <a:endParaRPr lang="ru-RU" dirty="0"/>
          </a:p>
          <a:p>
            <a:r>
              <a:rPr lang="ru-RU" dirty="0" smtClean="0"/>
              <a:t>формирование   </a:t>
            </a:r>
            <a:r>
              <a:rPr lang="ru-RU" dirty="0"/>
              <a:t>у учащихся </a:t>
            </a:r>
            <a:r>
              <a:rPr lang="ru-RU" dirty="0" smtClean="0"/>
              <a:t>осознанного выбора </a:t>
            </a:r>
            <a:r>
              <a:rPr lang="ru-RU" dirty="0"/>
              <a:t>здорового образа </a:t>
            </a:r>
            <a:r>
              <a:rPr lang="ru-RU" dirty="0" smtClean="0"/>
              <a:t>жизни.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Ожидаемый результат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22860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Выпускник начальной школы - здоровый </a:t>
            </a:r>
            <a:r>
              <a:rPr lang="ru-RU" dirty="0"/>
              <a:t>психически</a:t>
            </a:r>
            <a:r>
              <a:rPr lang="ru-RU" dirty="0" smtClean="0"/>
              <a:t>, физически и </a:t>
            </a:r>
            <a:r>
              <a:rPr lang="ru-RU" dirty="0"/>
              <a:t>нравственно, адекватно оценивающий своё место и предназначение в </a:t>
            </a:r>
            <a:r>
              <a:rPr lang="ru-RU" dirty="0" smtClean="0"/>
              <a:t>жизни.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 descr="G:\клас. руков\фото\последний.jpg"/>
          <p:cNvPicPr>
            <a:picLocks noChangeAspect="1" noChangeArrowheads="1"/>
          </p:cNvPicPr>
          <p:nvPr/>
        </p:nvPicPr>
        <p:blipFill>
          <a:blip r:embed="rId2" cstate="print"/>
          <a:srcRect l="8216" t="18600" r="16433"/>
          <a:stretch>
            <a:fillRect/>
          </a:stretch>
        </p:blipFill>
        <p:spPr bwMode="auto">
          <a:xfrm>
            <a:off x="2571735" y="3286124"/>
            <a:ext cx="4035559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/>
              <a:t>Нормативно - правовая база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Семейный кодекс РФ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Конституция Российской Федерации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Концепция модернизации Российского образования на период до 2010 г.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Программа развития Российского образования на период до 2010г 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Программа развития школы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Профилактические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реализации программы</a:t>
            </a:r>
            <a:endParaRPr lang="ru-RU" dirty="0"/>
          </a:p>
        </p:txBody>
      </p:sp>
      <p:pic>
        <p:nvPicPr>
          <p:cNvPr id="2050" name="Picture 2" descr="G:\клас. руков\фото\22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857628"/>
            <a:ext cx="3071834" cy="2303876"/>
          </a:xfrm>
          <a:prstGeom prst="rect">
            <a:avLst/>
          </a:prstGeom>
          <a:noFill/>
        </p:spPr>
      </p:pic>
      <p:pic>
        <p:nvPicPr>
          <p:cNvPr id="2051" name="Picture 3" descr="G:\клас. руков\фото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357298"/>
            <a:ext cx="3102450" cy="2286016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Словесный</a:t>
            </a:r>
          </a:p>
          <a:p>
            <a:r>
              <a:rPr lang="ru-RU" dirty="0" smtClean="0"/>
              <a:t>Наглядный</a:t>
            </a:r>
          </a:p>
          <a:p>
            <a:r>
              <a:rPr lang="ru-RU" dirty="0" smtClean="0"/>
              <a:t>Практический</a:t>
            </a:r>
            <a:endParaRPr lang="ru-RU" dirty="0"/>
          </a:p>
        </p:txBody>
      </p:sp>
      <p:pic>
        <p:nvPicPr>
          <p:cNvPr id="2053" name="Picture 5" descr="G:\клас. руков\фото\16а.JPG"/>
          <p:cNvPicPr>
            <a:picLocks noChangeAspect="1" noChangeArrowheads="1"/>
          </p:cNvPicPr>
          <p:nvPr/>
        </p:nvPicPr>
        <p:blipFill>
          <a:blip r:embed="rId4" cstate="print"/>
          <a:srcRect l="12500" b="18715"/>
          <a:stretch>
            <a:fillRect/>
          </a:stretch>
        </p:blipFill>
        <p:spPr bwMode="auto">
          <a:xfrm>
            <a:off x="5500694" y="3857628"/>
            <a:ext cx="3307942" cy="230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Эффективность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для </a:t>
            </a:r>
            <a:r>
              <a:rPr lang="ru-RU" dirty="0"/>
              <a:t>учащихся:</a:t>
            </a:r>
          </a:p>
          <a:p>
            <a:pPr marL="514350" indent="-514350">
              <a:buNone/>
            </a:pPr>
            <a:r>
              <a:rPr lang="ru-RU" dirty="0" smtClean="0"/>
              <a:t>      формирование   мотивации на сохранение и развитие здоровья, приобретение навыков здорового образа жизни, профилактика заболеваний, выявление негативного влияния вредных привычек на организм</a:t>
            </a:r>
            <a:endParaRPr lang="ru-RU" dirty="0"/>
          </a:p>
          <a:p>
            <a:pPr marL="514350" indent="-514350" algn="ctr">
              <a:buNone/>
            </a:pPr>
            <a:r>
              <a:rPr lang="ru-RU" dirty="0" smtClean="0"/>
              <a:t>для </a:t>
            </a:r>
            <a:r>
              <a:rPr lang="ru-RU" dirty="0"/>
              <a:t>родителей:</a:t>
            </a:r>
          </a:p>
          <a:p>
            <a:pPr marL="514350" indent="-514350" algn="ctr">
              <a:buNone/>
            </a:pPr>
            <a:r>
              <a:rPr lang="ru-RU" dirty="0" smtClean="0"/>
              <a:t>      формирование </a:t>
            </a:r>
            <a:r>
              <a:rPr lang="ru-RU" dirty="0"/>
              <a:t>у родителей </a:t>
            </a:r>
            <a:r>
              <a:rPr lang="ru-RU" dirty="0" err="1" smtClean="0"/>
              <a:t>валеологического</a:t>
            </a:r>
            <a:r>
              <a:rPr lang="ru-RU" dirty="0" smtClean="0"/>
              <a:t> мышления</a:t>
            </a:r>
            <a:r>
              <a:rPr lang="ru-RU" dirty="0"/>
              <a:t>, улучшение микроклимата </a:t>
            </a:r>
            <a:r>
              <a:rPr lang="ru-RU" dirty="0" smtClean="0"/>
              <a:t>семьи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580</Words>
  <Application>Microsoft Office PowerPoint</Application>
  <PresentationFormat>Экран (4:3)</PresentationFormat>
  <Paragraphs>103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Актуализация</vt:lpstr>
      <vt:lpstr>Сроки реализации программы</vt:lpstr>
      <vt:lpstr>Цель программы</vt:lpstr>
      <vt:lpstr>Задачи программы</vt:lpstr>
      <vt:lpstr>Ожидаемый результат</vt:lpstr>
      <vt:lpstr>Нормативно - правовая база</vt:lpstr>
      <vt:lpstr>Методы реализации программы</vt:lpstr>
      <vt:lpstr>Эффективность программы</vt:lpstr>
      <vt:lpstr>Принципы создания программы</vt:lpstr>
      <vt:lpstr>Средства реализации</vt:lpstr>
      <vt:lpstr>Этапы реализации программы</vt:lpstr>
      <vt:lpstr>1 этап Цель:  формирование классного коллектива</vt:lpstr>
      <vt:lpstr> 2 этап Цель: создание благоприятных условий для сохранения и укрепления здоровья.  </vt:lpstr>
      <vt:lpstr>  3 этап Цель: систематизация полученных  знаний и их практическое использование.   </vt:lpstr>
      <vt:lpstr>Условия реализации программы</vt:lpstr>
      <vt:lpstr>Участники реализации программы</vt:lpstr>
      <vt:lpstr>Динамика результатов за 2006-2009года.</vt:lpstr>
      <vt:lpstr>Уровень воспитанности за 2006-2009 года.</vt:lpstr>
      <vt:lpstr>Занятость во внеурочное время 2006-2010 год.</vt:lpstr>
      <vt:lpstr>Промежуточный результат.</vt:lpstr>
      <vt:lpstr>Коллективные дела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Довбня</dc:creator>
  <cp:lastModifiedBy>Светлана</cp:lastModifiedBy>
  <cp:revision>72</cp:revision>
  <dcterms:created xsi:type="dcterms:W3CDTF">2010-01-21T12:14:06Z</dcterms:created>
  <dcterms:modified xsi:type="dcterms:W3CDTF">2011-11-04T02:52:34Z</dcterms:modified>
</cp:coreProperties>
</file>