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Методическая разработка урока литературы 10 класс.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000240"/>
            <a:ext cx="7643866" cy="1752600"/>
          </a:xfrm>
          <a:solidFill>
            <a:schemeClr val="bg2"/>
          </a:solidFill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Тема. История создания романа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Ф.М</a:t>
            </a:r>
            <a:r>
              <a:rPr lang="ru-RU" dirty="0" smtClean="0">
                <a:solidFill>
                  <a:srgbClr val="0070C0"/>
                </a:solidFill>
              </a:rPr>
              <a:t>. Достоевского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«</a:t>
            </a:r>
            <a:r>
              <a:rPr lang="ru-RU" dirty="0" smtClean="0">
                <a:solidFill>
                  <a:srgbClr val="0070C0"/>
                </a:solidFill>
              </a:rPr>
              <a:t>Преступление и наказание».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3714752"/>
            <a:ext cx="6072230" cy="92333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Авторская разработка урока литературы учителя МОУ «Заволжская СОШ» Калининский район Тверской области Булатовой Татьяны Викторовны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92869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Поэтому сейчас уместнее всего поговорить о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жанре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романа: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57216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Философский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Нравственно-психологический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Исторический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Полемический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Фантастический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Социальный детективный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Политический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Приключенческий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Роман-трагедия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Роман-исповедь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Сатирический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Биографический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Семейный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Автобиографический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Идеологический </a:t>
            </a:r>
          </a:p>
          <a:p>
            <a:pPr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Роман можно охарактеризовать, как философский, идеологический, нравственно-психологический, как роман-трагедию, роман – исповедь.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– Все </a:t>
            </a:r>
            <a:r>
              <a:rPr lang="ru-RU" dirty="0" smtClean="0"/>
              <a:t>определения </a:t>
            </a:r>
            <a:r>
              <a:rPr lang="ru-RU" dirty="0" smtClean="0"/>
              <a:t>верны, в современном литературоведении нет единой точки зрения в определении жанра романа.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28586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Задание: познакомьтесь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различными точками зрения на роман современников. Как отнеслось к писателю и его роману русское общество? Запишите в тетради мнение, с которым вы согласны и которое вам кажется правильным. Обоснуйте свой выбор.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786874" cy="5072098"/>
          </a:xfrm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Перечитываешь “Преступление и наказание” - и недоумеваешь, как раньше, читая одно, понимаешь совсем другое, как могли видеть в романе истасканную “идею”, что преступление будит в человеке совесть и в муках совести несет преступнику высшее наказание. (В.Вересаев “Живая жизнь”, 1910)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Достоевский есть самый интимный, самый внутренний писатель, так что, читая его, – как будто не другого кого читаешь, а слушаешь свою же душу, только глубже, чем обычно, чем всегда. (В.Розанов “Чем нам дорог Достоевский”, 1911)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Невозможно себе представить большего фантаста, чем Достоевский, и никто не умел так живо изобразить реальную ситуацию. (Д. Голсуорси, 1911)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 испытываю чувство некоторой неловкости, говоря о Достоевском. В своих лекциях я обычно смотрю на литературу под единственным интересным мне углом зрения, то есть как на явление мирового искусства и проявление личного таланта. С этой точки зрения Достоевский писатель не великий, а довольно посредственный, со вспышками непревзойденного юмора, которые, увы, чередуются с длинными пустотами литературных банальностей. (В. Набоков “Лекции по русской литературе”) </a:t>
            </a:r>
          </a:p>
          <a:p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407196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- Писатель в России всегда пользовался огромным доверием. Так А.С.Пушкин возводил его к роли Пророка. Через столетие Е.Евтушенко скажет: “Поэт в России больше, чем поэт”, говоря о месте писателя в обществе. </a:t>
            </a:r>
            <a:endParaRPr lang="ru-RU" sz="2400" dirty="0" smtClean="0"/>
          </a:p>
          <a:p>
            <a:r>
              <a:rPr lang="ru-RU" sz="2400" dirty="0" smtClean="0"/>
              <a:t>Наша </a:t>
            </a:r>
            <a:r>
              <a:rPr lang="ru-RU" sz="2400" dirty="0" smtClean="0"/>
              <a:t>цель состоит в том, чтобы понять эпоху, которая рождает великих писателей и великие произведения литературы, прислушаться к мнению современников, живущих духовной, интеллектуальной жизнью, чувствующих свое право строго судить или хвалить великих писателей.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85728"/>
            <a:ext cx="4572032" cy="71435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800" dirty="0" smtClean="0"/>
              <a:t>Система образов романа.</a:t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071546"/>
          <a:ext cx="8286808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78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“твари дрожащие” 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“право имеющие”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3415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Раскольников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Свидригайлов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415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Дуня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Лужин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4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Мать Раскольникова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Старуха-процентщица</a:t>
                      </a:r>
                      <a:b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415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Соня Мармеладова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Лебезятников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4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Мармеладов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Амалия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Леппехвезель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415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Катерина Ивановна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Порфирий Петрович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415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415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Лизавета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4155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Миколка-маляр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Композиционные элементы.</a:t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– Следует помнить, что роман писался о событиях настоящего времени. В этом его уникальность. </a:t>
            </a:r>
            <a:endParaRPr lang="ru-RU" sz="2000" dirty="0" smtClean="0"/>
          </a:p>
          <a:p>
            <a:r>
              <a:rPr lang="ru-RU" sz="2000" dirty="0" smtClean="0"/>
              <a:t>Любое </a:t>
            </a:r>
            <a:r>
              <a:rPr lang="ru-RU" sz="2000" dirty="0" smtClean="0"/>
              <a:t>произведение неразрывно. </a:t>
            </a:r>
            <a:endParaRPr lang="ru-RU" sz="2000" dirty="0" smtClean="0"/>
          </a:p>
          <a:p>
            <a:r>
              <a:rPr lang="ru-RU" sz="2000" dirty="0" smtClean="0"/>
              <a:t>Композиция </a:t>
            </a:r>
            <a:r>
              <a:rPr lang="ru-RU" sz="2000" dirty="0" smtClean="0"/>
              <a:t>– это не набор отдельных элементов, а единая ткань плавно переходящих из одной в другую сцен, описаний, диалогов, портретов и других формальных элементов. </a:t>
            </a:r>
          </a:p>
          <a:p>
            <a:r>
              <a:rPr lang="ru-RU" sz="2000" dirty="0" smtClean="0"/>
              <a:t>Пронумеруйте нужные в списке </a:t>
            </a:r>
            <a:r>
              <a:rPr lang="ru-RU" sz="2000" dirty="0" smtClean="0"/>
              <a:t>композиционных </a:t>
            </a:r>
            <a:r>
              <a:rPr lang="ru-RU" sz="2000" dirty="0" smtClean="0"/>
              <a:t>элементов</a:t>
            </a:r>
            <a:r>
              <a:rPr lang="ru-RU" sz="2000" dirty="0" smtClean="0"/>
              <a:t> </a:t>
            </a:r>
            <a:r>
              <a:rPr lang="ru-RU" sz="2000" dirty="0" smtClean="0"/>
              <a:t> </a:t>
            </a:r>
            <a:r>
              <a:rPr lang="ru-RU" sz="2000" dirty="0" smtClean="0"/>
              <a:t>в соответствии с местом, которое они занимают в композиции </a:t>
            </a:r>
            <a:r>
              <a:rPr lang="ru-RU" sz="2000" dirty="0" smtClean="0"/>
              <a:t>романа:</a:t>
            </a:r>
            <a:endParaRPr lang="ru-RU" sz="2000" dirty="0" smtClean="0"/>
          </a:p>
          <a:p>
            <a:r>
              <a:rPr lang="ru-RU" sz="2000" dirty="0" smtClean="0"/>
              <a:t>Портрет </a:t>
            </a:r>
            <a:endParaRPr lang="ru-RU" sz="2000" dirty="0" smtClean="0"/>
          </a:p>
          <a:p>
            <a:r>
              <a:rPr lang="ru-RU" sz="2000" dirty="0" smtClean="0"/>
              <a:t>  </a:t>
            </a:r>
            <a:r>
              <a:rPr lang="ru-RU" sz="2000" dirty="0" smtClean="0"/>
              <a:t>Пейзаж </a:t>
            </a:r>
          </a:p>
          <a:p>
            <a:r>
              <a:rPr lang="ru-RU" sz="2000" dirty="0" smtClean="0"/>
              <a:t>  </a:t>
            </a:r>
            <a:r>
              <a:rPr lang="ru-RU" sz="2000" dirty="0" smtClean="0"/>
              <a:t>Описание местности </a:t>
            </a:r>
          </a:p>
          <a:p>
            <a:r>
              <a:rPr lang="ru-RU" sz="2000" dirty="0" smtClean="0"/>
              <a:t>  </a:t>
            </a:r>
            <a:r>
              <a:rPr lang="ru-RU" sz="2000" dirty="0" smtClean="0"/>
              <a:t>Авторская характеристика </a:t>
            </a:r>
          </a:p>
          <a:p>
            <a:r>
              <a:rPr lang="ru-RU" sz="2000" dirty="0" smtClean="0"/>
              <a:t>  </a:t>
            </a:r>
            <a:r>
              <a:rPr lang="ru-RU" sz="2000" dirty="0" smtClean="0"/>
              <a:t>Лирическое отступление </a:t>
            </a:r>
          </a:p>
          <a:p>
            <a:r>
              <a:rPr lang="ru-RU" sz="2000" dirty="0" smtClean="0"/>
              <a:t>  </a:t>
            </a:r>
            <a:r>
              <a:rPr lang="ru-RU" sz="2000" dirty="0" smtClean="0"/>
              <a:t>Диалог </a:t>
            </a:r>
          </a:p>
          <a:p>
            <a:r>
              <a:rPr lang="ru-RU" sz="2000" dirty="0" smtClean="0"/>
              <a:t>  </a:t>
            </a:r>
            <a:r>
              <a:rPr lang="ru-RU" sz="2000" dirty="0" smtClean="0"/>
              <a:t>Внутренний монолог </a:t>
            </a:r>
          </a:p>
          <a:p>
            <a:r>
              <a:rPr lang="ru-RU" sz="2000" dirty="0" smtClean="0"/>
              <a:t>  </a:t>
            </a:r>
            <a:r>
              <a:rPr lang="ru-RU" sz="2000" dirty="0" smtClean="0"/>
              <a:t>Повествование (история жизни, поступки)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Внутренний монолог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Д</a:t>
            </a:r>
            <a:r>
              <a:rPr lang="ru-RU" sz="2800" dirty="0" smtClean="0"/>
              <a:t>иалог</a:t>
            </a:r>
            <a:r>
              <a:rPr lang="ru-RU" sz="2800" dirty="0" smtClean="0"/>
              <a:t>, так как герои постоянно спорят друг с </a:t>
            </a:r>
            <a:r>
              <a:rPr lang="ru-RU" sz="2800" dirty="0" smtClean="0"/>
              <a:t>другом.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</a:t>
            </a:r>
            <a:r>
              <a:rPr lang="ru-RU" sz="2800" dirty="0" smtClean="0"/>
              <a:t>ортретные </a:t>
            </a:r>
            <a:r>
              <a:rPr lang="ru-RU" sz="2800" dirty="0" smtClean="0"/>
              <a:t>описания и авторская характеристика, она во многом дается через </a:t>
            </a:r>
            <a:r>
              <a:rPr lang="ru-RU" sz="2800" dirty="0" smtClean="0"/>
              <a:t>портрет.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Повествование (история жизни, поступки</a:t>
            </a:r>
            <a:r>
              <a:rPr lang="ru-RU" sz="2800" dirty="0" smtClean="0"/>
              <a:t>).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</a:t>
            </a:r>
            <a:r>
              <a:rPr lang="ru-RU" sz="2800" dirty="0" smtClean="0"/>
              <a:t>писание </a:t>
            </a:r>
            <a:r>
              <a:rPr lang="ru-RU" sz="2800" dirty="0" smtClean="0"/>
              <a:t>местности и пейзаж, их немного, они схематичны, так как интерес писателя сосредоточен на психологических аспектах убийства и нравственных страданиях. 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 Лирическое </a:t>
            </a:r>
            <a:r>
              <a:rPr lang="ru-RU" sz="2800" dirty="0" smtClean="0"/>
              <a:t>отступление. </a:t>
            </a:r>
            <a:endParaRPr lang="ru-RU" sz="2800" dirty="0" smtClean="0"/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74638"/>
            <a:ext cx="2786082" cy="58259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Итог урока.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Почему </a:t>
            </a:r>
            <a:r>
              <a:rPr lang="ru-RU" sz="2400" dirty="0" smtClean="0"/>
              <a:t>роман Достоевского вызывает до сих пор споры, мысли, неоднозначные суждения</a:t>
            </a:r>
            <a:r>
              <a:rPr lang="ru-RU" sz="2400" dirty="0" smtClean="0"/>
              <a:t>?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– Наверное, потому, что он о вечных проблемах человечества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Домашнее задание.</a:t>
            </a:r>
          </a:p>
          <a:p>
            <a:pPr>
              <a:buNone/>
            </a:pPr>
            <a:r>
              <a:rPr lang="ru-RU" sz="2400" dirty="0" smtClean="0"/>
              <a:t>Восстановить по тексту "экспозицию </a:t>
            </a:r>
            <a:r>
              <a:rPr lang="ru-RU" sz="2400" dirty="0" smtClean="0"/>
              <a:t>романа«.</a:t>
            </a:r>
          </a:p>
          <a:p>
            <a:pPr>
              <a:buNone/>
            </a:pPr>
            <a:r>
              <a:rPr lang="ru-RU" sz="2400" dirty="0" smtClean="0"/>
              <a:t>С</a:t>
            </a:r>
            <a:r>
              <a:rPr lang="ru-RU" sz="2400" dirty="0" smtClean="0"/>
              <a:t>обытия </a:t>
            </a:r>
            <a:r>
              <a:rPr lang="ru-RU" sz="2400" dirty="0" smtClean="0"/>
              <a:t>жизни Р.Раскольникова до преступления: 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Д</a:t>
            </a:r>
            <a:r>
              <a:rPr lang="ru-RU" sz="2400" dirty="0" smtClean="0"/>
              <a:t>етство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У</a:t>
            </a:r>
            <a:r>
              <a:rPr lang="ru-RU" sz="2400" dirty="0" smtClean="0"/>
              <a:t>чеба </a:t>
            </a:r>
            <a:r>
              <a:rPr lang="ru-RU" sz="2400" dirty="0" smtClean="0"/>
              <a:t>в </a:t>
            </a:r>
            <a:r>
              <a:rPr lang="ru-RU" sz="2400" dirty="0" smtClean="0"/>
              <a:t>университете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Дружба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Любовь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Помощь </a:t>
            </a:r>
            <a:r>
              <a:rPr lang="ru-RU" sz="2400" dirty="0" smtClean="0"/>
              <a:t>окружающим, 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</a:t>
            </a:r>
            <a:r>
              <a:rPr lang="ru-RU" sz="2400" dirty="0" smtClean="0"/>
              <a:t>абота </a:t>
            </a:r>
            <a:r>
              <a:rPr lang="ru-RU" sz="2400" dirty="0" smtClean="0"/>
              <a:t>над статьей в газету и т.п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857364"/>
            <a:ext cx="82153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Цели урока: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Познакомить учащихся с историей создания романа Ф.М.Достоевского «Преступление и наказание».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 обобщать, выделять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главное, сопоставлять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прочитанном произведении.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интерес к русской классической литературе.</a:t>
            </a:r>
          </a:p>
          <a:p>
            <a:pPr marL="514350" indent="-514350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Задача урока: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Сформировать представление у учащихся об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истории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создания, особенностях композиции и жанровом своеобразии романа </a:t>
            </a:r>
          </a:p>
          <a:p>
            <a:pPr marL="514350" indent="-51435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Ф.М.Достоевского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«Преступление и наказание».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200" b="1" u="sng" dirty="0" smtClean="0"/>
              <a:t>История замысла романа "Преступление и наказание</a:t>
            </a:r>
            <a:r>
              <a:rPr lang="ru-RU" sz="2200" b="1" u="sng" dirty="0" smtClean="0"/>
              <a:t>",.</a:t>
            </a:r>
            <a:br>
              <a:rPr lang="ru-RU" sz="2200" b="1" u="sng" dirty="0" smtClean="0"/>
            </a:br>
            <a:r>
              <a:rPr lang="ru-RU" sz="2200" b="1" u="sng" dirty="0" smtClean="0"/>
              <a:t>Жанр, композиция</a:t>
            </a:r>
            <a:r>
              <a:rPr lang="ru-RU" sz="2200" b="1" u="sng" dirty="0" smtClean="0"/>
              <a:t>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u="sng" dirty="0" smtClean="0"/>
              <a:t> Система </a:t>
            </a:r>
            <a:r>
              <a:rPr lang="ru-RU" sz="2200" b="1" u="sng" dirty="0" smtClean="0"/>
              <a:t>образов.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– К моменту создания романа Ф.М. Достоевский был уже известным писателем, автором романов “Бедные люди”, “Униженные и оскорбленные”, “Записки из Мертвого дома”, повестей “Двойник”, “Белые ночи”, “</a:t>
            </a:r>
            <a:r>
              <a:rPr lang="ru-RU" sz="2400" dirty="0" err="1" smtClean="0"/>
              <a:t>Неточка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Незванова</a:t>
            </a:r>
            <a:r>
              <a:rPr lang="ru-RU" sz="2400" dirty="0" smtClean="0"/>
              <a:t>”, “Дядюшкин сон”, “Село </a:t>
            </a:r>
            <a:r>
              <a:rPr lang="ru-RU" sz="2400" dirty="0" err="1" smtClean="0"/>
              <a:t>Степанчиково</a:t>
            </a:r>
            <a:r>
              <a:rPr lang="ru-RU" sz="2400" dirty="0" smtClean="0"/>
              <a:t>”.</a:t>
            </a:r>
            <a:br>
              <a:rPr lang="ru-RU" sz="2400" dirty="0" smtClean="0"/>
            </a:br>
            <a:r>
              <a:rPr lang="ru-RU" sz="2400" dirty="0" smtClean="0"/>
              <a:t>Уже знакомы читателю его взгляды на бедных людей, современники спорят о жизненности его произведений. Но вот в феврале 1866 года в “Русском вестнике” появилась первая часть романа “Преступление и наказание”, а в декабре печатается последняя, шестая часть и эпилог. Роман говорил о реальном времени, отражал это время, герои романа словно жили с читателем в одном городе, возможно, даже на одной улице, читали одни и те же модные книги, говорили о тех же социальных проблемах.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3929090" cy="58259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 с заглавием.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– Обратимся к оглавлению романа. Сколько частей он имеет? (</a:t>
            </a:r>
            <a:r>
              <a:rPr lang="ru-RU" sz="2400" i="1" dirty="0" smtClean="0"/>
              <a:t>Шесть</a:t>
            </a:r>
            <a:r>
              <a:rPr lang="ru-RU" sz="2400" dirty="0" smtClean="0"/>
              <a:t>)</a:t>
            </a:r>
          </a:p>
          <a:p>
            <a:r>
              <a:rPr lang="ru-RU" sz="2400" i="1" dirty="0" smtClean="0"/>
              <a:t>“</a:t>
            </a:r>
            <a:r>
              <a:rPr lang="ru-RU" sz="2400" i="1" dirty="0" smtClean="0"/>
              <a:t>Роман, построенный на искусной оркестровке напряжений, проходит через две кульминации, после которых наступает катарсис. Первая такая точка - преступление. Вторая - наказание”.(</a:t>
            </a:r>
            <a:r>
              <a:rPr lang="ru-RU" sz="2400" i="1" dirty="0" err="1" smtClean="0"/>
              <a:t>П.Вайль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А.Генис</a:t>
            </a:r>
            <a:r>
              <a:rPr lang="ru-RU" sz="2400" i="1" dirty="0" smtClean="0"/>
              <a:t> “Страшный суд”)</a:t>
            </a:r>
            <a:endParaRPr lang="ru-RU" sz="2400" dirty="0" smtClean="0"/>
          </a:p>
          <a:p>
            <a:r>
              <a:rPr lang="ru-RU" sz="2400" dirty="0" smtClean="0"/>
              <a:t>– Уточним, сколько частей отведено на преступление и на наказание</a:t>
            </a:r>
            <a:r>
              <a:rPr lang="ru-RU" sz="2400" dirty="0" smtClean="0"/>
              <a:t>?</a:t>
            </a:r>
          </a:p>
          <a:p>
            <a:pPr>
              <a:buNone/>
            </a:pPr>
            <a:r>
              <a:rPr lang="ru-RU" sz="1600" dirty="0" smtClean="0"/>
              <a:t>(</a:t>
            </a:r>
            <a:r>
              <a:rPr lang="ru-RU" sz="1600" i="1" dirty="0" smtClean="0"/>
              <a:t>Описанию преступления посвящена первая часть, а все остальные – наказанию</a:t>
            </a:r>
            <a:r>
              <a:rPr lang="ru-RU" sz="1600" dirty="0" smtClean="0"/>
              <a:t>).</a:t>
            </a:r>
          </a:p>
          <a:p>
            <a:r>
              <a:rPr lang="ru-RU" sz="2400" dirty="0" smtClean="0"/>
              <a:t>– Роман построен на антитезе преступления и наказания. Подберите синонимы к слову "наказание".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428736"/>
            <a:ext cx="121444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429132"/>
            <a:ext cx="75724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Преступление</a:t>
            </a:r>
          </a:p>
          <a:p>
            <a:r>
              <a:rPr lang="ru-RU" sz="2400" dirty="0" smtClean="0"/>
              <a:t>Наказание</a:t>
            </a:r>
            <a:br>
              <a:rPr lang="ru-RU" sz="2400" dirty="0" smtClean="0"/>
            </a:br>
            <a:r>
              <a:rPr lang="ru-RU" sz="2400" dirty="0" smtClean="0"/>
              <a:t>Возмездие</a:t>
            </a:r>
            <a:br>
              <a:rPr lang="ru-RU" sz="2400" dirty="0" smtClean="0"/>
            </a:br>
            <a:r>
              <a:rPr lang="ru-RU" sz="2400" dirty="0" smtClean="0"/>
              <a:t>Расплата</a:t>
            </a:r>
            <a:br>
              <a:rPr lang="ru-RU" sz="2400" dirty="0" smtClean="0"/>
            </a:br>
            <a:r>
              <a:rPr lang="ru-RU" sz="2400" dirty="0" smtClean="0"/>
              <a:t>Расчет</a:t>
            </a:r>
            <a:endParaRPr lang="ru-RU" sz="2400" dirty="0" smtClean="0"/>
          </a:p>
          <a:p>
            <a:r>
              <a:rPr lang="ru-RU" sz="2400" dirty="0" smtClean="0"/>
              <a:t>Возникает вопрос: достаточно ли одного наказания, чтобы вернуть человека к прежнему образу жизни? (</a:t>
            </a:r>
            <a:r>
              <a:rPr lang="ru-RU" sz="2400" i="1" dirty="0" smtClean="0"/>
              <a:t>Нет)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Чего не хватает? </a:t>
            </a:r>
            <a:endParaRPr lang="ru-RU" sz="2400" dirty="0" smtClean="0"/>
          </a:p>
          <a:p>
            <a:pPr>
              <a:buNone/>
            </a:pPr>
            <a:r>
              <a:rPr lang="ru-RU" sz="1800" dirty="0" smtClean="0"/>
              <a:t>(</a:t>
            </a:r>
            <a:r>
              <a:rPr lang="ru-RU" sz="1800" i="1" dirty="0" smtClean="0"/>
              <a:t>Искупления своей вины, очищения, а на это необходимо время, возможно, целая жизнь</a:t>
            </a:r>
            <a:r>
              <a:rPr lang="ru-RU" sz="1800" dirty="0" smtClean="0"/>
              <a:t>). </a:t>
            </a:r>
          </a:p>
          <a:p>
            <a:r>
              <a:rPr lang="ru-RU" sz="2400" dirty="0" smtClean="0"/>
              <a:t>Как можно искупить свою вину?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(</a:t>
            </a:r>
            <a:r>
              <a:rPr lang="ru-RU" sz="2400" i="1" dirty="0" smtClean="0"/>
              <a:t>Хорошими поступками</a:t>
            </a:r>
            <a:r>
              <a:rPr lang="ru-RU" sz="2400" dirty="0" smtClean="0"/>
              <a:t>, </a:t>
            </a:r>
            <a:r>
              <a:rPr lang="ru-RU" sz="2400" i="1" dirty="0" smtClean="0"/>
              <a:t>делами, любовью к людям</a:t>
            </a:r>
            <a:r>
              <a:rPr lang="ru-RU" sz="2400" dirty="0" smtClean="0"/>
              <a:t>). </a:t>
            </a:r>
          </a:p>
          <a:p>
            <a:r>
              <a:rPr lang="ru-RU" sz="2400" dirty="0" smtClean="0"/>
              <a:t>Рассказано ли, как искупил свою вину Раскольников, на страницах романа? (</a:t>
            </a:r>
            <a:r>
              <a:rPr lang="ru-RU" sz="2400" i="1" dirty="0" smtClean="0"/>
              <a:t>Нет</a:t>
            </a:r>
            <a:r>
              <a:rPr lang="ru-RU" sz="2400" dirty="0" smtClean="0"/>
              <a:t>). </a:t>
            </a:r>
            <a:endParaRPr lang="ru-RU" sz="2400" dirty="0" smtClean="0"/>
          </a:p>
          <a:p>
            <a:r>
              <a:rPr lang="ru-RU" sz="2400" dirty="0" smtClean="0"/>
              <a:t>Все </a:t>
            </a:r>
            <a:r>
              <a:rPr lang="ru-RU" sz="2400" dirty="0" smtClean="0"/>
              <a:t>это осталось за кадром. Значит, роман имеет открытый финал!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16" y="2500306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143248"/>
            <a:ext cx="79296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143380"/>
            <a:ext cx="792961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4929198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Основной конфликт романа, общественная обстановка.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– Какая общественная проблема породила роман? </a:t>
            </a:r>
            <a:endParaRPr lang="ru-RU" sz="2400" dirty="0" smtClean="0"/>
          </a:p>
          <a:p>
            <a:pPr>
              <a:buNone/>
            </a:pPr>
            <a:r>
              <a:rPr lang="ru-RU" sz="1800" dirty="0" smtClean="0"/>
              <a:t>Чтобы </a:t>
            </a:r>
            <a:r>
              <a:rPr lang="ru-RU" sz="1800" dirty="0" smtClean="0"/>
              <a:t>ответить на этот вопрос, обратимся к словам </a:t>
            </a:r>
            <a:r>
              <a:rPr lang="ru-RU" sz="1800" dirty="0" smtClean="0"/>
              <a:t>автора учебника </a:t>
            </a:r>
            <a:r>
              <a:rPr lang="ru-RU" sz="1800" dirty="0" smtClean="0"/>
              <a:t>Ю.Лебедеву.</a:t>
            </a:r>
          </a:p>
          <a:p>
            <a:r>
              <a:rPr lang="ru-RU" sz="2400" i="1" dirty="0" smtClean="0"/>
              <a:t>“Достоевский видел, как пореформенная ломка, разрушая вековые устои общества, освобождала человеческую индивидуальность от духовных традиций, преданий и авторитетов, от их исторической памяти. Личность выпадала из “экологической” системы культуры, теряла </a:t>
            </a:r>
            <a:r>
              <a:rPr lang="ru-RU" sz="2400" i="1" dirty="0" err="1" smtClean="0"/>
              <a:t>самоориентацию</a:t>
            </a:r>
            <a:r>
              <a:rPr lang="ru-RU" sz="2400" i="1" dirty="0" smtClean="0"/>
              <a:t> и попадала в слепую зависимость от “самоновейшей” науки, от “последних слов идейной жизни общества”. Особенно опасным это было для молодежи из средних и мелких слоев общества. Человек “случайного племени”, одинокий юноша-разночинец, брошенный в круговорот общественных страстей, втянутый в идейную борьбу, вступал в крайне болезненные отношения с миром. Не укорененный в народном бытии, лишенный прочной духовной почвы, он оказывался беззащитным перед властью “недоконченных” идей, сомнительных общественных теорий, которые носились в “газообразном” обществе пореформенной России”.</a:t>
            </a:r>
            <a:endParaRPr lang="ru-RU" sz="2400" dirty="0" smtClean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Перед какими “недоконченными” идеями были беззащитны молодые люди того времени, в частности Раскольников?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Нигилизм. Разумный эгоизм.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Наполеонизм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– Все эти философские идеи можно уместить всего лишь в одну фразу: “Бог умер - все позволено”. </a:t>
            </a:r>
            <a:endParaRPr lang="ru-RU" sz="2400" dirty="0" smtClean="0"/>
          </a:p>
          <a:p>
            <a:r>
              <a:rPr lang="ru-RU" sz="2400" dirty="0" smtClean="0"/>
              <a:t>Она </a:t>
            </a:r>
            <a:r>
              <a:rPr lang="ru-RU" sz="2400" dirty="0" smtClean="0"/>
              <a:t>принадлежит немецкому философу и поэту Ф.Ницше, идеями которого “болели” многие интеллигенты Европы и России и с которыми Достоевский полемизирует почти во всех своих романах, в том числе и в романе “Преступление и наказание”. </a:t>
            </a:r>
          </a:p>
          <a:p>
            <a:r>
              <a:rPr lang="ru-RU" sz="2400" u="sng" dirty="0" smtClean="0"/>
              <a:t>Воспоминания А.Сусловой , 17.09 1863 года:</a:t>
            </a:r>
            <a:endParaRPr lang="ru-RU" sz="2400" dirty="0" smtClean="0"/>
          </a:p>
          <a:p>
            <a:r>
              <a:rPr lang="ru-RU" sz="2400" i="1" dirty="0" smtClean="0"/>
              <a:t>Когда мы обедали, он, смотря на девочку, которая брала уроки, сказал: “Ну вот, представь себе, такая девочка со стариком, и вдруг какой-нибудь Наполеон говорит: “Истребить весь город. Всегда так было на свете”.</a:t>
            </a:r>
            <a:endParaRPr lang="ru-RU" sz="2400" dirty="0" smtClean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857232"/>
            <a:ext cx="500066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Из романа “Преступление и наказание”.</a:t>
            </a:r>
          </a:p>
          <a:p>
            <a:r>
              <a:rPr lang="ru-RU" sz="2400" u="sng" dirty="0" smtClean="0"/>
              <a:t>Слова Р.Раскольникова:</a:t>
            </a:r>
            <a:endParaRPr lang="ru-RU" sz="2400" dirty="0" smtClean="0"/>
          </a:p>
          <a:p>
            <a:r>
              <a:rPr lang="ru-RU" sz="2400" i="1" dirty="0" smtClean="0"/>
              <a:t>Прав, прав “пророк”, когда ставит где-нибудь поперек улицы </a:t>
            </a:r>
            <a:r>
              <a:rPr lang="ru-RU" sz="2400" i="1" dirty="0" err="1" smtClean="0"/>
              <a:t>хор-р-рошую</a:t>
            </a:r>
            <a:r>
              <a:rPr lang="ru-RU" sz="2400" i="1" dirty="0" smtClean="0"/>
              <a:t> батарею и дует в правого и виноватого, не удостаивая даже и объясниться…</a:t>
            </a:r>
            <a:endParaRPr lang="ru-RU" sz="2400" dirty="0" smtClean="0"/>
          </a:p>
          <a:p>
            <a:r>
              <a:rPr lang="ru-RU" sz="2400" u="sng" dirty="0" smtClean="0"/>
              <a:t>Слова Порфирия Петровича:</a:t>
            </a:r>
            <a:endParaRPr lang="ru-RU" sz="2400" dirty="0" smtClean="0"/>
          </a:p>
          <a:p>
            <a:r>
              <a:rPr lang="ru-RU" sz="2400" i="1" dirty="0" smtClean="0"/>
              <a:t>Кто ж у нас на Руси Наполеоном себя не считает?</a:t>
            </a:r>
            <a:endParaRPr lang="ru-RU" sz="2400" dirty="0" smtClean="0"/>
          </a:p>
          <a:p>
            <a:r>
              <a:rPr lang="ru-RU" sz="2400" dirty="0" smtClean="0"/>
              <a:t>– Эпоха была одержима </a:t>
            </a:r>
            <a:r>
              <a:rPr lang="ru-RU" sz="2400" dirty="0" err="1" smtClean="0"/>
              <a:t>наполеономанией</a:t>
            </a:r>
            <a:r>
              <a:rPr lang="ru-RU" sz="2400" dirty="0" smtClean="0"/>
              <a:t>. С этим явлением Достоевскому пришлось столкнуться лично. </a:t>
            </a:r>
            <a:endParaRPr lang="ru-RU" sz="2400" dirty="0" smtClean="0"/>
          </a:p>
          <a:p>
            <a:r>
              <a:rPr lang="ru-RU" sz="2400" dirty="0" smtClean="0"/>
              <a:t>Прочитайте </a:t>
            </a:r>
            <a:r>
              <a:rPr lang="ru-RU" sz="2400" dirty="0" smtClean="0"/>
              <a:t>отрывок из книги </a:t>
            </a:r>
            <a:r>
              <a:rPr lang="ru-RU" sz="2400" u="sng" dirty="0" smtClean="0"/>
              <a:t>Ю.Карякина “Достоевский и современность”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«Возлюбленная </a:t>
            </a:r>
            <a:r>
              <a:rPr lang="ru-RU" sz="2400" i="1" dirty="0" smtClean="0"/>
              <a:t>Достоевского в те годы А.Суслова увлеклась одним студентом, а когда тот ее обманул, решила его убить. </a:t>
            </a:r>
            <a:br>
              <a:rPr lang="ru-RU" sz="2400" i="1" dirty="0" smtClean="0"/>
            </a:br>
            <a:r>
              <a:rPr lang="ru-RU" sz="2400" dirty="0" smtClean="0"/>
              <a:t>–</a:t>
            </a:r>
            <a:r>
              <a:rPr lang="ru-RU" sz="2400" i="1" dirty="0" smtClean="0"/>
              <a:t> Как можешь ты человеческое отношение решать кровопролитием?</a:t>
            </a:r>
            <a:br>
              <a:rPr lang="ru-RU" sz="2400" i="1" dirty="0" smtClean="0"/>
            </a:br>
            <a:r>
              <a:rPr lang="ru-RU" sz="2400" i="1" dirty="0" smtClean="0"/>
              <a:t>Выясняется, что свою месть она вздумала “превратить в подвиг”. </a:t>
            </a:r>
            <a:br>
              <a:rPr lang="ru-RU" sz="2400" i="1" dirty="0" smtClean="0"/>
            </a:br>
            <a:r>
              <a:rPr lang="ru-RU" sz="2400" dirty="0" smtClean="0"/>
              <a:t>–</a:t>
            </a:r>
            <a:r>
              <a:rPr lang="ru-RU" sz="2400" i="1" dirty="0" smtClean="0"/>
              <a:t> Не все ли равно, какой мужчина заплатит за надругательство надо мной? Но если уж мстить, так чтобы всему миру стало известно о единственной, неслыханной, небывалой, неповторимой мести. </a:t>
            </a:r>
            <a:br>
              <a:rPr lang="ru-RU" sz="2400" i="1" dirty="0" smtClean="0"/>
            </a:br>
            <a:r>
              <a:rPr lang="ru-RU" sz="2400" i="1" dirty="0" smtClean="0"/>
              <a:t>Она замышляет убить …царя. </a:t>
            </a:r>
            <a:br>
              <a:rPr lang="ru-RU" sz="2400" i="1" dirty="0" smtClean="0"/>
            </a:br>
            <a:r>
              <a:rPr lang="ru-RU" sz="2400" dirty="0" smtClean="0"/>
              <a:t>–</a:t>
            </a:r>
            <a:r>
              <a:rPr lang="ru-RU" sz="2400" i="1" dirty="0" smtClean="0"/>
              <a:t> Очень уж увлекает. Огромность шага. В конце концов, как просто. Подумай только – один жест, одно движение, и ты в сонме знаменитостей, гениев, великих людей, спасителей человечества…</a:t>
            </a:r>
            <a:br>
              <a:rPr lang="ru-RU" sz="2400" i="1" dirty="0" smtClean="0"/>
            </a:br>
            <a:r>
              <a:rPr lang="ru-RU" sz="2400" dirty="0" smtClean="0"/>
              <a:t>–</a:t>
            </a:r>
            <a:r>
              <a:rPr lang="ru-RU" sz="2400" i="1" dirty="0" smtClean="0"/>
              <a:t> Славу добывают трудом.</a:t>
            </a:r>
            <a:br>
              <a:rPr lang="ru-RU" sz="2400" i="1" dirty="0" smtClean="0"/>
            </a:br>
            <a:r>
              <a:rPr lang="ru-RU" sz="2400" dirty="0" smtClean="0"/>
              <a:t>–</a:t>
            </a:r>
            <a:r>
              <a:rPr lang="ru-RU" sz="2400" i="1" dirty="0" smtClean="0"/>
              <a:t> Или беспримерной смелостью.</a:t>
            </a:r>
            <a:br>
              <a:rPr lang="ru-RU" sz="2400" i="1" dirty="0" smtClean="0"/>
            </a:br>
            <a:r>
              <a:rPr lang="ru-RU" sz="2400" dirty="0" smtClean="0"/>
              <a:t>–</a:t>
            </a:r>
            <a:r>
              <a:rPr lang="ru-RU" sz="2400" i="1" dirty="0" smtClean="0"/>
              <a:t> А о муке ты не подумала?</a:t>
            </a:r>
            <a:br>
              <a:rPr lang="ru-RU" sz="2400" i="1" dirty="0" smtClean="0"/>
            </a:br>
            <a:r>
              <a:rPr lang="ru-RU" sz="2400" dirty="0" smtClean="0"/>
              <a:t>–</a:t>
            </a:r>
            <a:r>
              <a:rPr lang="ru-RU" sz="2400" i="1" dirty="0" smtClean="0"/>
              <a:t> Это-то и остановило меня. Вдруг подумала: казнят, а ведь прожить до 80 лет где-нибудь в тишине, на солнце, у южного моря, очень </a:t>
            </a:r>
            <a:r>
              <a:rPr lang="ru-RU" sz="2400" i="1" dirty="0" smtClean="0"/>
              <a:t>недурно».</a:t>
            </a:r>
            <a:endParaRPr lang="ru-RU" sz="2400" dirty="0" smtClean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И все-таки, почему роман назван “Преступление и наказание”, а не “Раскольников”, например? </a:t>
            </a:r>
            <a:endParaRPr lang="ru-RU" sz="3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Достоевского, видимо, больше интересовал не сам герой, а то, что он чувствует, переживает во время преступления и после него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3116"/>
            <a:ext cx="785818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1318</Words>
  <PresentationFormat>Экран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Методическая разработка урока литературы 10 класс.</vt:lpstr>
      <vt:lpstr>Слайд 2</vt:lpstr>
      <vt:lpstr>История замысла романа "Преступление и наказание",. Жанр, композиция.   Система образов. </vt:lpstr>
      <vt:lpstr>Игра с заглавием. </vt:lpstr>
      <vt:lpstr>Слайд 5</vt:lpstr>
      <vt:lpstr>Основной конфликт романа, общественная обстановка. </vt:lpstr>
      <vt:lpstr>– Перед какими “недоконченными” идеями были беззащитны молодые люди того времени, в частности Раскольников?  (Нигилизм. Разумный эгоизм. Наполеонизм). </vt:lpstr>
      <vt:lpstr>Слайд 8</vt:lpstr>
      <vt:lpstr>Слайд 9</vt:lpstr>
      <vt:lpstr>Поэтому сейчас уместнее всего поговорить о жанре романа: </vt:lpstr>
      <vt:lpstr>Задание: познакомьтесь с различными точками зрения на роман современников. Как отнеслось к писателю и его роману русское общество? Запишите в тетради мнение, с которым вы согласны и которое вам кажется правильным. Обоснуйте свой выбор.  </vt:lpstr>
      <vt:lpstr>Слайд 12</vt:lpstr>
      <vt:lpstr>Система образов романа. </vt:lpstr>
      <vt:lpstr>Композиционные элементы. </vt:lpstr>
      <vt:lpstr>Слайд 15</vt:lpstr>
      <vt:lpstr>Итог урока.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урока литературы 10 класс.</dc:title>
  <cp:lastModifiedBy>33</cp:lastModifiedBy>
  <cp:revision>24</cp:revision>
  <dcterms:modified xsi:type="dcterms:W3CDTF">2004-12-31T22:18:12Z</dcterms:modified>
</cp:coreProperties>
</file>