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8"/>
  </p:notesMasterIdLst>
  <p:sldIdLst>
    <p:sldId id="327" r:id="rId2"/>
    <p:sldId id="356" r:id="rId3"/>
    <p:sldId id="364" r:id="rId4"/>
    <p:sldId id="338" r:id="rId5"/>
    <p:sldId id="336" r:id="rId6"/>
    <p:sldId id="331" r:id="rId7"/>
    <p:sldId id="381" r:id="rId8"/>
    <p:sldId id="332" r:id="rId9"/>
    <p:sldId id="373" r:id="rId10"/>
    <p:sldId id="337" r:id="rId11"/>
    <p:sldId id="382" r:id="rId12"/>
    <p:sldId id="377" r:id="rId13"/>
    <p:sldId id="389" r:id="rId14"/>
    <p:sldId id="388" r:id="rId15"/>
    <p:sldId id="363" r:id="rId16"/>
    <p:sldId id="365" r:id="rId17"/>
    <p:sldId id="355" r:id="rId18"/>
    <p:sldId id="367" r:id="rId19"/>
    <p:sldId id="368" r:id="rId20"/>
    <p:sldId id="312" r:id="rId21"/>
    <p:sldId id="310" r:id="rId22"/>
    <p:sldId id="315" r:id="rId23"/>
    <p:sldId id="390" r:id="rId24"/>
    <p:sldId id="317" r:id="rId25"/>
    <p:sldId id="289" r:id="rId26"/>
    <p:sldId id="344" r:id="rId27"/>
    <p:sldId id="290" r:id="rId28"/>
    <p:sldId id="291" r:id="rId29"/>
    <p:sldId id="318" r:id="rId30"/>
    <p:sldId id="343" r:id="rId31"/>
    <p:sldId id="347" r:id="rId32"/>
    <p:sldId id="386" r:id="rId33"/>
    <p:sldId id="375" r:id="rId34"/>
    <p:sldId id="385" r:id="rId35"/>
    <p:sldId id="350" r:id="rId36"/>
    <p:sldId id="37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9B107"/>
    <a:srgbClr val="FFFFCC"/>
    <a:srgbClr val="835313"/>
    <a:srgbClr val="FF0066"/>
    <a:srgbClr val="E7EEDA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44" autoAdjust="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A45AC3-DF1F-4164-8380-35F6DA90EE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36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 На концы предложений настроен ТРИГГЕР, для перемещения нужно щёлкать левой кнопкой мыши на конец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31709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54EB2EE-FC5E-4B11-B2E6-1EDF64522F3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63584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7AD134-BC95-44F6-9B67-A514CF813C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47625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7AD134-BC95-44F6-9B67-A514CF813CC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5422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7AD134-BC95-44F6-9B67-A514CF813C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8729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7AD134-BC95-44F6-9B67-A514CF813CC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45598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7AD134-BC95-44F6-9B67-A514CF813C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39520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EBA1-600A-4141-AF03-B7FDD25BAD5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02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906C-12AC-412C-9BEB-5EEB855642C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92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0948-BAFE-48C8-ABA9-B04B0039F3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09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D757D9E-A2FA-4B53-840E-CE66EA36AE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07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BDA8199-E677-4B5B-ACE0-0DD4908D63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95FBA31-9CB5-47CA-BA3A-80C1EB43C86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57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A82-52D4-4D47-9F87-3BF4BCE491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96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B368-1DC4-471B-95D2-5A6A762C534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41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8965-25FE-4B9E-B0EC-9EDAAE0C65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95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EDB9A6-2049-4B44-BAA0-FDBE5E0A1C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8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Миронова Валентина Вячеславовна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Электронное пособие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7AD134-BC95-44F6-9B67-A514CF813C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4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F83EEA-6443-41A0-846B-576E1A3117FD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524000" y="838200"/>
            <a:ext cx="6629400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alt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altLang="ru-RU" sz="4000" b="1" dirty="0">
                <a:solidFill>
                  <a:srgbClr val="C00000"/>
                </a:solidFill>
              </a:rPr>
              <a:t>Формирование ключевых компетенций в начальной школе»</a:t>
            </a:r>
          </a:p>
          <a:p>
            <a:pPr algn="ctr" eaLnBrk="1" hangingPunct="1"/>
            <a:endParaRPr lang="ru-RU" altLang="ru-RU" sz="4000" b="1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C00000"/>
              </a:solidFill>
            </a:endParaRPr>
          </a:p>
          <a:p>
            <a:pPr algn="r" eaLnBrk="1" hangingPunct="1"/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</a:rPr>
              <a:t>Подготовила учитель начальных классов: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Валерия Токарева</a:t>
            </a:r>
            <a:endParaRPr lang="ru-RU" altLang="ru-RU" sz="4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011EE-3DB4-4C04-8A2C-4C4A22CD6104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10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0600" y="1905000"/>
            <a:ext cx="76962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 b="1" i="1">
                <a:solidFill>
                  <a:srgbClr val="0000FF"/>
                </a:solidFill>
              </a:rPr>
              <a:t>Компетентностный  подход  </a:t>
            </a:r>
            <a:r>
              <a:rPr lang="ru-RU" altLang="ru-RU" i="1">
                <a:solidFill>
                  <a:srgbClr val="002060"/>
                </a:solidFill>
              </a:rPr>
              <a:t>-  </a:t>
            </a:r>
            <a:r>
              <a:rPr lang="ru-RU" altLang="ru-RU" b="1" i="1">
                <a:solidFill>
                  <a:srgbClr val="002060"/>
                </a:solidFill>
              </a:rPr>
              <a:t>это освоение учащимися различного рода умений, позволяющих им в будущем действовать эффективно в нестандартных ситуациях профессиональной, личной и общественной жизни. </a:t>
            </a:r>
          </a:p>
          <a:p>
            <a:pPr eaLnBrk="1" hangingPunct="1">
              <a:lnSpc>
                <a:spcPct val="90000"/>
              </a:lnSpc>
            </a:pPr>
            <a:endParaRPr lang="ru-RU" altLang="ru-RU" i="1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i="1">
              <a:solidFill>
                <a:srgbClr val="006666"/>
              </a:solidFill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066800" y="457200"/>
            <a:ext cx="7620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i="1">
                <a:solidFill>
                  <a:srgbClr val="002060"/>
                </a:solidFill>
              </a:rPr>
              <a:t>В образовательном процессе должен стать приоритетным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0000FF"/>
                </a:solidFill>
              </a:rPr>
              <a:t>компетентностный подход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42672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Цель компетентностного подхода – создание условий для формирования ключевых компетенций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06C98F-AACE-4BF1-BA7B-B24343971CEB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11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66800" y="1066800"/>
            <a:ext cx="769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3200" b="1" i="1">
                <a:solidFill>
                  <a:srgbClr val="0000FF"/>
                </a:solidFill>
              </a:rPr>
              <a:t>Ключевые  компетенции  </a:t>
            </a:r>
            <a:r>
              <a:rPr lang="ru-RU" altLang="ru-RU" sz="2800" b="1" i="1">
                <a:solidFill>
                  <a:srgbClr val="002060"/>
                </a:solidFill>
              </a:rPr>
              <a:t>- универсальные способы деятельности, применимые в различных жизненных ситуациях. </a:t>
            </a:r>
            <a:endParaRPr lang="ru-RU" altLang="ru-RU" sz="2800" b="1" i="1">
              <a:solidFill>
                <a:srgbClr val="006666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9718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Ключевые компетенции в начальной школе: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3581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Учебно –познавательная</a:t>
            </a:r>
            <a:endParaRPr lang="ru-RU" altLang="ru-RU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4114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Ценностно- смысловая</a:t>
            </a:r>
            <a:endParaRPr lang="ru-RU" altLang="ru-RU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4648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altLang="ru-RU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5257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</a:t>
            </a:r>
            <a:endParaRPr lang="ru-RU" altLang="ru-RU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D4EAE3-6B7B-4CB1-9A70-3874D85846C0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12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524000" y="7620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cs typeface="Times New Roman" panose="02020603050405020304" pitchFamily="18" charset="0"/>
              </a:rPr>
              <a:t>Ключевыми словами в характеристике компетенций являются слова</a:t>
            </a:r>
            <a:endParaRPr lang="ru-RU" altLang="ru-RU" sz="2800" b="1">
              <a:solidFill>
                <a:srgbClr val="C00000"/>
              </a:solidFill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362200" y="2209800"/>
            <a:ext cx="487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</a:rPr>
              <a:t>Искать</a:t>
            </a:r>
          </a:p>
          <a:p>
            <a:pPr eaLnBrk="1" hangingPunct="1"/>
            <a:r>
              <a:rPr lang="ru-RU" altLang="ru-RU" sz="3600" b="1" i="1">
                <a:solidFill>
                  <a:srgbClr val="002060"/>
                </a:solidFill>
              </a:rPr>
              <a:t>Думать</a:t>
            </a:r>
          </a:p>
          <a:p>
            <a:pPr eaLnBrk="1" hangingPunct="1"/>
            <a:r>
              <a:rPr lang="ru-RU" altLang="ru-RU" sz="3600" b="1" i="1">
                <a:solidFill>
                  <a:srgbClr val="002060"/>
                </a:solidFill>
              </a:rPr>
              <a:t>Сотрудничать</a:t>
            </a:r>
          </a:p>
          <a:p>
            <a:pPr eaLnBrk="1" hangingPunct="1"/>
            <a:r>
              <a:rPr lang="ru-RU" altLang="ru-RU" sz="3600" b="1" i="1">
                <a:solidFill>
                  <a:srgbClr val="002060"/>
                </a:solidFill>
              </a:rPr>
              <a:t>Приниматься за дело</a:t>
            </a:r>
          </a:p>
          <a:p>
            <a:pPr eaLnBrk="1" hangingPunct="1"/>
            <a:r>
              <a:rPr lang="ru-RU" altLang="ru-RU" sz="3600" b="1" i="1">
                <a:solidFill>
                  <a:srgbClr val="002060"/>
                </a:solidFill>
              </a:rPr>
              <a:t>Адаптироваться</a:t>
            </a:r>
            <a:endParaRPr lang="ru-RU" altLang="ru-RU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061CD5-8B2D-442C-B248-5805C0D4A649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13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66800" y="457200"/>
            <a:ext cx="8077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   </a:t>
            </a:r>
            <a:endParaRPr lang="ru-RU" sz="1100" dirty="0"/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Учебно-познавательная компетенция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представляет собой совокупность учебных ситуаций, в которых ученик выступает как субъект и как объект процесса обучения одновременно, т.е. в данном случае речь идёт о самообучении. Соответственно реализация </a:t>
            </a:r>
            <a:r>
              <a:rPr lang="ru-RU" sz="2800" b="1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подхода в части учебно-познавательной компетенции подразумевает использование учителем приёмов, способствующих обучению и развитию у учеников способности к самообразованию.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FBBDF4-DD83-4653-8F76-1AF8EFBC4344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14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838200" y="457200"/>
            <a:ext cx="80772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b="1" i="1" u="sng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учебно-познавательные компетенции:  </a:t>
            </a:r>
            <a:r>
              <a:rPr lang="ru-RU" altLang="ru-RU" b="1" u="sng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000" b="1" u="sng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altLang="ru-RU" sz="1200" b="1" u="sng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ставить цель, пояснять  и достигать ее;</a:t>
            </a:r>
            <a:endParaRPr lang="ru-RU" altLang="ru-RU" sz="2000" b="1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организовывать планирование, анализ, рефлексию, самооценку своей учебно-познавательной деятельности;     </a:t>
            </a:r>
            <a:endParaRPr lang="ru-RU" altLang="ru-RU" sz="2000" b="1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задавать вопросы к наблюдаемым фактам; </a:t>
            </a:r>
            <a:endParaRPr lang="ru-RU" altLang="ru-RU" sz="2000" b="1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ставить познавательные задачи и выдвигать гипотезы; </a:t>
            </a:r>
            <a:endParaRPr lang="ru-RU" altLang="ru-RU" sz="2000" b="1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выбирать условия проведения наблюдения или опыта; выбирать необходимые приборы и оборудование, владеть измерительными навыками, работать с инструкциями; </a:t>
            </a:r>
            <a:endParaRPr lang="ru-RU" altLang="ru-RU" sz="2000" b="1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использовать различные методов познания; описывать результаты, формулировать выводы;     </a:t>
            </a:r>
            <a:endParaRPr lang="ru-RU" altLang="ru-RU" sz="2000" b="1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выступать устно и письменно о результатах своего исследования с использованием компьютерных средств и технологий (текстовые и графические редакторы, презентации);     </a:t>
            </a:r>
            <a:endParaRPr lang="ru-RU" altLang="ru-RU" sz="1400" b="1">
              <a:solidFill>
                <a:srgbClr val="002060"/>
              </a:solidFill>
            </a:endParaRP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57136B-5E66-4404-BC39-BACDA583C7D4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15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914400" y="5334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Компетентности формируются на всех уроках, если: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143000" y="1447800"/>
            <a:ext cx="7620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обучение носит </a:t>
            </a:r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деятельностный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 характер;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идет ориентация учебного процесса на развитие самостоятельности и </a:t>
            </a:r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ответствен-ности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 ученика за результаты своей деятельности;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если создаются условия для приобретения опыта и достижения цели;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32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применяются активные методы обучения, современные образовательные  технологии, развивающие, прежде всего, познавательную, коммуникативную и личностную активност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ь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E1C95C-38F8-4B2D-92BD-D6A1EA12A54B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16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002060"/>
                </a:solidFill>
              </a:rPr>
              <a:t>Практика 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600200" y="32004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</a:rPr>
              <a:t>1.С умения задавать вопросы.</a:t>
            </a: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1066800" y="1531938"/>
            <a:ext cx="7543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32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3600" b="1" i="1">
                <a:solidFill>
                  <a:srgbClr val="C00000"/>
                </a:solidFill>
              </a:rPr>
              <a:t>С чего начинается любая мысль?</a:t>
            </a:r>
            <a:endParaRPr lang="ru-RU" altLang="ru-RU" sz="28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9701E8-6380-4099-97AA-00D5CD651252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17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676400" y="838200"/>
            <a:ext cx="6019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Вспомним, какими могут быть вопросы?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191000" y="1981200"/>
            <a:ext cx="4343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простыми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сложными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уточняющими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оценочными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творческими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интересными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контрольными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обобщающими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учебными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важными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глупыми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второстепенными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>
                <a:solidFill>
                  <a:srgbClr val="0000FF"/>
                </a:solidFill>
              </a:rPr>
              <a:t>…</a:t>
            </a:r>
          </a:p>
        </p:txBody>
      </p:sp>
      <p:pic>
        <p:nvPicPr>
          <p:cNvPr id="6" name="Рисунок 3" descr="Красивая пасхальная корзина: идеи оформления Домохозя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2209800"/>
            <a:ext cx="2438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«Собери корзину»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5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7BB066-6C55-40E8-A5B8-4ADB8E582A5A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18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447800" y="1752600"/>
            <a:ext cx="6324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</a:rPr>
              <a:t>Умение ставить разумные вопросы уже есть важнейший необходимый признак ума, проницательности.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447800" y="4343400"/>
            <a:ext cx="6248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Лучший способ задать интересный вопрос- перебрать все типы вопросов.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C72334-40C4-4E36-9684-557E9BFADC5C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19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pic>
        <p:nvPicPr>
          <p:cNvPr id="4" name="Picture 8" descr="MSOfficePNG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987" r="2" b="-70"/>
          <a:stretch>
            <a:fillRect/>
          </a:stretch>
        </p:blipFill>
        <p:spPr bwMode="auto">
          <a:xfrm>
            <a:off x="2133600" y="304800"/>
            <a:ext cx="5486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409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701911-E5F5-4240-8F92-33F0A3AC4857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219200" y="1905000"/>
            <a:ext cx="7543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2060"/>
                </a:solidFill>
              </a:rPr>
              <a:t>«Образование заключается не в количестве знаний, а в…</a:t>
            </a:r>
          </a:p>
          <a:p>
            <a:pPr eaLnBrk="1" hangingPunct="1"/>
            <a:endParaRPr lang="ru-RU" altLang="ru-RU" sz="3600" b="1">
              <a:solidFill>
                <a:srgbClr val="002060"/>
              </a:solidFill>
            </a:endParaRPr>
          </a:p>
          <a:p>
            <a:pPr algn="r" eaLnBrk="1" hangingPunct="1"/>
            <a:r>
              <a:rPr lang="ru-RU" altLang="ru-RU" sz="3600" b="1">
                <a:solidFill>
                  <a:srgbClr val="002060"/>
                </a:solidFill>
              </a:rPr>
              <a:t>умении применять их в жизни»</a:t>
            </a:r>
          </a:p>
          <a:p>
            <a:pPr eaLnBrk="1" hangingPunct="1"/>
            <a:r>
              <a:rPr lang="ru-RU" altLang="ru-RU" sz="3600" b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6E95D7-902F-4ADB-B688-5485388956C4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20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990600" y="6858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/>
              <a:t>Определим тему и проблему исследования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1722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B6A0AB-248A-42A0-9ED0-DE28C355269F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21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219200" y="6096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3 уровня реализации «исследовательского обучения»: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219200" y="1676400"/>
            <a:ext cx="7543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1 уровень.</a:t>
            </a:r>
            <a:r>
              <a:rPr lang="ru-RU" altLang="ru-RU" sz="2800"/>
              <a:t> 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Взрослый ставит проблему, сам намечает стратегию и тактику ее решения. Решение находит сам ребенок.</a:t>
            </a:r>
          </a:p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2 уровень.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Взрослый ставит проблему, но метод ее решения ребенок ищет самостоятельно</a:t>
            </a:r>
          </a:p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3 уровень.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Все осуществляется самостоятельно: проблема, поиск методов, разработка решения.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81C328-5995-49A0-84F4-9E47D6B84FDB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22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1219200" y="7620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/>
              <a:t>ПОСТАНОВКА </a:t>
            </a:r>
            <a:r>
              <a:rPr lang="ru-RU" altLang="ru-RU" sz="2800" b="1" i="1"/>
              <a:t>ПРОБЛЕМНОГО</a:t>
            </a:r>
            <a:r>
              <a:rPr lang="ru-RU" altLang="ru-RU" sz="2800" b="1"/>
              <a:t> ВОПРОСА</a:t>
            </a:r>
          </a:p>
          <a:p>
            <a:pPr eaLnBrk="1" hangingPunct="1"/>
            <a:endParaRPr lang="ru-RU" altLang="ru-RU" sz="2800">
              <a:solidFill>
                <a:srgbClr val="C00000"/>
              </a:solidFill>
            </a:endParaRPr>
          </a:p>
        </p:txBody>
      </p: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1219200" y="1905000"/>
            <a:ext cx="7696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1"/>
              <a:t>  </a:t>
            </a:r>
          </a:p>
          <a:p>
            <a:pPr algn="ctr" eaLnBrk="1" hangingPunct="1"/>
            <a:r>
              <a:rPr lang="ru-RU" altLang="ru-RU" sz="4000" b="1">
                <a:solidFill>
                  <a:srgbClr val="C00000"/>
                </a:solidFill>
              </a:rPr>
              <a:t>Почему глаголы называют необыкновенной частью речи</a:t>
            </a:r>
            <a:r>
              <a:rPr lang="en-US" altLang="ru-RU" sz="4000" b="1">
                <a:solidFill>
                  <a:srgbClr val="C00000"/>
                </a:solidFill>
              </a:rPr>
              <a:t>?</a:t>
            </a:r>
            <a:endParaRPr lang="ru-RU" altLang="ru-RU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0A86A0-7A12-4FDC-BDF7-E8C96480E159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23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990600" y="71438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b="1">
              <a:solidFill>
                <a:srgbClr val="000000"/>
              </a:solidFill>
            </a:endParaRPr>
          </a:p>
          <a:p>
            <a:pPr eaLnBrk="1" hangingPunct="1"/>
            <a:endParaRPr lang="ru-RU" altLang="ru-RU" b="1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ПОСТАНОВКА </a:t>
            </a:r>
            <a:r>
              <a:rPr lang="ru-RU" altLang="ru-RU" b="1" i="1">
                <a:solidFill>
                  <a:srgbClr val="000000"/>
                </a:solidFill>
              </a:rPr>
              <a:t>УЧЕБНОГО</a:t>
            </a:r>
            <a:r>
              <a:rPr lang="ru-RU" altLang="ru-RU" b="1">
                <a:solidFill>
                  <a:srgbClr val="000000"/>
                </a:solidFill>
              </a:rPr>
              <a:t>  ВОПРОСА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676400" y="2819400"/>
            <a:ext cx="624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</a:rPr>
              <a:t>Что мы знаем о глаголе?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E80108-52F6-4724-8FDB-778120EF30AE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24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219200" y="685800"/>
            <a:ext cx="7391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      </a:t>
            </a:r>
            <a:r>
              <a:rPr lang="ru-RU" altLang="ru-RU" sz="2800" b="1"/>
              <a:t>С помощью глаголов мы узнаем, как все в этом мире двигается, говорит, меняет свои краски, как звучит, как чувствует себя. Глаголы могут «оживить» окружающий нас мир. Без глагола мы не можем выражать свои мысли.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371600" y="3276600"/>
            <a:ext cx="7086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b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/>
              <a:t>Что без меня предметы</a:t>
            </a:r>
            <a:r>
              <a:rPr lang="en-US" altLang="ru-RU" sz="2800" b="1"/>
              <a:t>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/>
              <a:t>Лишь названья.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/>
              <a:t> А я приду-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/>
              <a:t>Всё в действие придёт.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28625" y="241300"/>
            <a:ext cx="8785225" cy="6138863"/>
            <a:chOff x="3913" y="2906"/>
            <a:chExt cx="7470" cy="5220"/>
          </a:xfrm>
        </p:grpSpPr>
        <p:sp>
          <p:nvSpPr>
            <p:cNvPr id="35846" name="AutoShape 3"/>
            <p:cNvSpPr>
              <a:spLocks noChangeAspect="1" noChangeArrowheads="1"/>
            </p:cNvSpPr>
            <p:nvPr/>
          </p:nvSpPr>
          <p:spPr bwMode="auto">
            <a:xfrm>
              <a:off x="3913" y="2906"/>
              <a:ext cx="7470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47" name="AutoShape 4"/>
            <p:cNvSpPr>
              <a:spLocks noChangeArrowheads="1"/>
            </p:cNvSpPr>
            <p:nvPr/>
          </p:nvSpPr>
          <p:spPr bwMode="auto">
            <a:xfrm>
              <a:off x="5713" y="3266"/>
              <a:ext cx="90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48" name="AutoShape 5"/>
            <p:cNvSpPr>
              <a:spLocks noChangeArrowheads="1"/>
            </p:cNvSpPr>
            <p:nvPr/>
          </p:nvSpPr>
          <p:spPr bwMode="auto">
            <a:xfrm>
              <a:off x="4363" y="407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49" name="AutoShape 6"/>
            <p:cNvSpPr>
              <a:spLocks noChangeArrowheads="1"/>
            </p:cNvSpPr>
            <p:nvPr/>
          </p:nvSpPr>
          <p:spPr bwMode="auto">
            <a:xfrm>
              <a:off x="6163" y="407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0" name="AutoShape 7"/>
            <p:cNvSpPr>
              <a:spLocks noChangeArrowheads="1"/>
            </p:cNvSpPr>
            <p:nvPr/>
          </p:nvSpPr>
          <p:spPr bwMode="auto">
            <a:xfrm>
              <a:off x="4543" y="4526"/>
              <a:ext cx="2160" cy="4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1" name="AutoShape 8"/>
            <p:cNvSpPr>
              <a:spLocks noChangeArrowheads="1"/>
            </p:cNvSpPr>
            <p:nvPr/>
          </p:nvSpPr>
          <p:spPr bwMode="auto">
            <a:xfrm>
              <a:off x="4093" y="596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2" name="AutoShape 9"/>
            <p:cNvSpPr>
              <a:spLocks noChangeArrowheads="1"/>
            </p:cNvSpPr>
            <p:nvPr/>
          </p:nvSpPr>
          <p:spPr bwMode="auto">
            <a:xfrm>
              <a:off x="5713" y="596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3" name="AutoShape 10"/>
            <p:cNvSpPr>
              <a:spLocks noChangeArrowheads="1"/>
            </p:cNvSpPr>
            <p:nvPr/>
          </p:nvSpPr>
          <p:spPr bwMode="auto">
            <a:xfrm>
              <a:off x="8683" y="506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4" name="AutoShape 11"/>
            <p:cNvSpPr>
              <a:spLocks noChangeArrowheads="1"/>
            </p:cNvSpPr>
            <p:nvPr/>
          </p:nvSpPr>
          <p:spPr bwMode="auto">
            <a:xfrm>
              <a:off x="7693" y="560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5" name="AutoShape 12"/>
            <p:cNvSpPr>
              <a:spLocks noChangeArrowheads="1"/>
            </p:cNvSpPr>
            <p:nvPr/>
          </p:nvSpPr>
          <p:spPr bwMode="auto">
            <a:xfrm>
              <a:off x="9403" y="560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6" name="AutoShape 13"/>
            <p:cNvSpPr>
              <a:spLocks noChangeArrowheads="1"/>
            </p:cNvSpPr>
            <p:nvPr/>
          </p:nvSpPr>
          <p:spPr bwMode="auto">
            <a:xfrm>
              <a:off x="8053" y="6956"/>
              <a:ext cx="126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7" name="AutoShape 14"/>
            <p:cNvSpPr>
              <a:spLocks noChangeArrowheads="1"/>
            </p:cNvSpPr>
            <p:nvPr/>
          </p:nvSpPr>
          <p:spPr bwMode="auto">
            <a:xfrm>
              <a:off x="7603" y="6146"/>
              <a:ext cx="144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8" name="AutoShape 15"/>
            <p:cNvSpPr>
              <a:spLocks noChangeArrowheads="1"/>
            </p:cNvSpPr>
            <p:nvPr/>
          </p:nvSpPr>
          <p:spPr bwMode="auto">
            <a:xfrm>
              <a:off x="10123" y="6686"/>
              <a:ext cx="108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9" name="AutoShape 16"/>
            <p:cNvSpPr>
              <a:spLocks noChangeArrowheads="1"/>
            </p:cNvSpPr>
            <p:nvPr/>
          </p:nvSpPr>
          <p:spPr bwMode="auto">
            <a:xfrm>
              <a:off x="9673" y="6146"/>
              <a:ext cx="144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60" name="AutoShape 17"/>
            <p:cNvSpPr>
              <a:spLocks noChangeArrowheads="1"/>
            </p:cNvSpPr>
            <p:nvPr/>
          </p:nvSpPr>
          <p:spPr bwMode="auto">
            <a:xfrm>
              <a:off x="6073" y="668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61" name="AutoShape 18"/>
            <p:cNvSpPr>
              <a:spLocks noChangeArrowheads="1"/>
            </p:cNvSpPr>
            <p:nvPr/>
          </p:nvSpPr>
          <p:spPr bwMode="auto">
            <a:xfrm>
              <a:off x="3913" y="668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35862" name="AutoShape 19"/>
            <p:cNvCxnSpPr>
              <a:cxnSpLocks noChangeShapeType="1"/>
            </p:cNvCxnSpPr>
            <p:nvPr/>
          </p:nvCxnSpPr>
          <p:spPr bwMode="auto">
            <a:xfrm>
              <a:off x="5083" y="3806"/>
              <a:ext cx="22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3" name="Line 20"/>
            <p:cNvSpPr>
              <a:spLocks noChangeShapeType="1"/>
            </p:cNvSpPr>
            <p:nvPr/>
          </p:nvSpPr>
          <p:spPr bwMode="auto">
            <a:xfrm>
              <a:off x="6703" y="4706"/>
              <a:ext cx="1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Line 21"/>
            <p:cNvSpPr>
              <a:spLocks noChangeShapeType="1"/>
            </p:cNvSpPr>
            <p:nvPr/>
          </p:nvSpPr>
          <p:spPr bwMode="auto">
            <a:xfrm>
              <a:off x="4633" y="5516"/>
              <a:ext cx="1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22"/>
            <p:cNvSpPr>
              <a:spLocks noChangeShapeType="1"/>
            </p:cNvSpPr>
            <p:nvPr/>
          </p:nvSpPr>
          <p:spPr bwMode="auto">
            <a:xfrm>
              <a:off x="6613" y="5516"/>
              <a:ext cx="1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Line 23"/>
            <p:cNvSpPr>
              <a:spLocks noChangeShapeType="1"/>
            </p:cNvSpPr>
            <p:nvPr/>
          </p:nvSpPr>
          <p:spPr bwMode="auto">
            <a:xfrm>
              <a:off x="4633" y="5516"/>
              <a:ext cx="1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Line 24"/>
            <p:cNvSpPr>
              <a:spLocks noChangeShapeType="1"/>
            </p:cNvSpPr>
            <p:nvPr/>
          </p:nvSpPr>
          <p:spPr bwMode="auto">
            <a:xfrm>
              <a:off x="6073" y="362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25"/>
            <p:cNvSpPr>
              <a:spLocks noChangeShapeType="1"/>
            </p:cNvSpPr>
            <p:nvPr/>
          </p:nvSpPr>
          <p:spPr bwMode="auto">
            <a:xfrm>
              <a:off x="5083" y="380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26"/>
            <p:cNvSpPr>
              <a:spLocks noChangeShapeType="1"/>
            </p:cNvSpPr>
            <p:nvPr/>
          </p:nvSpPr>
          <p:spPr bwMode="auto">
            <a:xfrm>
              <a:off x="7333" y="380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27"/>
            <p:cNvSpPr>
              <a:spLocks noChangeShapeType="1"/>
            </p:cNvSpPr>
            <p:nvPr/>
          </p:nvSpPr>
          <p:spPr bwMode="auto">
            <a:xfrm>
              <a:off x="6973" y="443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28"/>
            <p:cNvSpPr>
              <a:spLocks noChangeShapeType="1"/>
            </p:cNvSpPr>
            <p:nvPr/>
          </p:nvSpPr>
          <p:spPr bwMode="auto">
            <a:xfrm>
              <a:off x="5713" y="4976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Line 29"/>
            <p:cNvSpPr>
              <a:spLocks noChangeShapeType="1"/>
            </p:cNvSpPr>
            <p:nvPr/>
          </p:nvSpPr>
          <p:spPr bwMode="auto">
            <a:xfrm>
              <a:off x="9493" y="488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Line 30"/>
            <p:cNvSpPr>
              <a:spLocks noChangeShapeType="1"/>
            </p:cNvSpPr>
            <p:nvPr/>
          </p:nvSpPr>
          <p:spPr bwMode="auto">
            <a:xfrm>
              <a:off x="8323" y="5516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Line 31"/>
            <p:cNvSpPr>
              <a:spLocks noChangeShapeType="1"/>
            </p:cNvSpPr>
            <p:nvPr/>
          </p:nvSpPr>
          <p:spPr bwMode="auto">
            <a:xfrm>
              <a:off x="9403" y="5426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Line 32"/>
            <p:cNvSpPr>
              <a:spLocks noChangeShapeType="1"/>
            </p:cNvSpPr>
            <p:nvPr/>
          </p:nvSpPr>
          <p:spPr bwMode="auto">
            <a:xfrm>
              <a:off x="8323" y="5516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6" name="Line 33"/>
            <p:cNvSpPr>
              <a:spLocks noChangeShapeType="1"/>
            </p:cNvSpPr>
            <p:nvPr/>
          </p:nvSpPr>
          <p:spPr bwMode="auto">
            <a:xfrm>
              <a:off x="10483" y="5516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Line 34"/>
            <p:cNvSpPr>
              <a:spLocks noChangeShapeType="1"/>
            </p:cNvSpPr>
            <p:nvPr/>
          </p:nvSpPr>
          <p:spPr bwMode="auto">
            <a:xfrm>
              <a:off x="8233" y="59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8" name="Line 35"/>
            <p:cNvSpPr>
              <a:spLocks noChangeShapeType="1"/>
            </p:cNvSpPr>
            <p:nvPr/>
          </p:nvSpPr>
          <p:spPr bwMode="auto">
            <a:xfrm>
              <a:off x="10033" y="59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5713" y="3266"/>
              <a:ext cx="117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2200" b="1">
                  <a:latin typeface="Arial" panose="020B0604020202020204" pitchFamily="34" charset="0"/>
                </a:rPr>
                <a:t>Глагол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5880" name="AutoShape 37"/>
            <p:cNvSpPr>
              <a:spLocks noChangeArrowheads="1"/>
            </p:cNvSpPr>
            <p:nvPr/>
          </p:nvSpPr>
          <p:spPr bwMode="auto">
            <a:xfrm>
              <a:off x="8683" y="4436"/>
              <a:ext cx="2160" cy="4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81" name="AutoShape 38"/>
            <p:cNvSpPr>
              <a:spLocks noChangeArrowheads="1"/>
            </p:cNvSpPr>
            <p:nvPr/>
          </p:nvSpPr>
          <p:spPr bwMode="auto">
            <a:xfrm>
              <a:off x="4903" y="506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82" name="Line 39"/>
            <p:cNvSpPr>
              <a:spLocks noChangeShapeType="1"/>
            </p:cNvSpPr>
            <p:nvPr/>
          </p:nvSpPr>
          <p:spPr bwMode="auto">
            <a:xfrm>
              <a:off x="5713" y="5426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3" name="AutoShape 40"/>
            <p:cNvSpPr>
              <a:spLocks noChangeArrowheads="1"/>
            </p:cNvSpPr>
            <p:nvPr/>
          </p:nvSpPr>
          <p:spPr bwMode="auto">
            <a:xfrm>
              <a:off x="4093" y="731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84" name="AutoShape 41"/>
            <p:cNvSpPr>
              <a:spLocks noChangeArrowheads="1"/>
            </p:cNvSpPr>
            <p:nvPr/>
          </p:nvSpPr>
          <p:spPr bwMode="auto">
            <a:xfrm>
              <a:off x="5803" y="7316"/>
              <a:ext cx="1530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85" name="Line 42"/>
            <p:cNvSpPr>
              <a:spLocks noChangeShapeType="1"/>
            </p:cNvSpPr>
            <p:nvPr/>
          </p:nvSpPr>
          <p:spPr bwMode="auto">
            <a:xfrm>
              <a:off x="4723" y="632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6" name="Line 43"/>
            <p:cNvSpPr>
              <a:spLocks noChangeShapeType="1"/>
            </p:cNvSpPr>
            <p:nvPr/>
          </p:nvSpPr>
          <p:spPr bwMode="auto">
            <a:xfrm>
              <a:off x="5533" y="6326"/>
              <a:ext cx="0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7" name="Line 44"/>
            <p:cNvSpPr>
              <a:spLocks noChangeShapeType="1"/>
            </p:cNvSpPr>
            <p:nvPr/>
          </p:nvSpPr>
          <p:spPr bwMode="auto">
            <a:xfrm>
              <a:off x="6613" y="632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Line 45"/>
            <p:cNvSpPr>
              <a:spLocks noChangeShapeType="1"/>
            </p:cNvSpPr>
            <p:nvPr/>
          </p:nvSpPr>
          <p:spPr bwMode="auto">
            <a:xfrm>
              <a:off x="5893" y="6326"/>
              <a:ext cx="0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9" name="Line 46"/>
            <p:cNvSpPr>
              <a:spLocks noChangeShapeType="1"/>
            </p:cNvSpPr>
            <p:nvPr/>
          </p:nvSpPr>
          <p:spPr bwMode="auto">
            <a:xfrm>
              <a:off x="9133" y="5966"/>
              <a:ext cx="0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35890" name="AutoShape 47"/>
            <p:cNvCxnSpPr>
              <a:cxnSpLocks noChangeShapeType="1"/>
              <a:stCxn id="35855" idx="3"/>
              <a:endCxn id="35858" idx="3"/>
            </p:cNvCxnSpPr>
            <p:nvPr/>
          </p:nvCxnSpPr>
          <p:spPr bwMode="auto">
            <a:xfrm>
              <a:off x="10933" y="5786"/>
              <a:ext cx="270" cy="1080"/>
            </a:xfrm>
            <a:prstGeom prst="bentConnector3">
              <a:avLst>
                <a:gd name="adj1" fmla="val 16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43" name="Text Box 48"/>
          <p:cNvSpPr txBox="1">
            <a:spLocks noChangeArrowheads="1"/>
          </p:cNvSpPr>
          <p:nvPr/>
        </p:nvSpPr>
        <p:spPr bwMode="auto">
          <a:xfrm>
            <a:off x="1403350" y="2205038"/>
            <a:ext cx="2232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latin typeface="Arial" panose="020B0604020202020204" pitchFamily="34" charset="0"/>
              </a:rPr>
              <a:t>Постоянные признаки</a:t>
            </a:r>
          </a:p>
        </p:txBody>
      </p:sp>
      <p:sp>
        <p:nvSpPr>
          <p:cNvPr id="35844" name="Text Box 49"/>
          <p:cNvSpPr txBox="1">
            <a:spLocks noChangeArrowheads="1"/>
          </p:cNvSpPr>
          <p:nvPr/>
        </p:nvSpPr>
        <p:spPr bwMode="auto">
          <a:xfrm>
            <a:off x="5940425" y="2133600"/>
            <a:ext cx="2087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latin typeface="Arial" panose="020B0604020202020204" pitchFamily="34" charset="0"/>
              </a:rPr>
              <a:t>Непостоянные признаки</a:t>
            </a:r>
          </a:p>
        </p:txBody>
      </p:sp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1290638" y="304800"/>
            <a:ext cx="7853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</a:rPr>
              <a:t>Проведем исследование «Что мы знаем о глаголе?»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E736E9-E1ED-415B-BE87-C0D075153778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26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133600" y="9144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Кластер</a:t>
            </a:r>
            <a:endParaRPr lang="ru-RU" altLang="ru-RU" sz="3200">
              <a:solidFill>
                <a:srgbClr val="C00000"/>
              </a:solidFill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1295400" y="2057400"/>
            <a:ext cx="7391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/>
              <a:t>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MSOffice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58273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79388" y="285750"/>
          <a:ext cx="8785225" cy="65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" r:id="rId5" imgW="4572180" imgH="3429039" progId="PowerPoint.Slide.8">
                  <p:embed/>
                </p:oleObj>
              </mc:Choice>
              <mc:Fallback>
                <p:oleObj name="Слайд" r:id="rId5" imgW="4572180" imgH="3429039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85750"/>
                        <a:ext cx="8785225" cy="657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1676400" y="381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</a:rPr>
              <a:t>Проверим?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107950" y="115888"/>
            <a:ext cx="8928100" cy="6626225"/>
          </a:xfrm>
          <a:custGeom>
            <a:avLst/>
            <a:gdLst>
              <a:gd name="T0" fmla="*/ 0 w 4759"/>
              <a:gd name="T1" fmla="*/ 0 h 3163"/>
              <a:gd name="T2" fmla="*/ 2147483647 w 4759"/>
              <a:gd name="T3" fmla="*/ 0 h 3163"/>
              <a:gd name="T4" fmla="*/ 2147483647 w 4759"/>
              <a:gd name="T5" fmla="*/ 2147483647 h 3163"/>
              <a:gd name="T6" fmla="*/ 0 w 4759"/>
              <a:gd name="T7" fmla="*/ 2147483647 h 3163"/>
              <a:gd name="T8" fmla="*/ 0 w 4759"/>
              <a:gd name="T9" fmla="*/ 0 h 3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59"/>
              <a:gd name="T16" fmla="*/ 0 h 3163"/>
              <a:gd name="T17" fmla="*/ 4759 w 4759"/>
              <a:gd name="T18" fmla="*/ 3163 h 3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59" h="3163">
                <a:moveTo>
                  <a:pt x="0" y="0"/>
                </a:moveTo>
                <a:lnTo>
                  <a:pt x="4758" y="0"/>
                </a:lnTo>
                <a:lnTo>
                  <a:pt x="4758" y="3162"/>
                </a:lnTo>
                <a:lnTo>
                  <a:pt x="0" y="3162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066800" y="2133600"/>
            <a:ext cx="7543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1" i="1"/>
              <a:t>Выкопал, выдержишь, встать, угрожает, шагать, махать, стемнело, хлопать, летят, топнуть, улыбнуться, стучать, лепили, повернуться, сесть</a:t>
            </a: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1066800" y="6096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Продолжим исследование и узнаем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 «О чём нам расскажут глаголы?»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AFA6BE-1109-4518-8823-483ED25E68DF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29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143000" y="457200"/>
            <a:ext cx="7467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/>
            </a:r>
            <a:br>
              <a:rPr lang="ru-RU" altLang="ru-RU" sz="2800" b="1">
                <a:solidFill>
                  <a:srgbClr val="C00000"/>
                </a:solidFill>
              </a:rPr>
            </a:br>
            <a:r>
              <a:rPr lang="ru-RU" altLang="ru-RU" sz="2800" b="1">
                <a:solidFill>
                  <a:srgbClr val="C00000"/>
                </a:solidFill>
              </a:rPr>
              <a:t>Поставьте глаголы в  наст. вр.,  1л.,  мн.ч.</a:t>
            </a:r>
          </a:p>
          <a:p>
            <a:pPr algn="ctr" eaLnBrk="1" hangingPunct="1"/>
            <a:r>
              <a:rPr lang="ru-RU" altLang="ru-RU" sz="2000" b="1" i="1">
                <a:solidFill>
                  <a:srgbClr val="C00000"/>
                </a:solidFill>
              </a:rPr>
              <a:t>(здоровьесберегающая  технология)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2133600"/>
            <a:ext cx="2743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Встаем                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Шагаем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Машем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Хлопаем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Топаем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Улыбаемся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Поворачиваемся 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Садимся</a:t>
            </a: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3749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4DBE6C-A769-4D7D-9E6E-DB098CB8D57D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371600" y="685800"/>
            <a:ext cx="701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</a:rPr>
              <a:t> Проведен международный контроль уровня подготовки школьников из 31 страны мира. Проверялись умения чтения и восприятия текста, решение практических задач по математике и естественным наукам.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508BE6-C041-4099-B05E-626D6CA5FAE5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30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219200" y="2895600"/>
            <a:ext cx="7924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Char char=""/>
              <a:defRPr/>
            </a:pPr>
            <a:r>
              <a:rPr lang="ru-RU" b="1" i="1" dirty="0">
                <a:solidFill>
                  <a:srgbClr val="002060"/>
                </a:solidFill>
              </a:rPr>
              <a:t>(</a:t>
            </a:r>
            <a:r>
              <a:rPr lang="ru-RU" sz="2800" b="1" i="1" dirty="0">
                <a:solidFill>
                  <a:srgbClr val="002060"/>
                </a:solidFill>
              </a:rPr>
              <a:t>пятистишие) 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это нерифмованное стихотворение, состоящее из пяти строк, используется как дидактический прием на этапе рефлексии,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пишется по определённым правилам.</a:t>
            </a:r>
          </a:p>
          <a:p>
            <a:pPr>
              <a:buFont typeface="Wingdings" pitchFamily="2" charset="2"/>
              <a:buNone/>
              <a:defRPr/>
            </a:pPr>
            <a:endParaRPr lang="ru-RU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3346450" y="1990725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</a:rPr>
              <a:t>Синквейн</a:t>
            </a:r>
            <a:endParaRPr lang="ru-RU" altLang="ru-RU" sz="3200">
              <a:solidFill>
                <a:srgbClr val="002060"/>
              </a:solidFill>
            </a:endParaRP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1600200" y="990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Формирование  компетенций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на стадии рефлексии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2B2330-C264-495D-A686-C7E160B01E4E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31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24000" y="609600"/>
            <a:ext cx="678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C00000"/>
                </a:solidFill>
              </a:rPr>
              <a:t>Правила  написания  синквейна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914400" y="1828800"/>
            <a:ext cx="77724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b="1">
                <a:solidFill>
                  <a:srgbClr val="C00000"/>
                </a:solidFill>
              </a:rPr>
              <a:t>1 строка - </a:t>
            </a:r>
            <a:r>
              <a:rPr lang="ru-RU" altLang="ru-RU" sz="2800">
                <a:solidFill>
                  <a:srgbClr val="002060"/>
                </a:solidFill>
              </a:rPr>
              <a:t>тема стихотворения, выраженная </a:t>
            </a:r>
            <a:r>
              <a:rPr lang="ru-RU" altLang="ru-RU" sz="2800" b="1">
                <a:solidFill>
                  <a:srgbClr val="002060"/>
                </a:solidFill>
              </a:rPr>
              <a:t>ОДНИМ словом</a:t>
            </a:r>
            <a:r>
              <a:rPr lang="ru-RU" altLang="ru-RU" sz="2800">
                <a:solidFill>
                  <a:srgbClr val="002060"/>
                </a:solidFill>
              </a:rPr>
              <a:t>, обычно именем существительным);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b="1">
                <a:solidFill>
                  <a:srgbClr val="C00000"/>
                </a:solidFill>
              </a:rPr>
              <a:t>2 строка </a:t>
            </a:r>
            <a:r>
              <a:rPr lang="ru-RU" altLang="ru-RU" sz="2800">
                <a:solidFill>
                  <a:srgbClr val="002060"/>
                </a:solidFill>
              </a:rPr>
              <a:t>- описание темы в </a:t>
            </a:r>
            <a:r>
              <a:rPr lang="ru-RU" altLang="ru-RU" sz="2800" b="1">
                <a:solidFill>
                  <a:srgbClr val="002060"/>
                </a:solidFill>
              </a:rPr>
              <a:t>ДВУХ словах</a:t>
            </a:r>
            <a:r>
              <a:rPr lang="ru-RU" altLang="ru-RU" sz="2800">
                <a:solidFill>
                  <a:srgbClr val="002060"/>
                </a:solidFill>
              </a:rPr>
              <a:t>, как правило, именами прилагательными);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C00000"/>
                </a:solidFill>
              </a:rPr>
              <a:t>3 строка </a:t>
            </a:r>
            <a:r>
              <a:rPr lang="ru-RU" altLang="ru-RU" sz="2800">
                <a:solidFill>
                  <a:srgbClr val="002060"/>
                </a:solidFill>
              </a:rPr>
              <a:t>- описание действия в рамках этой темы </a:t>
            </a:r>
            <a:r>
              <a:rPr lang="ru-RU" altLang="ru-RU" sz="2800" b="1">
                <a:solidFill>
                  <a:srgbClr val="002060"/>
                </a:solidFill>
              </a:rPr>
              <a:t>ТРЕМЯ словами</a:t>
            </a:r>
            <a:r>
              <a:rPr lang="ru-RU" altLang="ru-RU" sz="2800">
                <a:solidFill>
                  <a:srgbClr val="002060"/>
                </a:solidFill>
              </a:rPr>
              <a:t>, обычно глаголами);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C00000"/>
                </a:solidFill>
              </a:rPr>
              <a:t>4 строка </a:t>
            </a:r>
            <a:r>
              <a:rPr lang="ru-RU" altLang="ru-RU" sz="2800">
                <a:solidFill>
                  <a:srgbClr val="002060"/>
                </a:solidFill>
              </a:rPr>
              <a:t>- фраза из </a:t>
            </a:r>
            <a:r>
              <a:rPr lang="ru-RU" altLang="ru-RU" sz="2800" b="1">
                <a:solidFill>
                  <a:srgbClr val="002060"/>
                </a:solidFill>
              </a:rPr>
              <a:t>ЧЕТЫРЕХ слов</a:t>
            </a:r>
            <a:r>
              <a:rPr lang="ru-RU" altLang="ru-RU" sz="2800">
                <a:solidFill>
                  <a:srgbClr val="002060"/>
                </a:solidFill>
              </a:rPr>
              <a:t>, выражающая отношение автора к данной теме); 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C00000"/>
                </a:solidFill>
              </a:rPr>
              <a:t>5 строка </a:t>
            </a:r>
            <a:r>
              <a:rPr lang="ru-RU" altLang="ru-RU" sz="2800">
                <a:solidFill>
                  <a:srgbClr val="002060"/>
                </a:solidFill>
              </a:rPr>
              <a:t>- </a:t>
            </a:r>
            <a:r>
              <a:rPr lang="ru-RU" altLang="ru-RU" sz="2800" b="1">
                <a:solidFill>
                  <a:srgbClr val="002060"/>
                </a:solidFill>
              </a:rPr>
              <a:t>ОДНО слово</a:t>
            </a:r>
            <a:r>
              <a:rPr lang="ru-RU" altLang="ru-RU" sz="2800">
                <a:solidFill>
                  <a:srgbClr val="002060"/>
                </a:solidFill>
              </a:rPr>
              <a:t> – синоним к первому, на эмоционально-образном или философско-обобщенном уровне повторяющее суть темы).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39C4C6-89BD-4F4A-9013-8C2520CAE04A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32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pic>
        <p:nvPicPr>
          <p:cNvPr id="4" name="Picture 8" descr="MSOfficePNG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987" r="2" b="-70"/>
          <a:stretch>
            <a:fillRect/>
          </a:stretch>
        </p:blipFill>
        <p:spPr bwMode="auto">
          <a:xfrm>
            <a:off x="1219200" y="2286000"/>
            <a:ext cx="33607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Прямоугольник 5"/>
          <p:cNvSpPr>
            <a:spLocks noChangeArrowheads="1"/>
          </p:cNvSpPr>
          <p:nvPr/>
        </p:nvSpPr>
        <p:spPr bwMode="auto">
          <a:xfrm>
            <a:off x="3581400" y="1219200"/>
            <a:ext cx="217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Синквейн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209800"/>
            <a:ext cx="4114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Глаголы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Важные, ответственные.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Действуют, изменяются, путешествуют.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Помогают выражать свои мысли .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Движение.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481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E0DE02-E15D-4B79-8A83-E3F03D7E257F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33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pic>
        <p:nvPicPr>
          <p:cNvPr id="5" name="Содержимое 5" descr="Триумфальная_арка_Благовещенск_Россия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3962400" cy="4742873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38800" y="2109788"/>
            <a:ext cx="32766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 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Пограничный, зеленый.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Стоит, хорошеет, радует.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люблю тебя город.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4F4DA9-B0B6-4050-B333-534871E3ADD0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34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828800" y="1905000"/>
            <a:ext cx="6096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Коллеги!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Дорогие, уважаемые.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Открыли, наблюдали, работали!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Спасибо, что просмотрели презентацию!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Я очень благодарна Вам!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Друзья!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2057400" y="12192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Синквейн  для  моих  гостей:</a:t>
            </a:r>
            <a:endParaRPr lang="ru-RU" altLang="ru-R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686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8A5504-9707-4F98-9024-F1A0509C8281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35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057400" y="838200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Советы педагогам:</a:t>
            </a:r>
            <a:endParaRPr lang="ru-RU" altLang="ru-RU" sz="2800">
              <a:solidFill>
                <a:srgbClr val="C00000"/>
              </a:solidFill>
            </a:endParaRP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1600200"/>
            <a:ext cx="7010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</a:rPr>
              <a:t>Не спешите предлагать детям способы решения проблем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</a:rPr>
              <a:t>Почаще говорите детям: «Почему?»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</a:rPr>
              <a:t>Всегда ищите возможность организовать мозговую атаку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</a:rPr>
              <a:t>Сравнивайте все, что только можно сравнить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</a:rPr>
              <a:t>Поощряйте любое творчество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3789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F1D9AE-CBA6-463D-B274-974F3B7875D5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36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981200" y="19812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Спасибо за внимание!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524000" y="35814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Творческих успехов всем!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D62F6F-CA49-40A4-914A-CB11057B6242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4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219200" y="7620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Результаты по всем направлениям исследования </a:t>
            </a:r>
            <a:r>
              <a:rPr lang="en-US" altLang="ru-RU" b="1"/>
              <a:t>PISA</a:t>
            </a:r>
            <a:endParaRPr lang="ru-RU" altLang="ru-RU"/>
          </a:p>
        </p:txBody>
      </p:sp>
      <p:pic>
        <p:nvPicPr>
          <p:cNvPr id="14341" name="Рисунок 4" descr="http://ppt4web.ru/images/288/17624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C7E98D-E467-41FC-AA90-CDF5CE1A770D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5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600200" y="1905000"/>
            <a:ext cx="7010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b="1">
                <a:solidFill>
                  <a:srgbClr val="002060"/>
                </a:solidFill>
              </a:rPr>
              <a:t>Оценка качества образования в международных исследованиях </a:t>
            </a:r>
            <a:r>
              <a:rPr lang="en-US" altLang="ru-RU" sz="3200" b="1">
                <a:solidFill>
                  <a:srgbClr val="002060"/>
                </a:solidFill>
              </a:rPr>
              <a:t>PISA</a:t>
            </a:r>
            <a:r>
              <a:rPr lang="ru-RU" altLang="ru-RU" sz="3200" b="1">
                <a:solidFill>
                  <a:srgbClr val="002060"/>
                </a:solidFill>
              </a:rPr>
              <a:t> выявила недостаточную сформированность ключевых компетенций у школьников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B318261-4BCC-4A38-8871-2AFCC073F18F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6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143000" y="1752600"/>
            <a:ext cx="70866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3200" b="1" i="1">
                <a:solidFill>
                  <a:srgbClr val="002060"/>
                </a:solidFill>
              </a:rPr>
              <a:t>Современное общество выдвигают новые требования к результатам и качеству образования: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3200" b="1" i="1">
                <a:solidFill>
                  <a:srgbClr val="002060"/>
                </a:solidFill>
              </a:rPr>
              <a:t> </a:t>
            </a:r>
            <a:r>
              <a:rPr lang="ru-RU" altLang="ru-RU" sz="3200" b="1">
                <a:solidFill>
                  <a:srgbClr val="0000FF"/>
                </a:solidFill>
              </a:rPr>
              <a:t>выпускник школы должен быть компетентным, мобильным, способным самостоятельно решать жизненные и профессиональные проблемы</a:t>
            </a:r>
          </a:p>
          <a:p>
            <a:pPr eaLnBrk="1" hangingPunct="1">
              <a:lnSpc>
                <a:spcPct val="90000"/>
              </a:lnSpc>
            </a:pPr>
            <a:endParaRPr lang="ru-RU" altLang="ru-RU" sz="3200" b="1" i="1">
              <a:solidFill>
                <a:srgbClr val="002060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133600" y="9906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</a:rPr>
              <a:t>Актуальность</a:t>
            </a:r>
            <a:endParaRPr lang="ru-RU" alt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A62167-6A18-41C1-B4D8-CB9EE40BA7F7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7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295400" y="1462088"/>
            <a:ext cx="7467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b="1">
                <a:solidFill>
                  <a:srgbClr val="002060"/>
                </a:solidFill>
                <a:cs typeface="Times New Roman" panose="02020603050405020304" pitchFamily="18" charset="0"/>
              </a:rPr>
              <a:t>Но не каждый обучаемый способен самостоятельно добывать знания и решать жизненноважные задачи, поэтому необходимы ключевые компетенции, цель которых— помочь ребёнку адаптироваться в социуме.</a:t>
            </a:r>
            <a:endParaRPr lang="ru-RU" altLang="ru-RU" sz="4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293277-D335-4D1B-B716-6371F98CDF6A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8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7848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 b="1" i="1">
                <a:solidFill>
                  <a:srgbClr val="002060"/>
                </a:solidFill>
              </a:rPr>
              <a:t>Необходимость формирования ключевых компетенций учащихся определяется следующими нормативными документами: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i="1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b="1" i="1">
                <a:solidFill>
                  <a:srgbClr val="0000FF"/>
                </a:solidFill>
              </a:rPr>
              <a:t>Образовательные стандарты 2004 года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b="1" i="1">
                <a:solidFill>
                  <a:srgbClr val="0000FF"/>
                </a:solidFill>
              </a:rPr>
              <a:t>Концепция образовательных стандартов </a:t>
            </a:r>
            <a:r>
              <a:rPr lang="en-US" altLang="ru-RU" sz="2800" b="1" i="1">
                <a:solidFill>
                  <a:srgbClr val="0000FF"/>
                </a:solidFill>
              </a:rPr>
              <a:t>II</a:t>
            </a:r>
            <a:r>
              <a:rPr lang="ru-RU" altLang="ru-RU" sz="2800" b="1" i="1">
                <a:solidFill>
                  <a:srgbClr val="0000FF"/>
                </a:solidFill>
              </a:rPr>
              <a:t> поколения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b="1" i="1">
                <a:solidFill>
                  <a:srgbClr val="0000FF"/>
                </a:solidFill>
              </a:rPr>
              <a:t>Концепция модернизации российского образования до 2010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Электронное пособие 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6E6249B-E07B-44FF-99A7-8C548C901205}" type="slidenum">
              <a:rPr lang="ru-RU" altLang="ru-RU" sz="1200">
                <a:solidFill>
                  <a:srgbClr val="D38E27"/>
                </a:solidFill>
              </a:rPr>
              <a:pPr eaLnBrk="1" hangingPunct="1"/>
              <a:t>9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295400" y="1295400"/>
            <a:ext cx="716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C00000"/>
                </a:solidFill>
              </a:rPr>
              <a:t>Компетенция </a:t>
            </a:r>
            <a:r>
              <a:rPr lang="ru-RU" altLang="ru-RU" sz="3600" b="1">
                <a:solidFill>
                  <a:srgbClr val="002060"/>
                </a:solidFill>
              </a:rPr>
              <a:t>- круг вопросов, в которых человек хорошо осведомлен</a:t>
            </a:r>
            <a:r>
              <a:rPr lang="ru-RU" altLang="ru-RU" sz="3200" b="1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066800" y="3733800"/>
            <a:ext cx="7391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C00000"/>
                </a:solidFill>
              </a:rPr>
              <a:t>Компетентность </a:t>
            </a:r>
            <a:r>
              <a:rPr lang="ru-RU" altLang="ru-RU" sz="3600" b="1"/>
              <a:t>– </a:t>
            </a:r>
            <a:r>
              <a:rPr lang="ru-RU" altLang="ru-RU" sz="3600" b="1" i="1">
                <a:solidFill>
                  <a:srgbClr val="002060"/>
                </a:solidFill>
              </a:rPr>
              <a:t>это способность    делать что-либо хорошо или эффективно.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447800" y="83820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С.И.Ожегов: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2619</TotalTime>
  <Words>960</Words>
  <Application>Microsoft Office PowerPoint</Application>
  <PresentationFormat>Экран (4:3)</PresentationFormat>
  <Paragraphs>234</Paragraphs>
  <Slides>36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Times New Roman</vt:lpstr>
      <vt:lpstr>Arial</vt:lpstr>
      <vt:lpstr>Franklin Gothic Medium</vt:lpstr>
      <vt:lpstr>Franklin Gothic Book</vt:lpstr>
      <vt:lpstr>Wingdings 2</vt:lpstr>
      <vt:lpstr>Wingdings</vt:lpstr>
      <vt:lpstr>Calibri</vt:lpstr>
      <vt:lpstr>Courier New</vt:lpstr>
      <vt:lpstr>Symbol</vt:lpstr>
      <vt:lpstr>Легкий дым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ПО РУССКОМУ ЯЗЫКУ по теме «ПРЕДЛОЖЕНИЕ»</dc:title>
  <dc:creator>1</dc:creator>
  <cp:lastModifiedBy>mir</cp:lastModifiedBy>
  <cp:revision>219</cp:revision>
  <dcterms:created xsi:type="dcterms:W3CDTF">2007-02-27T19:03:08Z</dcterms:created>
  <dcterms:modified xsi:type="dcterms:W3CDTF">2015-04-08T09:44:08Z</dcterms:modified>
</cp:coreProperties>
</file>