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3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9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5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4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4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5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6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3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9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7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3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3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03B4DB-9074-412A-BF3B-B024F2E870B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C50C94-9156-40A5-8655-D7D2BFB9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1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206" y="2233750"/>
            <a:ext cx="8715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собрание: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 в жизни ребенка.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или вред?»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MCj042417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430" y="4794250"/>
            <a:ext cx="1808162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399" y="535577"/>
            <a:ext cx="87129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логики, мышления, память.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 воспринимается ребенком как игра, поэтому то, что совершенно не интересует его на страницах учебника, может быть привлекательным на экране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за компьютером способствует развитию у ребенка мелких мышц руки и зрительно-моторной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 способствуют развитию абстрактного мышления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виртуальным мирам могут выступать способом разрядки накопившейся в душе обиды и агрессии, который не опасен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7" y="653143"/>
            <a:ext cx="90133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Причины  зависимости от компьютера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Взрослеющий </a:t>
            </a:r>
            <a:r>
              <a:rPr lang="ru-RU" sz="2400" b="1" dirty="0">
                <a:solidFill>
                  <a:srgbClr val="002060"/>
                </a:solidFill>
              </a:rPr>
              <a:t>ребенок сталкивается с трудностями, свойственными взрослой жизни. Не умея справляться с ними самостоятельно, не находя поддержки взрослых, ребенок уходит в виртуальный мир.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Ребенку </a:t>
            </a:r>
            <a:r>
              <a:rPr lang="ru-RU" sz="2400" b="1" dirty="0">
                <a:solidFill>
                  <a:srgbClr val="002060"/>
                </a:solidFill>
              </a:rPr>
              <a:t>некомфортно в окружающем его пространстве, комната, в которой он находится, устроена не по его вкусу, не отражает его личностных установок и мироощущения.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Неуверенность </a:t>
            </a:r>
            <a:r>
              <a:rPr lang="ru-RU" sz="2400" b="1" dirty="0">
                <a:solidFill>
                  <a:srgbClr val="002060"/>
                </a:solidFill>
              </a:rPr>
              <a:t>ребенка в себе, низкая самооценка, зависимость от мнения окружающих, </a:t>
            </a:r>
            <a:r>
              <a:rPr lang="ru-RU" sz="2400" b="1" dirty="0" smtClean="0">
                <a:solidFill>
                  <a:srgbClr val="002060"/>
                </a:solidFill>
              </a:rPr>
              <a:t>замкнутость.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Сильный </a:t>
            </a:r>
            <a:r>
              <a:rPr lang="ru-RU" sz="2400" b="1" dirty="0">
                <a:solidFill>
                  <a:srgbClr val="002060"/>
                </a:solidFill>
              </a:rPr>
              <a:t>рефлекс подражания, уход в нереальность вслед за товарищем.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5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0010" y="857252"/>
            <a:ext cx="8447315" cy="540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3200" b="1" i="1" dirty="0" smtClean="0">
                <a:solidFill>
                  <a:srgbClr val="C00000"/>
                </a:solidFill>
                <a:effectLst/>
              </a:rPr>
              <a:t>Физические признаки: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оражение нервных стволов руки, связанное с длительным перенапряжением мышц).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Сухость в глазах.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Головные боли по типу мигрени.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Боли в спине.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Нерегулярное питание, пропуск приемов пищи.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Пренебрежение личной гигиеной.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Расстройства сна, изменение режима сна.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MCj042417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25" y="3992925"/>
            <a:ext cx="1808162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338" y="708520"/>
            <a:ext cx="10424160" cy="540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sz="3200" b="1" i="1" dirty="0" smtClean="0">
                <a:solidFill>
                  <a:srgbClr val="C00000"/>
                </a:solidFill>
                <a:effectLst/>
              </a:rPr>
              <a:t>Психологические признаки:</a:t>
            </a: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Хорошее самочувствие, эйфория во время работы за компьютером.</a:t>
            </a: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Невозможность остановиться.</a:t>
            </a: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Увеличение количества времени, проводимого за компьютером.</a:t>
            </a: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Пренебрежение семьей и друзьями.</a:t>
            </a: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Ощущения пустоты, депрессии, раздражения вне времени, проводимого за компьютером.</a:t>
            </a: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Ложь членам семьи о своей деятельности.</a:t>
            </a: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Проблемы с работой или учебой.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MCj04339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73" y="4307205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627017"/>
            <a:ext cx="858229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Признаки компьютерной зависимости: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ребенок </a:t>
            </a:r>
            <a:r>
              <a:rPr lang="ru-RU" sz="2000" b="1" dirty="0">
                <a:solidFill>
                  <a:srgbClr val="002060"/>
                </a:solidFill>
              </a:rPr>
              <a:t>ест, пьет чай, готовит уроки у </a:t>
            </a:r>
            <a:r>
              <a:rPr lang="ru-RU" sz="2000" b="1" dirty="0" smtClean="0">
                <a:solidFill>
                  <a:srgbClr val="002060"/>
                </a:solidFill>
              </a:rPr>
              <a:t>компьютера;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проводит </a:t>
            </a:r>
            <a:r>
              <a:rPr lang="ru-RU" sz="2000" b="1" dirty="0">
                <a:solidFill>
                  <a:srgbClr val="002060"/>
                </a:solidFill>
              </a:rPr>
              <a:t>за компьютером большую часть свободного времени (6–10 ч в день</a:t>
            </a:r>
            <a:r>
              <a:rPr lang="ru-RU" sz="2000" b="1" dirty="0" smtClean="0">
                <a:solidFill>
                  <a:srgbClr val="002060"/>
                </a:solidFill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провел </a:t>
            </a:r>
            <a:r>
              <a:rPr lang="ru-RU" sz="2000" b="1" dirty="0">
                <a:solidFill>
                  <a:srgbClr val="002060"/>
                </a:solidFill>
              </a:rPr>
              <a:t>хотя бы одну ночь у </a:t>
            </a:r>
            <a:r>
              <a:rPr lang="ru-RU" sz="2000" b="1" dirty="0" smtClean="0">
                <a:solidFill>
                  <a:srgbClr val="002060"/>
                </a:solidFill>
              </a:rPr>
              <a:t>компьютера;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прогулял </a:t>
            </a:r>
            <a:r>
              <a:rPr lang="ru-RU" sz="2000" b="1" dirty="0">
                <a:solidFill>
                  <a:srgbClr val="002060"/>
                </a:solidFill>
              </a:rPr>
              <a:t>школу – сидел за </a:t>
            </a:r>
            <a:r>
              <a:rPr lang="ru-RU" sz="2000" b="1" dirty="0" smtClean="0">
                <a:solidFill>
                  <a:srgbClr val="002060"/>
                </a:solidFill>
              </a:rPr>
              <a:t>компьютером;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приходит </a:t>
            </a:r>
            <a:r>
              <a:rPr lang="ru-RU" sz="2000" b="1" dirty="0">
                <a:solidFill>
                  <a:srgbClr val="002060"/>
                </a:solidFill>
              </a:rPr>
              <a:t>домой и сразу садится за </a:t>
            </a:r>
            <a:r>
              <a:rPr lang="ru-RU" sz="2000" b="1" dirty="0" smtClean="0">
                <a:solidFill>
                  <a:srgbClr val="002060"/>
                </a:solidFill>
              </a:rPr>
              <a:t>компьютер;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стал </a:t>
            </a:r>
            <a:r>
              <a:rPr lang="ru-RU" sz="2000" b="1" dirty="0">
                <a:solidFill>
                  <a:srgbClr val="002060"/>
                </a:solidFill>
              </a:rPr>
              <a:t>хуже учиться, потерял интерес к учебным </a:t>
            </a:r>
            <a:r>
              <a:rPr lang="ru-RU" sz="2000" b="1" dirty="0" smtClean="0">
                <a:solidFill>
                  <a:srgbClr val="002060"/>
                </a:solidFill>
              </a:rPr>
              <a:t>предметам;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у </a:t>
            </a:r>
            <a:r>
              <a:rPr lang="ru-RU" sz="2000" b="1" dirty="0">
                <a:solidFill>
                  <a:srgbClr val="002060"/>
                </a:solidFill>
              </a:rPr>
              <a:t>ребенка практически нет реальных друзей, зато много </a:t>
            </a:r>
            <a:r>
              <a:rPr lang="ru-RU" sz="2000" b="1" dirty="0" smtClean="0">
                <a:solidFill>
                  <a:srgbClr val="002060"/>
                </a:solidFill>
              </a:rPr>
              <a:t>виртуальных;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во </a:t>
            </a:r>
            <a:r>
              <a:rPr lang="ru-RU" sz="2000" b="1" dirty="0">
                <a:solidFill>
                  <a:srgbClr val="002060"/>
                </a:solidFill>
              </a:rPr>
              <a:t>время игры ребенок начинает разговаривать сам с собой или с героями игры так, как будто они </a:t>
            </a:r>
            <a:r>
              <a:rPr lang="ru-RU" sz="2000" b="1" dirty="0" smtClean="0">
                <a:solidFill>
                  <a:srgbClr val="002060"/>
                </a:solidFill>
              </a:rPr>
              <a:t>реальны;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забыл </a:t>
            </a:r>
            <a:r>
              <a:rPr lang="ru-RU" sz="2000" b="1" dirty="0">
                <a:solidFill>
                  <a:srgbClr val="002060"/>
                </a:solidFill>
              </a:rPr>
              <a:t>поесть, почистить зубы (раньше такого не наблюдалось</a:t>
            </a:r>
            <a:r>
              <a:rPr lang="ru-RU" sz="2000" b="1" dirty="0" smtClean="0">
                <a:solidFill>
                  <a:srgbClr val="002060"/>
                </a:solidFill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пребывает </a:t>
            </a:r>
            <a:r>
              <a:rPr lang="ru-RU" sz="2000" b="1" dirty="0">
                <a:solidFill>
                  <a:srgbClr val="002060"/>
                </a:solidFill>
              </a:rPr>
              <a:t>в плохом, раздраженном настроении, не может ничем заняться, если компьютер </a:t>
            </a:r>
            <a:r>
              <a:rPr lang="ru-RU" sz="2000" b="1" dirty="0" smtClean="0">
                <a:solidFill>
                  <a:srgbClr val="002060"/>
                </a:solidFill>
              </a:rPr>
              <a:t>сломался;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трудно </a:t>
            </a:r>
            <a:r>
              <a:rPr lang="ru-RU" sz="2000" b="1" dirty="0">
                <a:solidFill>
                  <a:srgbClr val="002060"/>
                </a:solidFill>
              </a:rPr>
              <a:t>встает по утрам, просыпается в подавленном </a:t>
            </a:r>
            <a:r>
              <a:rPr lang="ru-RU" sz="2000" b="1" dirty="0" smtClean="0">
                <a:solidFill>
                  <a:srgbClr val="002060"/>
                </a:solidFill>
              </a:rPr>
              <a:t>состоянии;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конфликтует</a:t>
            </a:r>
            <a:r>
              <a:rPr lang="ru-RU" sz="2000" b="1" dirty="0">
                <a:solidFill>
                  <a:srgbClr val="002060"/>
                </a:solidFill>
              </a:rPr>
              <a:t>, угрожает, шантажирует в ответ на запрет сидеть за компьютером.</a:t>
            </a:r>
          </a:p>
          <a:p>
            <a:endParaRPr lang="ru-RU" dirty="0"/>
          </a:p>
        </p:txBody>
      </p:sp>
      <p:pic>
        <p:nvPicPr>
          <p:cNvPr id="3" name="Picture 6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013">
            <a:off x="9520761" y="3918721"/>
            <a:ext cx="151447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18" y="849086"/>
            <a:ext cx="11479763" cy="52773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6834" y="740390"/>
            <a:ext cx="1116874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профилактике компьютерной </a:t>
            </a: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у школьников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Старайтесь развивать в ребенке другие интересы, кроме компьютерных игр. Посещение секций, кружков. </a:t>
            </a:r>
            <a:endParaRPr lang="ru-RU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Приобщайте ребенка к домашним обязанностям. 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Культивируйте семейное чтение. 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Контролируйте круг общения ребенка, приглашайте его друзей в дом. 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 Знайте место, где ребенок проводит свободное время. 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Учите правилам общения, расширяйте кругозор ребенка.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Научите способам снятия эмоционального напряжения, выхода из стрессовых состояний. 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Играйте в настольные и другие игры, приобщайте к традиционным играм.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разрешайте выходить в Интернет бесконтрольно. 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Не забывайте, что родители - образец для подражания, поэтому сами не нарушайте правила, которые устанавливаете для ребенка. 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11Проанализируйте, не являетесь ли вы сами зависимыми? Курение, алкоголь, телевизор? Ваше освобождение - лучший рецепт для профилактики зависимости у вашего ребенка. 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400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8</cp:revision>
  <dcterms:created xsi:type="dcterms:W3CDTF">2014-03-20T08:02:47Z</dcterms:created>
  <dcterms:modified xsi:type="dcterms:W3CDTF">2014-03-20T08:57:57Z</dcterms:modified>
</cp:coreProperties>
</file>