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DC6F4B8-D40E-43FA-A5A6-B0D3706FA11E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A5A43F-A5E2-4B7B-9980-5DC6746B1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allenna.narod.ru/russian_GIA_2015_10.htm" TargetMode="External"/><Relationship Id="rId2" Type="http://schemas.openxmlformats.org/officeDocument/2006/relationships/hyperlink" Target="http://raal100.narod.ru/index/0-5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4web.ru/russkiy-yazik/konspekt-uroka-vvodnie-slova-i-znaki-prepinaniya-pri-nih-klas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972452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solidFill>
                  <a:srgbClr val="C00000"/>
                </a:solidFill>
              </a:rPr>
              <a:t>Презентация «Вводные </a:t>
            </a:r>
            <a:r>
              <a:rPr lang="ru-RU" sz="5300" b="1" dirty="0" smtClean="0">
                <a:solidFill>
                  <a:srgbClr val="C00000"/>
                </a:solidFill>
              </a:rPr>
              <a:t>слова и </a:t>
            </a:r>
            <a:r>
              <a:rPr lang="ru-RU" sz="5300" b="1" dirty="0" smtClean="0">
                <a:solidFill>
                  <a:srgbClr val="C00000"/>
                </a:solidFill>
              </a:rPr>
              <a:t>выражения»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Автор: учитель ОГКООУ  «Санаторная школа-интернат»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г.Шуя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Кокарева С.Ю.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Users\Светлана\Downloads\31805_html_309d3f7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259641"/>
            <a:ext cx="2747977" cy="2598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Однако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слово является вводным, если стоит в середине предложения:</a:t>
            </a:r>
          </a:p>
          <a:p>
            <a:pPr>
              <a:buNone/>
            </a:pPr>
            <a:r>
              <a:rPr lang="ru-RU" i="1" dirty="0" smtClean="0"/>
              <a:t>Петр, однако, решил поступить по-своему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слово не является вводным, если оно стоит в начале предложения (имеет значение противительного союза </a:t>
            </a:r>
            <a:r>
              <a:rPr lang="ru-RU" b="1" dirty="0" smtClean="0"/>
              <a:t>но</a:t>
            </a:r>
            <a:r>
              <a:rPr lang="ru-RU" dirty="0" smtClean="0"/>
              <a:t>):</a:t>
            </a:r>
          </a:p>
          <a:p>
            <a:pPr>
              <a:buNone/>
            </a:pPr>
            <a:r>
              <a:rPr lang="ru-RU" i="1" dirty="0" smtClean="0"/>
              <a:t>Однако Петр решил поступить по-своему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Проверь свои знания: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47800"/>
            <a:ext cx="6643734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Выпишите цифры, обозначающие запятые при вводном слове.</a:t>
            </a:r>
            <a:br>
              <a:rPr lang="ru-RU" dirty="0" smtClean="0"/>
            </a:br>
            <a:r>
              <a:rPr lang="ru-RU" dirty="0" smtClean="0"/>
              <a:t>Но учительница,(1) словно шутя,(2) спросила его: «Ты,(3) наверное,(4) хочешь сесть с Черновой,(5) да?». И Толе показалось,(6) будто он и правда всегда мечтал сидеть рядом с Черновой.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2.Выпишите </a:t>
            </a:r>
            <a:r>
              <a:rPr lang="ru-RU" dirty="0" smtClean="0"/>
              <a:t>цифры, обозначающие запятые при вводной конструкции.</a:t>
            </a:r>
            <a:br>
              <a:rPr lang="ru-RU" dirty="0" smtClean="0"/>
            </a:br>
            <a:r>
              <a:rPr lang="ru-RU" dirty="0" smtClean="0"/>
              <a:t>Проводив маму с отцом в очередную командировку,(1) мы с бабушкой тут же,(2) как заговорщики,(3) собирались на экстренный совет. Невысокая,(4) сухонькая,(5) с коротко подстриженными волосами,(6) бабушка напоминала озорного мальчишку. А этот мальчишка,(7) как говорили,(8) сильно смахивал на меня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Выпишите цифры, обозначающие запятые при вводном слове. </a:t>
            </a:r>
            <a:br>
              <a:rPr lang="ru-RU" dirty="0" smtClean="0"/>
            </a:br>
            <a:r>
              <a:rPr lang="ru-RU" dirty="0" smtClean="0"/>
              <a:t>Игрушечное царство,(1) казалось,(2) послушно задрало голову и взирало на неё снизу вверх. Так смотрела на Ларису и я. Как кукла она была более необычной,(3) поражающей воображение,(4) чем я как человек.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4. Выпишите цифры, обозначающие запятые при вводном слове.</a:t>
            </a:r>
            <a:br>
              <a:rPr lang="ru-RU" dirty="0" smtClean="0"/>
            </a:br>
            <a:r>
              <a:rPr lang="ru-RU" dirty="0" smtClean="0"/>
              <a:t>По мере перехода в высшие классы свободного времени,(1) конечно,(2) становилось меньше,(3) появились другие интересы,(4) и воинские упражнения мои почти прекратились. Не бросил я только гимнастики и преуспевал в «военном строе»,(5) который был введён в программу реального училища в 1889 году.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Выпишите цифры, обозначающие запятые при вводной конструкции.</a:t>
            </a:r>
            <a:br>
              <a:rPr lang="ru-RU" dirty="0" smtClean="0"/>
            </a:br>
            <a:r>
              <a:rPr lang="ru-RU" dirty="0" smtClean="0"/>
              <a:t>– Почему это матери,(1) как правило,(2) детей любят,(3) а не понимают? Вот раньше было: «Благословляю тебя,(4) сын мой,(5) на подвиг...»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6. Выпишите цифры, обозначающие запятые при вводном слове.</a:t>
            </a:r>
            <a:br>
              <a:rPr lang="ru-RU" dirty="0" smtClean="0"/>
            </a:br>
            <a:r>
              <a:rPr lang="ru-RU" dirty="0" smtClean="0"/>
              <a:t>Да,(1) я,(2) безусловно,(3) простой и примитивный кинозритель,(4) как большинство людей. От кино я именно и жду полного преображения,(5) окончательного обмана – «чтоб не думать зачем,(6) чтоб не помнить когда». Театр на это не способен,(7) да и не претендует.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Выпишите цифры, обозначающие запятые при вводном слове.</a:t>
            </a:r>
            <a:br>
              <a:rPr lang="ru-RU" dirty="0" smtClean="0"/>
            </a:br>
            <a:r>
              <a:rPr lang="ru-RU" dirty="0" smtClean="0"/>
              <a:t>Потом,(1) кстати,(2) она нам рассказывала,(3) что знала про Сталинградскую битву,(4) про то,(5) как наши держались за каждый камень.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8. Выпишите цифры, обозначающие запятые при вводной конструкции.</a:t>
            </a:r>
            <a:br>
              <a:rPr lang="ru-RU" dirty="0" smtClean="0"/>
            </a:br>
            <a:r>
              <a:rPr lang="ru-RU" dirty="0" smtClean="0"/>
              <a:t>Я долго думал о том,(1) почему мама нисколько не бранила меня,(2) почему она,(3) на моё счастье,(4) даже обрадовалась,(5) что чашку разбил я,(6)а не Бум.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9. Выпишите цифру(-</a:t>
            </a:r>
            <a:r>
              <a:rPr lang="ru-RU" dirty="0" err="1" smtClean="0"/>
              <a:t>ы</a:t>
            </a:r>
            <a:r>
              <a:rPr lang="ru-RU" dirty="0" smtClean="0"/>
              <a:t>), обозначающую(-</a:t>
            </a:r>
            <a:r>
              <a:rPr lang="ru-RU" dirty="0" err="1" smtClean="0"/>
              <a:t>ие</a:t>
            </a:r>
            <a:r>
              <a:rPr lang="ru-RU" dirty="0" smtClean="0"/>
              <a:t>) запятую(-</a:t>
            </a:r>
            <a:r>
              <a:rPr lang="ru-RU" dirty="0" err="1" smtClean="0"/>
              <a:t>ые</a:t>
            </a:r>
            <a:r>
              <a:rPr lang="ru-RU" dirty="0" smtClean="0"/>
              <a:t>) при вводном слове.</a:t>
            </a:r>
            <a:br>
              <a:rPr lang="ru-RU" dirty="0" smtClean="0"/>
            </a:br>
            <a:r>
              <a:rPr lang="ru-RU" dirty="0" smtClean="0"/>
              <a:t>На обратном пути вместе со стрелками подтягивал солдатскую песню: </a:t>
            </a:r>
            <a:br>
              <a:rPr lang="ru-RU" dirty="0" smtClean="0"/>
            </a:br>
            <a:r>
              <a:rPr lang="ru-RU" dirty="0" smtClean="0"/>
              <a:t>Греми,(1) слава,(2) трубой</a:t>
            </a:r>
            <a:br>
              <a:rPr lang="ru-RU" dirty="0" smtClean="0"/>
            </a:br>
            <a:r>
              <a:rPr lang="ru-RU" dirty="0" smtClean="0"/>
              <a:t>За Дунаем за рекой. </a:t>
            </a:r>
            <a:br>
              <a:rPr lang="ru-RU" dirty="0" smtClean="0"/>
            </a:br>
            <a:r>
              <a:rPr lang="ru-RU" dirty="0" smtClean="0"/>
              <a:t>Словом,(3) прижился в военной среде,(4) приобретя приятелей среди офицерства,(5) а ещё более – среди солдат.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Вводные </a:t>
            </a:r>
            <a:r>
              <a:rPr lang="ru-RU" b="1" dirty="0" smtClean="0">
                <a:solidFill>
                  <a:srgbClr val="C00000"/>
                </a:solidFill>
              </a:rPr>
              <a:t>слова – это специальные слова и словосочетания, которые:</a:t>
            </a:r>
          </a:p>
          <a:p>
            <a:r>
              <a:rPr lang="ru-RU" i="1" dirty="0" smtClean="0"/>
              <a:t>1) выражают отношение говорящего к сообщению; </a:t>
            </a:r>
            <a:endParaRPr lang="ru-RU" dirty="0" smtClean="0"/>
          </a:p>
          <a:p>
            <a:r>
              <a:rPr lang="ru-RU" i="1" dirty="0" smtClean="0"/>
              <a:t>2) </a:t>
            </a:r>
            <a:r>
              <a:rPr lang="ru-RU" i="1" dirty="0" smtClean="0"/>
              <a:t> </a:t>
            </a:r>
            <a:r>
              <a:rPr lang="ru-RU" i="1" dirty="0" smtClean="0"/>
              <a:t>не связаны с другими словами предложения ни сочинительной, ни подчинительной связью; </a:t>
            </a:r>
            <a:endParaRPr lang="ru-RU" dirty="0" smtClean="0"/>
          </a:p>
          <a:p>
            <a:r>
              <a:rPr lang="ru-RU" i="1" dirty="0" smtClean="0"/>
              <a:t>3) не являются членами предложения; </a:t>
            </a:r>
            <a:endParaRPr lang="ru-RU" dirty="0" smtClean="0"/>
          </a:p>
          <a:p>
            <a:r>
              <a:rPr lang="ru-RU" i="1" dirty="0" smtClean="0"/>
              <a:t>4) выделяются в устной речи интонацией, а на письме </a:t>
            </a:r>
            <a:r>
              <a:rPr lang="ru-RU" i="1" dirty="0" smtClean="0"/>
              <a:t>запятыми.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10. Выпишите цифры, обозначающие запятые при вводной конструкции.</a:t>
            </a:r>
            <a:br>
              <a:rPr lang="ru-RU" dirty="0" smtClean="0"/>
            </a:br>
            <a:r>
              <a:rPr lang="ru-RU" dirty="0" smtClean="0"/>
              <a:t>Отворилась дверь,(1) и вошла Оксана в длинной новой кофте в стиле «ретро»,(2) или,(3) как она называла,(4) «</a:t>
            </a:r>
            <a:r>
              <a:rPr lang="ru-RU" dirty="0" err="1" smtClean="0"/>
              <a:t>ретрухи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smtClean="0"/>
              <a:t>– Пап,(5) ну скажи ей,(6) – громко пожаловалась Оксана. – Чего она мне нервы мотает?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285728"/>
            <a:ext cx="5429288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Ключ:</a:t>
            </a:r>
          </a:p>
          <a:p>
            <a:pPr>
              <a:buNone/>
            </a:pPr>
            <a:r>
              <a:rPr lang="ru-RU" dirty="0" smtClean="0"/>
              <a:t>1- 3, 4</a:t>
            </a:r>
          </a:p>
          <a:p>
            <a:pPr>
              <a:buNone/>
            </a:pPr>
            <a:r>
              <a:rPr lang="ru-RU" dirty="0" smtClean="0"/>
              <a:t>2- 7, 8</a:t>
            </a:r>
          </a:p>
          <a:p>
            <a:pPr>
              <a:buNone/>
            </a:pPr>
            <a:r>
              <a:rPr lang="ru-RU" dirty="0" smtClean="0"/>
              <a:t>3- 1, 2</a:t>
            </a:r>
          </a:p>
          <a:p>
            <a:pPr>
              <a:buNone/>
            </a:pPr>
            <a:r>
              <a:rPr lang="ru-RU" dirty="0" smtClean="0"/>
              <a:t>4- 1, 2</a:t>
            </a:r>
          </a:p>
          <a:p>
            <a:pPr>
              <a:buNone/>
            </a:pPr>
            <a:r>
              <a:rPr lang="ru-RU" dirty="0" smtClean="0"/>
              <a:t>5- 1, 2</a:t>
            </a:r>
          </a:p>
          <a:p>
            <a:pPr>
              <a:buNone/>
            </a:pPr>
            <a:r>
              <a:rPr lang="ru-RU" dirty="0" smtClean="0"/>
              <a:t>6- 2, 3</a:t>
            </a:r>
          </a:p>
          <a:p>
            <a:pPr>
              <a:buNone/>
            </a:pPr>
            <a:r>
              <a:rPr lang="ru-RU" dirty="0" smtClean="0"/>
              <a:t>7- 1, 2</a:t>
            </a:r>
          </a:p>
          <a:p>
            <a:pPr>
              <a:buNone/>
            </a:pPr>
            <a:r>
              <a:rPr lang="ru-RU" dirty="0" smtClean="0"/>
              <a:t>8- 3, 4</a:t>
            </a:r>
          </a:p>
          <a:p>
            <a:pPr>
              <a:buNone/>
            </a:pPr>
            <a:r>
              <a:rPr lang="ru-RU" dirty="0" smtClean="0"/>
              <a:t>9- </a:t>
            </a:r>
            <a:r>
              <a:rPr lang="ru-RU" dirty="0" smtClean="0"/>
              <a:t>3</a:t>
            </a:r>
          </a:p>
          <a:p>
            <a:pPr>
              <a:buNone/>
            </a:pPr>
            <a:r>
              <a:rPr lang="ru-RU" dirty="0" smtClean="0"/>
              <a:t>10- 3, 4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5362" name="Picture 2" descr="C:\Users\Светлана\Downloads\31805_html_309d3f7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428736"/>
            <a:ext cx="407978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http://raal100.narod.ru/index/0-59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hallenna.narod.ru/russian_GIA_2015_10.htm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doc4web.ru/russkiy-yazik/konspekt-uroka-vvodnie-slova-i-znaki-prepinaniya-pri-nih-klass.html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285728"/>
            <a:ext cx="7647836" cy="5962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Примеры:</a:t>
            </a:r>
          </a:p>
          <a:p>
            <a:r>
              <a:rPr lang="ru-RU" sz="3600" dirty="0" smtClean="0"/>
              <a:t>Я, </a:t>
            </a:r>
            <a:r>
              <a:rPr lang="ru-RU" sz="3600" b="1" dirty="0" smtClean="0"/>
              <a:t>безусловно</a:t>
            </a:r>
            <a:r>
              <a:rPr lang="ru-RU" sz="3600" dirty="0" smtClean="0"/>
              <a:t>, выполню обещание </a:t>
            </a:r>
            <a:r>
              <a:rPr lang="ru-RU" sz="3600" i="1" dirty="0" smtClean="0"/>
              <a:t>(предложение с вводным словом).</a:t>
            </a:r>
            <a:endParaRPr lang="ru-RU" sz="3600" dirty="0" smtClean="0"/>
          </a:p>
          <a:p>
            <a:r>
              <a:rPr lang="ru-RU" sz="3600" dirty="0" smtClean="0"/>
              <a:t>Ты, </a:t>
            </a:r>
            <a:r>
              <a:rPr lang="ru-RU" sz="3600" b="1" dirty="0" smtClean="0"/>
              <a:t>по крайней мере</a:t>
            </a:r>
            <a:r>
              <a:rPr lang="ru-RU" sz="3600" dirty="0" smtClean="0"/>
              <a:t>, выполнил часть задания </a:t>
            </a:r>
            <a:r>
              <a:rPr lang="ru-RU" sz="3600" i="1" dirty="0" smtClean="0"/>
              <a:t>(с вводным словосочетанием).</a:t>
            </a:r>
            <a:endParaRPr lang="ru-RU" sz="3600" dirty="0" smtClean="0"/>
          </a:p>
          <a:p>
            <a:r>
              <a:rPr lang="ru-RU" sz="3600" dirty="0" smtClean="0"/>
              <a:t>Вы, </a:t>
            </a:r>
            <a:r>
              <a:rPr lang="ru-RU" sz="3600" b="1" dirty="0" smtClean="0"/>
              <a:t>я слышал</a:t>
            </a:r>
            <a:r>
              <a:rPr lang="ru-RU" sz="3600" dirty="0" smtClean="0"/>
              <a:t>, были заграницей </a:t>
            </a:r>
            <a:r>
              <a:rPr lang="ru-RU" sz="3600" i="1" dirty="0" smtClean="0"/>
              <a:t>(с вводным предложением).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543824" cy="584043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</a:rPr>
              <a:t>Знаки препинания в предложениях с вводными </a:t>
            </a:r>
            <a:r>
              <a:rPr lang="ru-RU" b="1" dirty="0" smtClean="0">
                <a:solidFill>
                  <a:srgbClr val="C00000"/>
                </a:solidFill>
              </a:rPr>
              <a:t>словами, словосочетаниями </a:t>
            </a:r>
            <a:r>
              <a:rPr lang="ru-RU" b="1" dirty="0">
                <a:solidFill>
                  <a:srgbClr val="C00000"/>
                </a:solidFill>
              </a:rPr>
              <a:t>и предложениями: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Обычно выделяются запятыми: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Ты, </a:t>
            </a:r>
            <a:r>
              <a:rPr lang="ru-RU" b="1" dirty="0" smtClean="0"/>
              <a:t>похоже</a:t>
            </a:r>
            <a:r>
              <a:rPr lang="ru-RU" dirty="0" smtClean="0"/>
              <a:t>, был прав.</a:t>
            </a: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Могут выделяться скобками или тире, если содержат добавочные замечания или пояснения: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Кто-то – </a:t>
            </a:r>
            <a:r>
              <a:rPr lang="ru-RU" b="1" dirty="0" smtClean="0"/>
              <a:t>не знаю зачем</a:t>
            </a:r>
            <a:r>
              <a:rPr lang="ru-RU" dirty="0" smtClean="0"/>
              <a:t> – потушил свет.</a:t>
            </a:r>
          </a:p>
          <a:p>
            <a:pPr>
              <a:buNone/>
            </a:pPr>
            <a:r>
              <a:rPr lang="ru-RU" dirty="0" smtClean="0"/>
              <a:t>    Этот </a:t>
            </a:r>
            <a:r>
              <a:rPr lang="ru-RU" dirty="0" smtClean="0"/>
              <a:t>роман </a:t>
            </a:r>
            <a:r>
              <a:rPr lang="ru-RU" b="1" dirty="0" smtClean="0"/>
              <a:t>(если вы его читали)</a:t>
            </a:r>
            <a:r>
              <a:rPr lang="ru-RU" dirty="0" smtClean="0"/>
              <a:t> вполне может повлиять на ваш образ мыслей</a:t>
            </a: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Если вводное слово стоит в начале или в конце обособленного оборота, то оно не отделяется от него запятой: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Катя произнесла красочную речь, </a:t>
            </a:r>
            <a:r>
              <a:rPr lang="ru-RU" b="1" dirty="0" smtClean="0"/>
              <a:t>должно быть</a:t>
            </a:r>
            <a:r>
              <a:rPr lang="ru-RU" dirty="0" smtClean="0"/>
              <a:t> заготовленную заранее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28604"/>
            <a:ext cx="7400948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Не являются вводными и не выделяются знаками препинания слова: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</a:t>
            </a:r>
            <a:r>
              <a:rPr lang="ru-RU" b="1" dirty="0" smtClean="0"/>
              <a:t>друг</a:t>
            </a:r>
            <a:r>
              <a:rPr lang="ru-RU" b="1" dirty="0" smtClean="0"/>
              <a:t>, авось, только, будто, как будто, </a:t>
            </a:r>
          </a:p>
          <a:p>
            <a:pPr>
              <a:buNone/>
            </a:pPr>
            <a:r>
              <a:rPr lang="ru-RU" b="1" dirty="0" smtClean="0"/>
              <a:t>вряд ли, якобы, ведь, именно, даже,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едва ли</a:t>
            </a:r>
            <a:r>
              <a:rPr lang="ru-RU" b="1" dirty="0" smtClean="0"/>
              <a:t>, </a:t>
            </a:r>
            <a:r>
              <a:rPr lang="ru-RU" b="1" dirty="0" smtClean="0"/>
              <a:t> якобы</a:t>
            </a:r>
            <a:r>
              <a:rPr lang="ru-RU" b="1" dirty="0" smtClean="0"/>
              <a:t>, почти, непременно, </a:t>
            </a:r>
            <a:r>
              <a:rPr lang="ru-RU" b="1" dirty="0" smtClean="0"/>
              <a:t>как </a:t>
            </a:r>
          </a:p>
          <a:p>
            <a:pPr>
              <a:buNone/>
            </a:pPr>
            <a:r>
              <a:rPr lang="ru-RU" b="1" dirty="0" smtClean="0"/>
              <a:t>раз</a:t>
            </a:r>
            <a:r>
              <a:rPr lang="ru-RU" b="1" dirty="0" smtClean="0"/>
              <a:t>, </a:t>
            </a:r>
            <a:r>
              <a:rPr lang="ru-RU" b="1" dirty="0" smtClean="0"/>
              <a:t>обязательно</a:t>
            </a:r>
            <a:r>
              <a:rPr lang="ru-RU" b="1" dirty="0" smtClean="0"/>
              <a:t>, вот, все-таки и др.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Авось он  образумится.</a:t>
            </a:r>
          </a:p>
          <a:p>
            <a:pPr>
              <a:buNone/>
            </a:pPr>
            <a:r>
              <a:rPr lang="ru-RU" i="1" dirty="0" smtClean="0"/>
              <a:t>Он как будто ждал этого.</a:t>
            </a:r>
          </a:p>
          <a:p>
            <a:pPr>
              <a:buNone/>
            </a:pPr>
            <a:r>
              <a:rPr lang="ru-RU" i="1" dirty="0" smtClean="0"/>
              <a:t>А ведь я предупреждал.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2928958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Слова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i="1" dirty="0" smtClean="0">
                <a:solidFill>
                  <a:srgbClr val="C00000"/>
                </a:solidFill>
              </a:rPr>
              <a:t>наконец, значит, однако</a:t>
            </a: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4000" b="1" dirty="0" smtClean="0"/>
              <a:t>могут </a:t>
            </a:r>
            <a:r>
              <a:rPr lang="ru-RU" sz="4000" b="1" dirty="0" smtClean="0"/>
              <a:t>быть или не быть вводными</a:t>
            </a:r>
            <a:endParaRPr lang="ru-RU" sz="4000" dirty="0" smtClean="0"/>
          </a:p>
          <a:p>
            <a:endParaRPr lang="ru-RU" dirty="0"/>
          </a:p>
        </p:txBody>
      </p:sp>
      <p:pic>
        <p:nvPicPr>
          <p:cNvPr id="4" name="Picture 1" descr="C:\Users\Светлана\Downloads\1340669_html_60894d9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00438"/>
            <a:ext cx="2119035" cy="2993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Наконец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dirty="0" smtClean="0"/>
              <a:t>- слово является вводным, если оно синонимично слову </a:t>
            </a:r>
            <a:r>
              <a:rPr lang="ru-RU" b="1" dirty="0" smtClean="0"/>
              <a:t>еще</a:t>
            </a:r>
            <a:r>
              <a:rPr lang="ru-RU" dirty="0" smtClean="0"/>
              <a:t>, показывает отношение говорящего к событиям или обозначает порядок мыслей:</a:t>
            </a:r>
          </a:p>
          <a:p>
            <a:pPr>
              <a:buNone/>
            </a:pPr>
            <a:r>
              <a:rPr lang="ru-RU" i="1" dirty="0" smtClean="0"/>
              <a:t>Глеб принес, наконец, обещанную книгу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- слово не является вводным в значении «напоследок», «после всего», «в результате всего»:</a:t>
            </a:r>
          </a:p>
          <a:p>
            <a:pPr>
              <a:buNone/>
            </a:pPr>
            <a:r>
              <a:rPr lang="ru-RU" i="1" dirty="0" smtClean="0"/>
              <a:t>Наконец он проснулся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500042"/>
            <a:ext cx="7615262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Значит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dirty="0" smtClean="0"/>
              <a:t>слово </a:t>
            </a:r>
            <a:r>
              <a:rPr lang="ru-RU" dirty="0" smtClean="0"/>
              <a:t>является вводным, если оно синонимично вводному слову </a:t>
            </a:r>
            <a:r>
              <a:rPr lang="ru-RU" b="1" dirty="0" smtClean="0"/>
              <a:t>следовательно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/>
              <a:t>    Успеем </a:t>
            </a:r>
            <a:r>
              <a:rPr lang="ru-RU" i="1" dirty="0" smtClean="0"/>
              <a:t>вернуться к вечеру, значит, сможем хорошо выспаться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слово не является вводным, если оно синонимично слову </a:t>
            </a:r>
            <a:r>
              <a:rPr lang="ru-RU" b="1" dirty="0" smtClean="0"/>
              <a:t>означает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/>
              <a:t>    Для </a:t>
            </a:r>
            <a:r>
              <a:rPr lang="ru-RU" i="1" dirty="0" smtClean="0"/>
              <a:t>Володи автомобиль значит </a:t>
            </a:r>
            <a:r>
              <a:rPr lang="ru-RU" i="1" dirty="0" smtClean="0"/>
              <a:t>больше, чем </a:t>
            </a:r>
            <a:r>
              <a:rPr lang="ru-RU" i="1" dirty="0" smtClean="0"/>
              <a:t>средство передвижения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491</Words>
  <Application>Microsoft Office PowerPoint</Application>
  <PresentationFormat>Экран (4:3)</PresentationFormat>
  <Paragraphs>69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Презентация «Вводные слова и выражения» Автор: учитель ОГКООУ  «Санаторная школа-интернат» г.Шуя Кокарева С.Ю.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Проверь свои знания: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 и выражения</dc:title>
  <dc:creator>Светлана</dc:creator>
  <cp:lastModifiedBy>Светлана</cp:lastModifiedBy>
  <cp:revision>8</cp:revision>
  <dcterms:created xsi:type="dcterms:W3CDTF">2015-03-31T18:57:53Z</dcterms:created>
  <dcterms:modified xsi:type="dcterms:W3CDTF">2015-03-31T20:12:37Z</dcterms:modified>
</cp:coreProperties>
</file>