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9" r:id="rId12"/>
    <p:sldId id="266" r:id="rId13"/>
    <p:sldId id="270" r:id="rId14"/>
    <p:sldId id="273" r:id="rId15"/>
    <p:sldId id="274" r:id="rId16"/>
    <p:sldId id="275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FF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716" autoAdjust="0"/>
  </p:normalViewPr>
  <p:slideViewPr>
    <p:cSldViewPr snapToGrid="0">
      <p:cViewPr varScale="1">
        <p:scale>
          <a:sx n="65" d="100"/>
          <a:sy n="65" d="100"/>
        </p:scale>
        <p:origin x="-834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926FF-55BB-4075-A529-53B9BA39B51B}" type="datetimeFigureOut">
              <a:rPr lang="ru-RU" smtClean="0"/>
              <a:t>04.02.2015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431C1-80E1-45F2-BE1E-A09DF6368E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8619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926FF-55BB-4075-A529-53B9BA39B51B}" type="datetimeFigureOut">
              <a:rPr lang="ru-RU" smtClean="0"/>
              <a:t>04.02.2015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431C1-80E1-45F2-BE1E-A09DF6368E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5345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926FF-55BB-4075-A529-53B9BA39B51B}" type="datetimeFigureOut">
              <a:rPr lang="ru-RU" smtClean="0"/>
              <a:t>04.02.2015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431C1-80E1-45F2-BE1E-A09DF6368E40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748512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926FF-55BB-4075-A529-53B9BA39B51B}" type="datetimeFigureOut">
              <a:rPr lang="ru-RU" smtClean="0"/>
              <a:t>04.02.2015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431C1-80E1-45F2-BE1E-A09DF6368E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56564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926FF-55BB-4075-A529-53B9BA39B51B}" type="datetimeFigureOut">
              <a:rPr lang="ru-RU" smtClean="0"/>
              <a:t>04.02.2015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431C1-80E1-45F2-BE1E-A09DF6368E40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480683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926FF-55BB-4075-A529-53B9BA39B51B}" type="datetimeFigureOut">
              <a:rPr lang="ru-RU" smtClean="0"/>
              <a:t>04.02.2015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431C1-80E1-45F2-BE1E-A09DF6368E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21852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926FF-55BB-4075-A529-53B9BA39B51B}" type="datetimeFigureOut">
              <a:rPr lang="ru-RU" smtClean="0"/>
              <a:t>04.02.2015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431C1-80E1-45F2-BE1E-A09DF6368E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22168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926FF-55BB-4075-A529-53B9BA39B51B}" type="datetimeFigureOut">
              <a:rPr lang="ru-RU" smtClean="0"/>
              <a:t>04.02.2015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431C1-80E1-45F2-BE1E-A09DF6368E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2863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926FF-55BB-4075-A529-53B9BA39B51B}" type="datetimeFigureOut">
              <a:rPr lang="ru-RU" smtClean="0"/>
              <a:t>04.02.2015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431C1-80E1-45F2-BE1E-A09DF6368E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1578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926FF-55BB-4075-A529-53B9BA39B51B}" type="datetimeFigureOut">
              <a:rPr lang="ru-RU" smtClean="0"/>
              <a:t>04.02.2015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431C1-80E1-45F2-BE1E-A09DF6368E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1955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926FF-55BB-4075-A529-53B9BA39B51B}" type="datetimeFigureOut">
              <a:rPr lang="ru-RU" smtClean="0"/>
              <a:t>04.02.2015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431C1-80E1-45F2-BE1E-A09DF6368E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267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926FF-55BB-4075-A529-53B9BA39B51B}" type="datetimeFigureOut">
              <a:rPr lang="ru-RU" smtClean="0"/>
              <a:t>04.02.2015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431C1-80E1-45F2-BE1E-A09DF6368E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6716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926FF-55BB-4075-A529-53B9BA39B51B}" type="datetimeFigureOut">
              <a:rPr lang="ru-RU" smtClean="0"/>
              <a:t>04.02.2015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431C1-80E1-45F2-BE1E-A09DF6368E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1059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926FF-55BB-4075-A529-53B9BA39B51B}" type="datetimeFigureOut">
              <a:rPr lang="ru-RU" smtClean="0"/>
              <a:t>04.02.2015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431C1-80E1-45F2-BE1E-A09DF6368E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8509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926FF-55BB-4075-A529-53B9BA39B51B}" type="datetimeFigureOut">
              <a:rPr lang="ru-RU" smtClean="0"/>
              <a:t>04.02.2015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431C1-80E1-45F2-BE1E-A09DF6368E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6559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926FF-55BB-4075-A529-53B9BA39B51B}" type="datetimeFigureOut">
              <a:rPr lang="ru-RU" smtClean="0"/>
              <a:t>04.02.2015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431C1-80E1-45F2-BE1E-A09DF6368E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5900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C926FF-55BB-4075-A529-53B9BA39B51B}" type="datetimeFigureOut">
              <a:rPr lang="ru-RU" smtClean="0"/>
              <a:t>04.02.2015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2A431C1-80E1-45F2-BE1E-A09DF6368E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8916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  <p:sldLayoutId id="2147483777" r:id="rId12"/>
    <p:sldLayoutId id="2147483778" r:id="rId13"/>
    <p:sldLayoutId id="2147483779" r:id="rId14"/>
    <p:sldLayoutId id="2147483780" r:id="rId15"/>
    <p:sldLayoutId id="214748378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jpg"/><Relationship Id="rId4" Type="http://schemas.openxmlformats.org/officeDocument/2006/relationships/image" Target="../media/image19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jpg"/><Relationship Id="rId4" Type="http://schemas.openxmlformats.org/officeDocument/2006/relationships/image" Target="../media/image21.jp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g"/><Relationship Id="rId5" Type="http://schemas.openxmlformats.org/officeDocument/2006/relationships/image" Target="../media/image3.jpg"/><Relationship Id="rId4" Type="http://schemas.openxmlformats.org/officeDocument/2006/relationships/image" Target="../media/image4.jpg"/><Relationship Id="rId9" Type="http://schemas.openxmlformats.org/officeDocument/2006/relationships/image" Target="../media/image12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51321" y="3963171"/>
            <a:ext cx="7766936" cy="1646302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ЭПОХА ДВОРЦОВЫХ ПЕРЕВОРОТОВ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127" y="127224"/>
            <a:ext cx="2618380" cy="282671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1889" y="245180"/>
            <a:ext cx="1762125" cy="25908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6219" y="406554"/>
            <a:ext cx="1924050" cy="237172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7647" y="406554"/>
            <a:ext cx="1943100" cy="2352675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976" y="3586172"/>
            <a:ext cx="1905000" cy="240030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086" y="3376268"/>
            <a:ext cx="2052471" cy="2633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633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2485" y="259081"/>
            <a:ext cx="8596668" cy="960120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tx1"/>
                </a:solidFill>
              </a:rPr>
              <a:t>АННА ИОАННОВНА (1730-1740)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sz="2400" dirty="0">
                <a:solidFill>
                  <a:schemeClr val="tx1"/>
                </a:solidFill>
              </a:rPr>
              <a:t>ВНЕШННЯЯ </a:t>
            </a:r>
            <a:r>
              <a:rPr lang="ru-RU" sz="2400" dirty="0" smtClean="0">
                <a:solidFill>
                  <a:schemeClr val="tx1"/>
                </a:solidFill>
              </a:rPr>
              <a:t>ПОЛИТИКА</a:t>
            </a:r>
            <a:br>
              <a:rPr lang="ru-RU" sz="2400" dirty="0" smtClean="0">
                <a:solidFill>
                  <a:schemeClr val="tx1"/>
                </a:solidFill>
              </a:rPr>
            </a:br>
            <a:r>
              <a:rPr lang="ru-RU" sz="2000" u="sng" dirty="0" smtClean="0">
                <a:solidFill>
                  <a:srgbClr val="C00000"/>
                </a:solidFill>
              </a:rPr>
              <a:t>1735-1739 – РУССКО-ТУРЕЦКАЯ ВОЙНА</a:t>
            </a:r>
            <a:endParaRPr lang="ru-RU" u="sng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055893" y="2145030"/>
            <a:ext cx="4997474" cy="383268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sz="1600" dirty="0" smtClean="0">
                <a:solidFill>
                  <a:schemeClr val="tx1"/>
                </a:solidFill>
              </a:rPr>
              <a:t>Чтобы заручиться поддержкой </a:t>
            </a:r>
            <a:r>
              <a:rPr lang="ru-RU" sz="1600" b="1" dirty="0" smtClean="0">
                <a:solidFill>
                  <a:schemeClr val="tx1"/>
                </a:solidFill>
              </a:rPr>
              <a:t>Ирана</a:t>
            </a:r>
            <a:r>
              <a:rPr lang="ru-RU" sz="1600" dirty="0" smtClean="0">
                <a:solidFill>
                  <a:schemeClr val="tx1"/>
                </a:solidFill>
              </a:rPr>
              <a:t> Россия вернула ему западное и южное побережье Каспийского моря (приобретены в результате Персидского похода </a:t>
            </a:r>
            <a:r>
              <a:rPr lang="ru-RU" sz="1600" dirty="0">
                <a:solidFill>
                  <a:schemeClr val="tx1"/>
                </a:solidFill>
              </a:rPr>
              <a:t>П</a:t>
            </a:r>
            <a:r>
              <a:rPr lang="ru-RU" sz="1600" dirty="0" smtClean="0">
                <a:solidFill>
                  <a:schemeClr val="tx1"/>
                </a:solidFill>
              </a:rPr>
              <a:t>етра </a:t>
            </a:r>
            <a:r>
              <a:rPr lang="en-US" sz="1600" dirty="0" smtClean="0">
                <a:solidFill>
                  <a:schemeClr val="tx1"/>
                </a:solidFill>
              </a:rPr>
              <a:t>I</a:t>
            </a:r>
            <a:r>
              <a:rPr lang="ru-RU" sz="1600" dirty="0" smtClean="0">
                <a:solidFill>
                  <a:schemeClr val="tx1"/>
                </a:solidFill>
              </a:rPr>
              <a:t> 1722-1723)</a:t>
            </a:r>
            <a:endParaRPr lang="ru-RU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b="1" u="sng" dirty="0" smtClean="0">
                <a:solidFill>
                  <a:schemeClr val="tx1"/>
                </a:solidFill>
              </a:rPr>
              <a:t>Белградский мир </a:t>
            </a:r>
            <a:r>
              <a:rPr lang="ru-RU" dirty="0" smtClean="0">
                <a:solidFill>
                  <a:schemeClr val="tx1"/>
                </a:solidFill>
              </a:rPr>
              <a:t>– скромные результаты: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chemeClr val="tx1"/>
                </a:solidFill>
              </a:rPr>
              <a:t>Россия получила Азов, но должна срыть укрепления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chemeClr val="tx1"/>
                </a:solidFill>
              </a:rPr>
              <a:t>Россия получила небольшую территорию на Правобережной Украине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 err="1" smtClean="0">
                <a:solidFill>
                  <a:schemeClr val="tx1"/>
                </a:solidFill>
              </a:rPr>
              <a:t>Кабарда</a:t>
            </a:r>
            <a:r>
              <a:rPr lang="ru-RU" dirty="0" smtClean="0">
                <a:solidFill>
                  <a:schemeClr val="tx1"/>
                </a:solidFill>
              </a:rPr>
              <a:t> – нейтральная зона (барьер между империями)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chemeClr val="tx1"/>
                </a:solidFill>
              </a:rPr>
              <a:t>Россия не имеет права держать флот в Азовском и Черном морях ( т.е. доступа к морю не получила)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chemeClr val="tx1"/>
                </a:solidFill>
              </a:rPr>
              <a:t>Право России построить крепость Св. Дмитрия Ростовского на Дону (будущий Ростов-на-Дону)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176713" y="462918"/>
            <a:ext cx="1524000" cy="701039"/>
          </a:xfrm>
          <a:prstGeom prst="roundRect">
            <a:avLst/>
          </a:prstGeom>
          <a:gradFill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Борьба </a:t>
            </a:r>
            <a:r>
              <a:rPr lang="ru-RU" sz="1400" dirty="0">
                <a:solidFill>
                  <a:schemeClr val="tx1"/>
                </a:solidFill>
              </a:rPr>
              <a:t>за выход к Черному морю</a:t>
            </a: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9380682" y="535307"/>
            <a:ext cx="1406121" cy="350519"/>
          </a:xfrm>
          <a:prstGeom prst="round2Diag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>
                <a:solidFill>
                  <a:schemeClr val="tx1"/>
                </a:solidFill>
              </a:rPr>
              <a:t>Цели России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287203" y="1300164"/>
            <a:ext cx="1421361" cy="708659"/>
          </a:xfrm>
          <a:prstGeom prst="roundRect">
            <a:avLst/>
          </a:prstGeom>
          <a:gradFill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Борьба с набегами Крыма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934536" y="1179196"/>
            <a:ext cx="2732463" cy="876300"/>
          </a:xfrm>
          <a:prstGeom prst="roundRect">
            <a:avLst/>
          </a:prstGeom>
          <a:gradFill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Возвращение Азова 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(потерян в результате </a:t>
            </a:r>
            <a:r>
              <a:rPr lang="ru-RU" sz="1400" dirty="0" err="1" smtClean="0">
                <a:solidFill>
                  <a:schemeClr val="tx1"/>
                </a:solidFill>
              </a:rPr>
              <a:t>Прутского</a:t>
            </a:r>
            <a:r>
              <a:rPr lang="ru-RU" sz="1400" dirty="0" smtClean="0">
                <a:solidFill>
                  <a:schemeClr val="tx1"/>
                </a:solidFill>
              </a:rPr>
              <a:t> похода Петра </a:t>
            </a:r>
            <a:r>
              <a:rPr lang="en-US" sz="1400" dirty="0" smtClean="0">
                <a:solidFill>
                  <a:schemeClr val="tx1"/>
                </a:solidFill>
              </a:rPr>
              <a:t>I</a:t>
            </a:r>
            <a:r>
              <a:rPr lang="ru-RU" sz="1400" dirty="0" smtClean="0">
                <a:solidFill>
                  <a:schemeClr val="tx1"/>
                </a:solidFill>
              </a:rPr>
              <a:t> 1710-1711)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32485" y="5869343"/>
            <a:ext cx="3048000" cy="630551"/>
          </a:xfrm>
          <a:prstGeom prst="roundRect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Россия – громкие победы, большие потери (до 100 тыс.)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676717" y="5870442"/>
            <a:ext cx="2796539" cy="630551"/>
          </a:xfrm>
          <a:prstGeom prst="roundRect">
            <a:avLst/>
          </a:prstGeom>
          <a:gradFill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Союзная Австрия – поражение на Дунае, сепаратный мир</a:t>
            </a:r>
            <a:endParaRPr lang="ru-RU" sz="1400" dirty="0">
              <a:solidFill>
                <a:schemeClr val="tx1"/>
              </a:solidFill>
            </a:endParaRPr>
          </a:p>
        </p:txBody>
      </p:sp>
      <p:cxnSp>
        <p:nvCxnSpPr>
          <p:cNvPr id="11" name="Прямая соединительная линия 10"/>
          <p:cNvCxnSpPr>
            <a:stCxn id="5" idx="2"/>
          </p:cNvCxnSpPr>
          <p:nvPr/>
        </p:nvCxnSpPr>
        <p:spPr>
          <a:xfrm flipH="1">
            <a:off x="8708564" y="710567"/>
            <a:ext cx="672118" cy="5713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H="1">
            <a:off x="8685589" y="885826"/>
            <a:ext cx="695094" cy="453391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stCxn id="5" idx="1"/>
          </p:cNvCxnSpPr>
          <p:nvPr/>
        </p:nvCxnSpPr>
        <p:spPr>
          <a:xfrm flipH="1">
            <a:off x="10083742" y="885826"/>
            <a:ext cx="1" cy="29337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Рисунок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485" y="1647842"/>
            <a:ext cx="6488464" cy="4058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290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90673"/>
            <a:ext cx="8596668" cy="1036321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АННА ИОАННОВНА (1730-1740)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sz="2400" dirty="0">
                <a:solidFill>
                  <a:schemeClr val="tx1"/>
                </a:solidFill>
              </a:rPr>
              <a:t>ВНЕШННЯЯ ПОЛИТИКА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43600" y="1930399"/>
            <a:ext cx="5455920" cy="15290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u="sng" dirty="0">
                <a:solidFill>
                  <a:srgbClr val="C00000"/>
                </a:solidFill>
              </a:rPr>
              <a:t>КАЗАХСТАН</a:t>
            </a:r>
          </a:p>
          <a:p>
            <a:pPr marL="0" indent="0">
              <a:buNone/>
            </a:pPr>
            <a:r>
              <a:rPr lang="ru-RU" dirty="0"/>
              <a:t>1731 – Анна Иоанновна подписала грамоту о принятии </a:t>
            </a:r>
            <a:r>
              <a:rPr lang="ru-RU" b="1" u="sng" dirty="0"/>
              <a:t>Младшего </a:t>
            </a:r>
            <a:r>
              <a:rPr lang="ru-RU" b="1" u="sng" dirty="0" err="1"/>
              <a:t>жуза</a:t>
            </a:r>
            <a:r>
              <a:rPr lang="ru-RU" b="1" u="sng" dirty="0"/>
              <a:t> </a:t>
            </a:r>
            <a:r>
              <a:rPr lang="ru-RU" dirty="0"/>
              <a:t>(орды) в российское подданство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048000" y="296733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 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1319406"/>
            <a:ext cx="4848225" cy="3192602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3388996"/>
            <a:ext cx="4854416" cy="3279459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5312" y="256223"/>
            <a:ext cx="2619375" cy="1743075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293" y="4677406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660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44186"/>
            <a:ext cx="8596668" cy="716280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ИВАН </a:t>
            </a:r>
            <a:r>
              <a:rPr lang="en-US" dirty="0" smtClean="0">
                <a:solidFill>
                  <a:schemeClr val="tx1"/>
                </a:solidFill>
              </a:rPr>
              <a:t>VI </a:t>
            </a:r>
            <a:r>
              <a:rPr lang="ru-RU" dirty="0" smtClean="0">
                <a:solidFill>
                  <a:schemeClr val="tx1"/>
                </a:solidFill>
              </a:rPr>
              <a:t>АНТОНОВИЧ (1740-1741)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92240" y="931415"/>
            <a:ext cx="5166360" cy="5109948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Регент – Бирон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9 ноября 1740 – государственный переворот (организатор А.И. Остерман, исполнитель – фельдмаршал Б.Х. Миних, глава русской армии): Миних арестовал Бирона (сослан в Сибирь)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Регентша – Анна Леопольдовна (болтала с фрейлинами вместо государственных дел)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Переворот сохранил влияние при дворе немцев во главе с </a:t>
            </a:r>
            <a:r>
              <a:rPr lang="ru-RU" dirty="0" err="1" smtClean="0">
                <a:solidFill>
                  <a:schemeClr val="tx1"/>
                </a:solidFill>
              </a:rPr>
              <a:t>Брауншвейгским</a:t>
            </a:r>
            <a:r>
              <a:rPr lang="ru-RU" dirty="0" smtClean="0">
                <a:solidFill>
                  <a:schemeClr val="tx1"/>
                </a:solidFill>
              </a:rPr>
              <a:t> семейством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Фактическая власть – Остермана. Отправил Миниха в отставку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Остерман – педантичный чиновник, а не государственный деятель по натуре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931415"/>
            <a:ext cx="2103120" cy="250221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925" y="931415"/>
            <a:ext cx="2103120" cy="250221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3564863"/>
            <a:ext cx="1847850" cy="2476500"/>
          </a:xfrm>
          <a:prstGeom prst="rect">
            <a:avLst/>
          </a:prstGeom>
        </p:spPr>
      </p:pic>
      <p:sp>
        <p:nvSpPr>
          <p:cNvPr id="7" name="Горизонтальный свиток 6"/>
          <p:cNvSpPr/>
          <p:nvPr/>
        </p:nvSpPr>
        <p:spPr>
          <a:xfrm>
            <a:off x="677334" y="6041363"/>
            <a:ext cx="2103120" cy="709957"/>
          </a:xfrm>
          <a:prstGeom prst="horizontalScroll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Александр Иванович Остерман</a:t>
            </a:r>
            <a:endParaRPr lang="ru-RU" sz="1400" dirty="0">
              <a:solidFill>
                <a:schemeClr val="tx1"/>
              </a:solidFill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0835" y="3855720"/>
            <a:ext cx="3366135" cy="2716529"/>
          </a:xfrm>
          <a:prstGeom prst="rect">
            <a:avLst/>
          </a:prstGeom>
        </p:spPr>
      </p:pic>
      <p:sp>
        <p:nvSpPr>
          <p:cNvPr id="9" name="Горизонтальный свиток 8"/>
          <p:cNvSpPr/>
          <p:nvPr/>
        </p:nvSpPr>
        <p:spPr>
          <a:xfrm>
            <a:off x="3209925" y="3493012"/>
            <a:ext cx="2179320" cy="303329"/>
          </a:xfrm>
          <a:prstGeom prst="horizontalScroll">
            <a:avLst/>
          </a:prstGeom>
          <a:gradFill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Анна Леопольдовна</a:t>
            </a:r>
            <a:endParaRPr lang="ru-RU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9188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3899" y="300252"/>
            <a:ext cx="11382231" cy="1228298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</a:rPr>
              <a:t>ЕЛИЗАВЕТА </a:t>
            </a:r>
            <a:r>
              <a:rPr lang="en-US" dirty="0">
                <a:solidFill>
                  <a:schemeClr val="tx1"/>
                </a:solidFill>
              </a:rPr>
              <a:t>I </a:t>
            </a:r>
            <a:r>
              <a:rPr lang="ru-RU" dirty="0">
                <a:solidFill>
                  <a:schemeClr val="tx1"/>
                </a:solidFill>
              </a:rPr>
              <a:t>ПЕТРОВНА (1741-1761)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sz="1600" i="1" dirty="0">
                <a:solidFill>
                  <a:schemeClr val="tx1"/>
                </a:solidFill>
              </a:rPr>
              <a:t>«дщерь Петрова», единственная русская представительница династии Романовых, необыкновенно красива, имела 15 тысяч </a:t>
            </a:r>
            <a:r>
              <a:rPr lang="ru-RU" sz="1600" i="1" dirty="0" smtClean="0">
                <a:solidFill>
                  <a:schemeClr val="tx1"/>
                </a:solidFill>
              </a:rPr>
              <a:t>платьев, в </a:t>
            </a:r>
            <a:r>
              <a:rPr lang="ru-RU" sz="1600" i="1" dirty="0">
                <a:solidFill>
                  <a:schemeClr val="tx1"/>
                </a:solidFill>
              </a:rPr>
              <a:t>т</a:t>
            </a:r>
            <a:r>
              <a:rPr lang="ru-RU" sz="1600" i="1" dirty="0" smtClean="0">
                <a:solidFill>
                  <a:schemeClr val="tx1"/>
                </a:solidFill>
              </a:rPr>
              <a:t>ечение всего царствования не подписала ни одного смертного приговора</a:t>
            </a:r>
            <a:endParaRPr lang="ru-RU" sz="1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62818" y="1656012"/>
            <a:ext cx="7233311" cy="3151962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dirty="0" smtClean="0">
                <a:solidFill>
                  <a:schemeClr val="tx1"/>
                </a:solidFill>
              </a:rPr>
              <a:t>25 ноября 1741 – рота Преображенского полка арестовала </a:t>
            </a:r>
            <a:r>
              <a:rPr lang="ru-RU" dirty="0" err="1" smtClean="0">
                <a:solidFill>
                  <a:schemeClr val="tx1"/>
                </a:solidFill>
              </a:rPr>
              <a:t>Брауншвейгскую</a:t>
            </a:r>
            <a:r>
              <a:rPr lang="ru-RU" dirty="0" smtClean="0">
                <a:solidFill>
                  <a:schemeClr val="tx1"/>
                </a:solidFill>
              </a:rPr>
              <a:t> семью (Иван Антонович, Анна Леопольдовна, Антон Ульрих </a:t>
            </a:r>
            <a:r>
              <a:rPr lang="ru-RU" dirty="0" err="1" smtClean="0">
                <a:solidFill>
                  <a:schemeClr val="tx1"/>
                </a:solidFill>
              </a:rPr>
              <a:t>Брауншвейгский</a:t>
            </a:r>
            <a:r>
              <a:rPr lang="ru-RU" dirty="0" smtClean="0">
                <a:solidFill>
                  <a:schemeClr val="tx1"/>
                </a:solidFill>
              </a:rPr>
              <a:t>) и заключили в Петропавловскую крепость, затем отправили в Ригу для </a:t>
            </a:r>
            <a:r>
              <a:rPr lang="ru-RU" dirty="0" smtClean="0">
                <a:solidFill>
                  <a:schemeClr val="tx1"/>
                </a:solidFill>
              </a:rPr>
              <a:t>депортации </a:t>
            </a:r>
            <a:r>
              <a:rPr lang="ru-RU" dirty="0" smtClean="0">
                <a:solidFill>
                  <a:schemeClr val="tx1"/>
                </a:solidFill>
              </a:rPr>
              <a:t>в </a:t>
            </a:r>
            <a:r>
              <a:rPr lang="ru-RU" dirty="0" smtClean="0">
                <a:solidFill>
                  <a:schemeClr val="tx1"/>
                </a:solidFill>
              </a:rPr>
              <a:t>Германию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Арестованы </a:t>
            </a:r>
            <a:r>
              <a:rPr lang="ru-RU" dirty="0">
                <a:solidFill>
                  <a:schemeClr val="tx1"/>
                </a:solidFill>
              </a:rPr>
              <a:t>и сосланы в Сибирь Миних (в Березово), Остерман и др. </a:t>
            </a:r>
            <a:r>
              <a:rPr lang="ru-RU" dirty="0" smtClean="0">
                <a:solidFill>
                  <a:schemeClr val="tx1"/>
                </a:solidFill>
              </a:rPr>
              <a:t>немцы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Из Риги </a:t>
            </a:r>
            <a:r>
              <a:rPr lang="ru-RU" dirty="0" err="1" smtClean="0">
                <a:solidFill>
                  <a:schemeClr val="tx1"/>
                </a:solidFill>
              </a:rPr>
              <a:t>Брауншвейгское</a:t>
            </a:r>
            <a:r>
              <a:rPr lang="ru-RU" dirty="0" smtClean="0">
                <a:solidFill>
                  <a:schemeClr val="tx1"/>
                </a:solidFill>
              </a:rPr>
              <a:t> семейство отправили в село Холмогоры близ Архангельска, где оно и прожило свой век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Ивана </a:t>
            </a:r>
            <a:r>
              <a:rPr lang="ru-RU" dirty="0">
                <a:solidFill>
                  <a:schemeClr val="tx1"/>
                </a:solidFill>
              </a:rPr>
              <a:t>Антоновича </a:t>
            </a:r>
            <a:r>
              <a:rPr lang="ru-RU" dirty="0" smtClean="0">
                <a:solidFill>
                  <a:schemeClr val="tx1"/>
                </a:solidFill>
              </a:rPr>
              <a:t>держали в </a:t>
            </a:r>
            <a:r>
              <a:rPr lang="ru-RU" dirty="0" smtClean="0">
                <a:solidFill>
                  <a:schemeClr val="tx1"/>
                </a:solidFill>
              </a:rPr>
              <a:t>строгом заточении в Шлиссельбургской </a:t>
            </a:r>
            <a:r>
              <a:rPr lang="ru-RU" dirty="0" smtClean="0">
                <a:solidFill>
                  <a:schemeClr val="tx1"/>
                </a:solidFill>
              </a:rPr>
              <a:t>крепости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dirty="0">
                <a:solidFill>
                  <a:schemeClr val="tx1"/>
                </a:solidFill>
              </a:rPr>
              <a:t>1764 – подпоручик В. Я. Мирович из охраны пытался освободить Ивана Антоновича. Убит охранниками по указу «живого никому в руки не давать</a:t>
            </a:r>
            <a:r>
              <a:rPr lang="ru-RU" dirty="0" smtClean="0">
                <a:solidFill>
                  <a:schemeClr val="tx1"/>
                </a:solidFill>
              </a:rPr>
              <a:t>»</a:t>
            </a:r>
          </a:p>
        </p:txBody>
      </p:sp>
      <p:pic>
        <p:nvPicPr>
          <p:cNvPr id="4" name="Объект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738" y="1528550"/>
            <a:ext cx="3835241" cy="3138011"/>
          </a:xfrm>
          <a:prstGeom prst="rect">
            <a:avLst/>
          </a:prstGeom>
        </p:spPr>
      </p:pic>
      <p:sp>
        <p:nvSpPr>
          <p:cNvPr id="5" name="Скругленный прямоугольник 4"/>
          <p:cNvSpPr/>
          <p:nvPr/>
        </p:nvSpPr>
        <p:spPr>
          <a:xfrm>
            <a:off x="452762" y="5008728"/>
            <a:ext cx="2497540" cy="1596788"/>
          </a:xfrm>
          <a:prstGeom prst="roundRect">
            <a:avLst/>
          </a:prstGeom>
          <a:gradFill flip="none" rotWithShape="1">
            <a:gsLst>
              <a:gs pos="0">
                <a:schemeClr val="accent4">
                  <a:lumMod val="0"/>
                  <a:lumOff val="100000"/>
                </a:schemeClr>
              </a:gs>
              <a:gs pos="35000">
                <a:schemeClr val="accent4">
                  <a:lumMod val="0"/>
                  <a:lumOff val="100000"/>
                </a:schemeClr>
              </a:gs>
              <a:gs pos="100000">
                <a:schemeClr val="accent4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Конференция при Высочайшем дворе </a:t>
            </a:r>
            <a:r>
              <a:rPr lang="ru-RU" sz="1600" dirty="0" smtClean="0">
                <a:solidFill>
                  <a:schemeClr val="tx1"/>
                </a:solidFill>
              </a:rPr>
              <a:t>(подобие Верховного тайного совета</a:t>
            </a:r>
            <a:r>
              <a:rPr lang="ru-RU" sz="2000" dirty="0" smtClean="0">
                <a:solidFill>
                  <a:schemeClr val="tx1"/>
                </a:solidFill>
              </a:rPr>
              <a:t>)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975630" y="4933211"/>
            <a:ext cx="2688609" cy="354842"/>
          </a:xfrm>
          <a:prstGeom prst="roundRect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Фавориты («</a:t>
            </a:r>
            <a:r>
              <a:rPr lang="ru-RU" sz="1600" dirty="0" err="1" smtClean="0">
                <a:solidFill>
                  <a:schemeClr val="tx1"/>
                </a:solidFill>
              </a:rPr>
              <a:t>галанты</a:t>
            </a:r>
            <a:r>
              <a:rPr lang="ru-RU" sz="1600" dirty="0" smtClean="0">
                <a:solidFill>
                  <a:schemeClr val="tx1"/>
                </a:solidFill>
              </a:rPr>
              <a:t>»)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166160" y="5597628"/>
            <a:ext cx="3780431" cy="964896"/>
          </a:xfrm>
          <a:prstGeom prst="roundRect">
            <a:avLst/>
          </a:prstGeom>
          <a:gradFill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Алексей Разумовский </a:t>
            </a:r>
          </a:p>
          <a:p>
            <a:pPr algn="just"/>
            <a:r>
              <a:rPr lang="ru-RU" sz="1400" dirty="0" smtClean="0">
                <a:solidFill>
                  <a:schemeClr val="tx1"/>
                </a:solidFill>
              </a:rPr>
              <a:t>(сын бедного украинского казака и придворный певчий, стал графом и фельдмаршалом. Тайно обвенчались)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105249" y="5606272"/>
            <a:ext cx="1948447" cy="964896"/>
          </a:xfrm>
          <a:prstGeom prst="roundRect">
            <a:avLst/>
          </a:prstGeom>
          <a:gradFill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Иван Шувалов 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(большая роль в государственных делах)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9" name="Блок-схема: объединение 8"/>
          <p:cNvSpPr/>
          <p:nvPr/>
        </p:nvSpPr>
        <p:spPr>
          <a:xfrm>
            <a:off x="5075598" y="5314781"/>
            <a:ext cx="334826" cy="341195"/>
          </a:xfrm>
          <a:prstGeom prst="flowChartMerge">
            <a:avLst/>
          </a:prstGeom>
          <a:solidFill>
            <a:srgbClr val="FF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объединение 9"/>
          <p:cNvSpPr/>
          <p:nvPr/>
        </p:nvSpPr>
        <p:spPr>
          <a:xfrm>
            <a:off x="7254356" y="5314781"/>
            <a:ext cx="342101" cy="341195"/>
          </a:xfrm>
          <a:prstGeom prst="flowChartMerge">
            <a:avLst/>
          </a:prstGeom>
          <a:solidFill>
            <a:srgbClr val="FF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9508171" y="5110632"/>
            <a:ext cx="2187958" cy="1392980"/>
          </a:xfrm>
          <a:prstGeom prst="round2DiagRect">
            <a:avLst/>
          </a:prstGeo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35000">
                <a:schemeClr val="accent6">
                  <a:lumMod val="0"/>
                  <a:lumOff val="100000"/>
                </a:schemeClr>
              </a:gs>
              <a:gs pos="10000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В конце жизни опасалась дворцового переворота, бодрствовала ночью, спала днем</a:t>
            </a:r>
            <a:endParaRPr lang="ru-RU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285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158240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</a:rPr>
              <a:t>ЕЛИЗАВЕТА </a:t>
            </a:r>
            <a:r>
              <a:rPr lang="en-US" dirty="0">
                <a:solidFill>
                  <a:schemeClr val="tx1"/>
                </a:solidFill>
              </a:rPr>
              <a:t>I </a:t>
            </a:r>
            <a:r>
              <a:rPr lang="ru-RU" dirty="0">
                <a:solidFill>
                  <a:schemeClr val="tx1"/>
                </a:solidFill>
              </a:rPr>
              <a:t>ПЕТРОВНА (1741-1761)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sz="2400" dirty="0" smtClean="0">
                <a:solidFill>
                  <a:schemeClr val="tx1"/>
                </a:solidFill>
              </a:rPr>
              <a:t>ВНУТРЕННЯЯ ПОЛИТИКА</a:t>
            </a:r>
            <a:endParaRPr lang="ru-RU" sz="2400" dirty="0"/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481234" y="1790700"/>
            <a:ext cx="5273886" cy="2164080"/>
          </a:xfrm>
          <a:prstGeom prst="round2DiagRect">
            <a:avLst/>
          </a:prstGeom>
          <a:gradFill flip="none" rotWithShape="1">
            <a:gsLst>
              <a:gs pos="0">
                <a:schemeClr val="accent2">
                  <a:lumMod val="0"/>
                  <a:lumOff val="100000"/>
                </a:schemeClr>
              </a:gs>
              <a:gs pos="35000">
                <a:schemeClr val="accent2">
                  <a:lumMod val="0"/>
                  <a:lumOff val="100000"/>
                </a:schemeClr>
              </a:gs>
              <a:gs pos="100000">
                <a:schemeClr val="accent2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400" b="1" dirty="0" smtClean="0">
                <a:solidFill>
                  <a:schemeClr val="tx1"/>
                </a:solidFill>
              </a:rPr>
              <a:t>Восстановление петровских традиций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400" dirty="0" smtClean="0">
                <a:solidFill>
                  <a:schemeClr val="tx1"/>
                </a:solidFill>
              </a:rPr>
              <a:t>Сенат стал </a:t>
            </a:r>
            <a:r>
              <a:rPr lang="ru-RU" sz="1400" i="1" dirty="0" smtClean="0">
                <a:solidFill>
                  <a:schemeClr val="tx1"/>
                </a:solidFill>
              </a:rPr>
              <a:t>Правительствующим </a:t>
            </a:r>
            <a:r>
              <a:rPr lang="ru-RU" sz="1400" dirty="0" smtClean="0">
                <a:solidFill>
                  <a:schemeClr val="tx1"/>
                </a:solidFill>
              </a:rPr>
              <a:t>(главным после императрицы), пополнен русскими вельможами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400" dirty="0" smtClean="0">
                <a:solidFill>
                  <a:schemeClr val="tx1"/>
                </a:solidFill>
              </a:rPr>
              <a:t>Упорядочивались штаты центральных учреждений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400" dirty="0" smtClean="0">
                <a:solidFill>
                  <a:schemeClr val="tx1"/>
                </a:solidFill>
              </a:rPr>
              <a:t>Стеснялась коллегиальность, усиливалось единоначалие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400" dirty="0" smtClean="0">
                <a:solidFill>
                  <a:schemeClr val="tx1"/>
                </a:solidFill>
              </a:rPr>
              <a:t>Восстановлен прокурорский надзор (борьба с махинациями, казнокрадством, которая при немцах не велась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400" dirty="0" smtClean="0">
                <a:solidFill>
                  <a:schemeClr val="tx1"/>
                </a:solidFill>
              </a:rPr>
              <a:t>Отмена смертной казни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553624" y="4197641"/>
            <a:ext cx="5129106" cy="2126960"/>
          </a:xfrm>
          <a:prstGeom prst="round2DiagRect">
            <a:avLst/>
          </a:prstGeom>
          <a:gradFill flip="none" rotWithShape="1">
            <a:gsLst>
              <a:gs pos="0">
                <a:schemeClr val="accent2">
                  <a:lumMod val="0"/>
                  <a:lumOff val="100000"/>
                </a:schemeClr>
              </a:gs>
              <a:gs pos="35000">
                <a:schemeClr val="accent2">
                  <a:lumMod val="0"/>
                  <a:lumOff val="100000"/>
                </a:schemeClr>
              </a:gs>
              <a:gs pos="100000">
                <a:schemeClr val="accent2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Рост привилегий дворян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400" dirty="0" smtClean="0">
                <a:solidFill>
                  <a:schemeClr val="tx1"/>
                </a:solidFill>
              </a:rPr>
              <a:t>Помещикам дано право ссылать крестьян в Сибирь (сосланные засчитывались помещику как отданные государству рекруты)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400" dirty="0" smtClean="0">
                <a:solidFill>
                  <a:schemeClr val="tx1"/>
                </a:solidFill>
              </a:rPr>
              <a:t>Право продавать крестьян в рекруты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400" dirty="0" smtClean="0">
                <a:solidFill>
                  <a:schemeClr val="tx1"/>
                </a:solidFill>
              </a:rPr>
              <a:t>Указ об исключительном праве дворян владеть населенными землями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400" dirty="0" smtClean="0">
                <a:solidFill>
                  <a:schemeClr val="tx1"/>
                </a:solidFill>
              </a:rPr>
              <a:t>Передача казенных заводов (уральских) дворянам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400" dirty="0" smtClean="0">
                <a:solidFill>
                  <a:schemeClr val="tx1"/>
                </a:solidFill>
              </a:rPr>
              <a:t>1754 – дворянская монополия на винокурение</a:t>
            </a:r>
          </a:p>
        </p:txBody>
      </p:sp>
      <p:pic>
        <p:nvPicPr>
          <p:cNvPr id="7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2588" y="258019"/>
            <a:ext cx="1905000" cy="2400300"/>
          </a:xfrm>
          <a:prstGeom prst="rect">
            <a:avLst/>
          </a:prstGeom>
        </p:spPr>
      </p:pic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5882640" y="1600200"/>
            <a:ext cx="2266720" cy="3291840"/>
          </a:xfrm>
          <a:prstGeom prst="round2DiagRect">
            <a:avLst/>
          </a:prstGeom>
          <a:gradFill flip="none" rotWithShape="1">
            <a:gsLst>
              <a:gs pos="0">
                <a:schemeClr val="accent5">
                  <a:lumMod val="0"/>
                  <a:lumOff val="100000"/>
                </a:schemeClr>
              </a:gs>
              <a:gs pos="35000">
                <a:schemeClr val="accent5">
                  <a:lumMod val="0"/>
                  <a:lumOff val="100000"/>
                </a:schemeClr>
              </a:gs>
              <a:gs pos="100000">
                <a:schemeClr val="accent5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Реформы </a:t>
            </a:r>
          </a:p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в области экономики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400" dirty="0" smtClean="0">
                <a:solidFill>
                  <a:schemeClr val="tx1"/>
                </a:solidFill>
              </a:rPr>
              <a:t>1753-1754 – отмена внутренних таможен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400" dirty="0" smtClean="0">
                <a:solidFill>
                  <a:schemeClr val="tx1"/>
                </a:solidFill>
              </a:rPr>
              <a:t>Протекционистский таможенный тариф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400" dirty="0" smtClean="0">
                <a:solidFill>
                  <a:schemeClr val="tx1"/>
                </a:solidFill>
              </a:rPr>
              <a:t>Сокращение казенных монополий для развития свободной конкуренции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с двумя скругленными противолежащими углами 8"/>
          <p:cNvSpPr/>
          <p:nvPr/>
        </p:nvSpPr>
        <p:spPr>
          <a:xfrm>
            <a:off x="8276880" y="2707360"/>
            <a:ext cx="3661870" cy="2263140"/>
          </a:xfrm>
          <a:prstGeom prst="round2DiagRect">
            <a:avLst/>
          </a:prstGeom>
          <a:gradFill>
            <a:gsLst>
              <a:gs pos="0">
                <a:schemeClr val="accent5">
                  <a:lumMod val="0"/>
                  <a:lumOff val="100000"/>
                </a:schemeClr>
              </a:gs>
              <a:gs pos="35000">
                <a:schemeClr val="accent5">
                  <a:lumMod val="0"/>
                  <a:lumOff val="100000"/>
                </a:schemeClr>
              </a:gs>
              <a:gs pos="100000">
                <a:schemeClr val="accent5">
                  <a:lumMod val="100000"/>
                </a:schemeClr>
              </a:gs>
            </a:gsLst>
            <a:path path="circle">
              <a:fillToRect l="50000" t="-80000" r="50000" b="18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Подъем </a:t>
            </a:r>
          </a:p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промышленности и торговли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400" dirty="0" smtClean="0">
                <a:solidFill>
                  <a:schemeClr val="tx1"/>
                </a:solidFill>
              </a:rPr>
              <a:t>Возникли десятки металлургических заводов, суконных, парусно-полотняных, бумажных и текстильных мануфактур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400" dirty="0" smtClean="0">
                <a:solidFill>
                  <a:schemeClr val="tx1"/>
                </a:solidFill>
              </a:rPr>
              <a:t>Рост купеческого капитала, формирование национальной буржуазии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с двумя скругленными противолежащими углами 9"/>
          <p:cNvSpPr/>
          <p:nvPr/>
        </p:nvSpPr>
        <p:spPr>
          <a:xfrm>
            <a:off x="6132424" y="5151120"/>
            <a:ext cx="5732146" cy="1303455"/>
          </a:xfrm>
          <a:prstGeom prst="round2DiagRect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Религия и национальные отношения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400" dirty="0" smtClean="0">
                <a:solidFill>
                  <a:schemeClr val="tx1"/>
                </a:solidFill>
              </a:rPr>
              <a:t>Лютеранские храмы превращены в православные церкви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400" dirty="0" smtClean="0">
                <a:solidFill>
                  <a:schemeClr val="tx1"/>
                </a:solidFill>
              </a:rPr>
              <a:t>Репрессии против старообрядцев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400" dirty="0" smtClean="0">
                <a:solidFill>
                  <a:schemeClr val="tx1"/>
                </a:solidFill>
              </a:rPr>
              <a:t>Налог на бороды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400" dirty="0" smtClean="0">
                <a:solidFill>
                  <a:schemeClr val="tx1"/>
                </a:solidFill>
              </a:rPr>
              <a:t>Два указа о высылке из империи евреев, не принявших христианство</a:t>
            </a:r>
            <a:endParaRPr lang="ru-RU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785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ЕЛИЗАВЕТА </a:t>
            </a:r>
            <a:r>
              <a:rPr lang="en-US" dirty="0">
                <a:solidFill>
                  <a:schemeClr val="tx1"/>
                </a:solidFill>
              </a:rPr>
              <a:t>I </a:t>
            </a:r>
            <a:r>
              <a:rPr lang="ru-RU" dirty="0">
                <a:solidFill>
                  <a:schemeClr val="tx1"/>
                </a:solidFill>
              </a:rPr>
              <a:t>ПЕТРОВНА (1741-1761)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sz="2400" dirty="0" smtClean="0">
                <a:solidFill>
                  <a:schemeClr val="tx1"/>
                </a:solidFill>
              </a:rPr>
              <a:t>ВНЕШНЯЯ </a:t>
            </a:r>
            <a:r>
              <a:rPr lang="ru-RU" sz="2400" dirty="0">
                <a:solidFill>
                  <a:schemeClr val="tx1"/>
                </a:solidFill>
              </a:rPr>
              <a:t>ПОЛИТИКА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0376" y="1705970"/>
            <a:ext cx="11436824" cy="4995081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u="sng" dirty="0" smtClean="0">
                <a:solidFill>
                  <a:srgbClr val="C00000"/>
                </a:solidFill>
              </a:rPr>
              <a:t>1741-1743 – РУССКО-ШВЕДСКАЯ ВОЙНА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chemeClr val="tx1"/>
                </a:solidFill>
              </a:rPr>
              <a:t>Цель Швеции – вернуть территории в Прибалтике, уступленные России по </a:t>
            </a:r>
            <a:r>
              <a:rPr lang="ru-RU" dirty="0" err="1" smtClean="0">
                <a:solidFill>
                  <a:schemeClr val="tx1"/>
                </a:solidFill>
              </a:rPr>
              <a:t>Ништадтскому</a:t>
            </a:r>
            <a:r>
              <a:rPr lang="ru-RU" dirty="0" smtClean="0">
                <a:solidFill>
                  <a:schemeClr val="tx1"/>
                </a:solidFill>
              </a:rPr>
              <a:t> миру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chemeClr val="tx1"/>
                </a:solidFill>
              </a:rPr>
              <a:t>Русская армия под командованием </a:t>
            </a:r>
            <a:r>
              <a:rPr lang="ru-RU" dirty="0" err="1" smtClean="0">
                <a:solidFill>
                  <a:schemeClr val="tx1"/>
                </a:solidFill>
              </a:rPr>
              <a:t>фельд</a:t>
            </a:r>
            <a:r>
              <a:rPr lang="ru-RU" dirty="0" smtClean="0">
                <a:solidFill>
                  <a:schemeClr val="tx1"/>
                </a:solidFill>
              </a:rPr>
              <a:t>-маршала П.П. </a:t>
            </a:r>
            <a:r>
              <a:rPr lang="ru-RU" dirty="0" err="1" smtClean="0">
                <a:solidFill>
                  <a:schemeClr val="tx1"/>
                </a:solidFill>
              </a:rPr>
              <a:t>Ласси</a:t>
            </a:r>
            <a:r>
              <a:rPr lang="ru-RU" dirty="0" smtClean="0">
                <a:solidFill>
                  <a:schemeClr val="tx1"/>
                </a:solidFill>
              </a:rPr>
              <a:t> нанесла ряд поражений шведам в Финляндии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chemeClr val="tx1"/>
                </a:solidFill>
              </a:rPr>
              <a:t>Результат: Швеция запросила мира и отказалась от территориальных притязаний</a:t>
            </a:r>
          </a:p>
          <a:p>
            <a:pPr algn="just"/>
            <a:r>
              <a:rPr lang="ru-RU" u="sng" dirty="0" smtClean="0">
                <a:solidFill>
                  <a:srgbClr val="C00000"/>
                </a:solidFill>
              </a:rPr>
              <a:t>1756-1763 –СЕМИЛЕТНЯЯ ВОЙНА</a:t>
            </a:r>
          </a:p>
          <a:p>
            <a:pPr marL="0" indent="0" algn="just">
              <a:buNone/>
            </a:pPr>
            <a:r>
              <a:rPr lang="ru-RU" dirty="0" err="1" smtClean="0">
                <a:solidFill>
                  <a:schemeClr val="tx1"/>
                </a:solidFill>
              </a:rPr>
              <a:t>Антипрусская</a:t>
            </a:r>
            <a:r>
              <a:rPr lang="ru-RU" dirty="0" smtClean="0">
                <a:solidFill>
                  <a:schemeClr val="tx1"/>
                </a:solidFill>
              </a:rPr>
              <a:t> коалиция: Франция, Австрия, Швеция, Россия. Притязания Пруссии на восточноевропейские территории угрожали интересам России в Польше и Прибалтике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chemeClr val="tx1"/>
                </a:solidFill>
              </a:rPr>
              <a:t>Август 1757 – победа России у деревни </a:t>
            </a:r>
            <a:r>
              <a:rPr lang="ru-RU" b="1" u="sng" dirty="0" smtClean="0">
                <a:solidFill>
                  <a:schemeClr val="tx1"/>
                </a:solidFill>
              </a:rPr>
              <a:t>Гросс-</a:t>
            </a:r>
            <a:r>
              <a:rPr lang="ru-RU" b="1" u="sng" dirty="0" err="1" smtClean="0">
                <a:solidFill>
                  <a:schemeClr val="tx1"/>
                </a:solidFill>
              </a:rPr>
              <a:t>Егерсдорф</a:t>
            </a:r>
            <a:r>
              <a:rPr lang="ru-RU" dirty="0" smtClean="0">
                <a:solidFill>
                  <a:schemeClr val="tx1"/>
                </a:solidFill>
              </a:rPr>
              <a:t> (С.Ф. Апраксин, Петр Алексеевич Румянцев)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chemeClr val="tx1"/>
                </a:solidFill>
              </a:rPr>
              <a:t>Заболела Елизавета </a:t>
            </a:r>
            <a:r>
              <a:rPr lang="en-US" dirty="0" smtClean="0">
                <a:solidFill>
                  <a:schemeClr val="tx1"/>
                </a:solidFill>
              </a:rPr>
              <a:t>I</a:t>
            </a:r>
            <a:r>
              <a:rPr lang="ru-RU" dirty="0" smtClean="0">
                <a:solidFill>
                  <a:schemeClr val="tx1"/>
                </a:solidFill>
              </a:rPr>
              <a:t> – С.Ф. Апраксин отвел войска на зимние квартиры в Курляндию и Лифляндию (ожидалось воцарение Петра </a:t>
            </a:r>
            <a:r>
              <a:rPr lang="en-US" dirty="0" smtClean="0">
                <a:solidFill>
                  <a:schemeClr val="tx1"/>
                </a:solidFill>
              </a:rPr>
              <a:t>III</a:t>
            </a:r>
            <a:r>
              <a:rPr lang="ru-RU" dirty="0" smtClean="0">
                <a:solidFill>
                  <a:schemeClr val="tx1"/>
                </a:solidFill>
              </a:rPr>
              <a:t>). После выздоровления Елизавета отдала Апраксина под суд и назначила главнокомандующим В.В. </a:t>
            </a:r>
            <a:r>
              <a:rPr lang="ru-RU" dirty="0" err="1" smtClean="0">
                <a:solidFill>
                  <a:schemeClr val="tx1"/>
                </a:solidFill>
              </a:rPr>
              <a:t>Фермора</a:t>
            </a:r>
            <a:r>
              <a:rPr lang="ru-RU" dirty="0" smtClean="0">
                <a:solidFill>
                  <a:schemeClr val="tx1"/>
                </a:solidFill>
              </a:rPr>
              <a:t>)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chemeClr val="tx1"/>
                </a:solidFill>
              </a:rPr>
              <a:t>Январь - 1758 - Заняты Кенигсберг, Восточная Пруссия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chemeClr val="tx1"/>
                </a:solidFill>
              </a:rPr>
              <a:t>Август 1758 - сражение у деревни </a:t>
            </a:r>
            <a:r>
              <a:rPr lang="ru-RU" dirty="0" err="1" smtClean="0">
                <a:solidFill>
                  <a:schemeClr val="tx1"/>
                </a:solidFill>
              </a:rPr>
              <a:t>Цорндорф</a:t>
            </a:r>
            <a:r>
              <a:rPr lang="ru-RU" dirty="0" smtClean="0">
                <a:solidFill>
                  <a:schemeClr val="tx1"/>
                </a:solidFill>
              </a:rPr>
              <a:t> с неопределенными результатами. В.В. </a:t>
            </a:r>
            <a:r>
              <a:rPr lang="ru-RU" dirty="0" err="1" smtClean="0">
                <a:solidFill>
                  <a:schemeClr val="tx1"/>
                </a:solidFill>
              </a:rPr>
              <a:t>Фермора</a:t>
            </a:r>
            <a:r>
              <a:rPr lang="ru-RU" dirty="0" smtClean="0">
                <a:solidFill>
                  <a:schemeClr val="tx1"/>
                </a:solidFill>
              </a:rPr>
              <a:t> сменил П.С. Салтыков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chemeClr val="tx1"/>
                </a:solidFill>
              </a:rPr>
              <a:t>Август 1759 – генеральное сражение у деревни </a:t>
            </a:r>
            <a:r>
              <a:rPr lang="ru-RU" b="1" u="sng" dirty="0" err="1" smtClean="0">
                <a:solidFill>
                  <a:schemeClr val="tx1"/>
                </a:solidFill>
              </a:rPr>
              <a:t>Кунерсдорф</a:t>
            </a:r>
            <a:r>
              <a:rPr lang="ru-RU" dirty="0" smtClean="0">
                <a:solidFill>
                  <a:schemeClr val="tx1"/>
                </a:solidFill>
              </a:rPr>
              <a:t>. Победа России, Фридрих </a:t>
            </a:r>
            <a:r>
              <a:rPr lang="en-US" dirty="0" smtClean="0">
                <a:solidFill>
                  <a:schemeClr val="tx1"/>
                </a:solidFill>
              </a:rPr>
              <a:t>II</a:t>
            </a:r>
            <a:r>
              <a:rPr lang="ru-RU" dirty="0" smtClean="0">
                <a:solidFill>
                  <a:schemeClr val="tx1"/>
                </a:solidFill>
              </a:rPr>
              <a:t> едва не попал в плен. Берлин готовился к капитуляции, вывезли семью короля и архивы. П.С. Салтыков заболел, его сменил В.В. </a:t>
            </a:r>
            <a:r>
              <a:rPr lang="ru-RU" dirty="0" err="1" smtClean="0">
                <a:solidFill>
                  <a:schemeClr val="tx1"/>
                </a:solidFill>
              </a:rPr>
              <a:t>Фермор</a:t>
            </a:r>
            <a:endParaRPr lang="ru-RU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ru-RU" dirty="0" smtClean="0">
                <a:solidFill>
                  <a:schemeClr val="tx1"/>
                </a:solidFill>
              </a:rPr>
              <a:t>Октябрь 1760 – занят </a:t>
            </a:r>
            <a:r>
              <a:rPr lang="ru-RU" b="1" u="sng" dirty="0" smtClean="0">
                <a:solidFill>
                  <a:schemeClr val="tx1"/>
                </a:solidFill>
              </a:rPr>
              <a:t>Берлин</a:t>
            </a:r>
            <a:r>
              <a:rPr lang="ru-RU" dirty="0" smtClean="0">
                <a:solidFill>
                  <a:schemeClr val="tx1"/>
                </a:solidFill>
              </a:rPr>
              <a:t> (отряд генерала З.Г. </a:t>
            </a:r>
            <a:r>
              <a:rPr lang="ru-RU" dirty="0" err="1" smtClean="0">
                <a:solidFill>
                  <a:schemeClr val="tx1"/>
                </a:solidFill>
              </a:rPr>
              <a:t>Чернышова</a:t>
            </a:r>
            <a:r>
              <a:rPr lang="ru-RU" dirty="0" smtClean="0">
                <a:solidFill>
                  <a:schemeClr val="tx1"/>
                </a:solidFill>
              </a:rPr>
              <a:t>), оставлен из-за несогласованности действий австрийской и русской армий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chemeClr val="tx1"/>
                </a:solidFill>
              </a:rPr>
              <a:t>25 декабря 1761 скончалась Елизавета Петровна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chemeClr val="tx1"/>
                </a:solidFill>
              </a:rPr>
              <a:t>Март 1762 – Петр </a:t>
            </a:r>
            <a:r>
              <a:rPr lang="en-US" dirty="0" smtClean="0">
                <a:solidFill>
                  <a:schemeClr val="tx1"/>
                </a:solidFill>
              </a:rPr>
              <a:t>III </a:t>
            </a:r>
            <a:r>
              <a:rPr lang="ru-RU" dirty="0" smtClean="0">
                <a:solidFill>
                  <a:schemeClr val="tx1"/>
                </a:solidFill>
              </a:rPr>
              <a:t>заключил перемирие с обожаемым им Фридрихом</a:t>
            </a:r>
            <a:r>
              <a:rPr lang="en-US" dirty="0" smtClean="0">
                <a:solidFill>
                  <a:schemeClr val="tx1"/>
                </a:solidFill>
              </a:rPr>
              <a:t> II</a:t>
            </a:r>
            <a:r>
              <a:rPr lang="ru-RU" dirty="0" smtClean="0">
                <a:solidFill>
                  <a:schemeClr val="tx1"/>
                </a:solidFill>
              </a:rPr>
              <a:t>. По мирному договору Пруссия получила обратно все свои земли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3422" y="316031"/>
            <a:ext cx="1800225" cy="2543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7606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328168"/>
            <a:ext cx="8596668" cy="946245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ПЕТР </a:t>
            </a:r>
            <a:r>
              <a:rPr lang="en-US" dirty="0" smtClean="0">
                <a:solidFill>
                  <a:schemeClr val="tx1"/>
                </a:solidFill>
              </a:rPr>
              <a:t>III </a:t>
            </a:r>
            <a:r>
              <a:rPr lang="ru-RU" dirty="0" smtClean="0">
                <a:solidFill>
                  <a:schemeClr val="tx1"/>
                </a:solidFill>
              </a:rPr>
              <a:t>(17</a:t>
            </a:r>
            <a:r>
              <a:rPr lang="en-US" dirty="0" smtClean="0">
                <a:solidFill>
                  <a:schemeClr val="tx1"/>
                </a:solidFill>
              </a:rPr>
              <a:t>61</a:t>
            </a:r>
            <a:r>
              <a:rPr lang="ru-RU" dirty="0" smtClean="0">
                <a:solidFill>
                  <a:schemeClr val="tx1"/>
                </a:solidFill>
              </a:rPr>
              <a:t>-176</a:t>
            </a:r>
            <a:r>
              <a:rPr lang="en-US" dirty="0" smtClean="0">
                <a:solidFill>
                  <a:schemeClr val="tx1"/>
                </a:solidFill>
              </a:rPr>
              <a:t>2</a:t>
            </a:r>
            <a:r>
              <a:rPr lang="ru-RU" dirty="0" smtClean="0">
                <a:solidFill>
                  <a:schemeClr val="tx1"/>
                </a:solidFill>
              </a:rPr>
              <a:t>)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sz="1600" i="1" dirty="0" smtClean="0">
                <a:solidFill>
                  <a:schemeClr val="tx1"/>
                </a:solidFill>
              </a:rPr>
              <a:t>«</a:t>
            </a:r>
            <a:r>
              <a:rPr lang="ru-RU" sz="1600" i="1" dirty="0" err="1" smtClean="0">
                <a:solidFill>
                  <a:schemeClr val="tx1"/>
                </a:solidFill>
              </a:rPr>
              <a:t>Голштинский</a:t>
            </a:r>
            <a:r>
              <a:rPr lang="ru-RU" sz="1600" i="1" dirty="0" smtClean="0">
                <a:solidFill>
                  <a:schemeClr val="tx1"/>
                </a:solidFill>
              </a:rPr>
              <a:t> чертушка» /Елизавета Петровна/. 186 дней на троне</a:t>
            </a:r>
            <a:endParaRPr lang="ru-RU" sz="16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85145" y="1702890"/>
            <a:ext cx="4981433" cy="4752501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sz="1400" dirty="0" smtClean="0">
                <a:solidFill>
                  <a:schemeClr val="tx1"/>
                </a:solidFill>
              </a:rPr>
              <a:t>1742 - Прибыл в Россию в 14 лет. Не образован, не воспитан, склонен к картам и попойкам</a:t>
            </a:r>
          </a:p>
          <a:p>
            <a:pPr algn="just"/>
            <a:r>
              <a:rPr lang="ru-RU" sz="1400" dirty="0" smtClean="0">
                <a:solidFill>
                  <a:schemeClr val="tx1"/>
                </a:solidFill>
              </a:rPr>
              <a:t>Жена – Софья-Августа-Фредерика, принцесса </a:t>
            </a:r>
            <a:r>
              <a:rPr lang="ru-RU" sz="1400" dirty="0" err="1" smtClean="0">
                <a:solidFill>
                  <a:schemeClr val="tx1"/>
                </a:solidFill>
              </a:rPr>
              <a:t>ангальт-цербстская</a:t>
            </a:r>
            <a:r>
              <a:rPr lang="ru-RU" sz="1400" dirty="0" smtClean="0">
                <a:solidFill>
                  <a:schemeClr val="tx1"/>
                </a:solidFill>
              </a:rPr>
              <a:t>. Честолюбивая, </a:t>
            </a:r>
            <a:r>
              <a:rPr lang="ru-RU" sz="1400" dirty="0">
                <a:solidFill>
                  <a:schemeClr val="tx1"/>
                </a:solidFill>
              </a:rPr>
              <a:t>д</a:t>
            </a:r>
            <a:r>
              <a:rPr lang="ru-RU" sz="1400" dirty="0" smtClean="0">
                <a:solidFill>
                  <a:schemeClr val="tx1"/>
                </a:solidFill>
              </a:rPr>
              <a:t>альновидная, энергичная, хорошо образованная</a:t>
            </a:r>
          </a:p>
          <a:p>
            <a:pPr algn="just"/>
            <a:r>
              <a:rPr lang="ru-RU" sz="1400" dirty="0" smtClean="0">
                <a:solidFill>
                  <a:schemeClr val="tx1"/>
                </a:solidFill>
              </a:rPr>
              <a:t>1742 – </a:t>
            </a:r>
            <a:r>
              <a:rPr lang="ru-RU" sz="1400" b="1" dirty="0" smtClean="0">
                <a:solidFill>
                  <a:schemeClr val="tx1"/>
                </a:solidFill>
              </a:rPr>
              <a:t>Манифест о вольности дворянской</a:t>
            </a:r>
            <a:r>
              <a:rPr lang="ru-RU" sz="1400" dirty="0" smtClean="0">
                <a:solidFill>
                  <a:schemeClr val="tx1"/>
                </a:solidFill>
              </a:rPr>
              <a:t> (дворяне освобождены от обязательной службы)</a:t>
            </a:r>
          </a:p>
          <a:p>
            <a:pPr algn="just"/>
            <a:r>
              <a:rPr lang="ru-RU" sz="1400" dirty="0" smtClean="0">
                <a:solidFill>
                  <a:schemeClr val="tx1"/>
                </a:solidFill>
              </a:rPr>
              <a:t>Подготовлен проект о секуляризации церковных земель</a:t>
            </a:r>
          </a:p>
          <a:p>
            <a:pPr algn="just"/>
            <a:r>
              <a:rPr lang="ru-RU" sz="1400" dirty="0" smtClean="0">
                <a:solidFill>
                  <a:schemeClr val="tx1"/>
                </a:solidFill>
              </a:rPr>
              <a:t>Подготовлен указ о ликвидации Тайной канцелярии</a:t>
            </a:r>
          </a:p>
          <a:p>
            <a:pPr algn="just"/>
            <a:r>
              <a:rPr lang="ru-RU" sz="1400" dirty="0" smtClean="0">
                <a:solidFill>
                  <a:schemeClr val="tx1"/>
                </a:solidFill>
              </a:rPr>
              <a:t>Прекращено преследование раскольников. Провозглашен принцип веротерпимости в России</a:t>
            </a:r>
          </a:p>
          <a:p>
            <a:pPr algn="just"/>
            <a:r>
              <a:rPr lang="ru-RU" sz="1400" dirty="0" smtClean="0">
                <a:solidFill>
                  <a:schemeClr val="tx1"/>
                </a:solidFill>
              </a:rPr>
              <a:t>Промышленники лишены права покупать крепостных крестьян к мануфактурам</a:t>
            </a:r>
          </a:p>
          <a:p>
            <a:pPr algn="just"/>
            <a:r>
              <a:rPr lang="ru-RU" sz="1400" dirty="0" smtClean="0">
                <a:solidFill>
                  <a:schemeClr val="tx1"/>
                </a:solidFill>
              </a:rPr>
              <a:t>28 июня 1762 – государственный переворот. Организаторы: пятеро братьев Орловых во главе с Григорием, Григорий Александрович Потемкин.</a:t>
            </a:r>
          </a:p>
          <a:p>
            <a:pPr marL="0" indent="0" algn="just">
              <a:buNone/>
            </a:pPr>
            <a:r>
              <a:rPr lang="ru-RU" sz="1400" dirty="0" smtClean="0">
                <a:solidFill>
                  <a:schemeClr val="tx1"/>
                </a:solidFill>
              </a:rPr>
              <a:t>Гвардия присягнула Екатерине. В Зимнем дворце она приняла титул самодержавной императрицы и присягу Сената</a:t>
            </a:r>
          </a:p>
          <a:p>
            <a:pPr marL="0" indent="0" algn="just">
              <a:buNone/>
            </a:pPr>
            <a:r>
              <a:rPr lang="ru-RU" sz="1400" dirty="0" smtClean="0">
                <a:solidFill>
                  <a:schemeClr val="tx1"/>
                </a:solidFill>
              </a:rPr>
              <a:t>Петр </a:t>
            </a:r>
            <a:r>
              <a:rPr lang="en-US" sz="1400" dirty="0" smtClean="0">
                <a:solidFill>
                  <a:schemeClr val="tx1"/>
                </a:solidFill>
              </a:rPr>
              <a:t>III</a:t>
            </a:r>
            <a:r>
              <a:rPr lang="ru-RU" sz="1400" dirty="0" smtClean="0">
                <a:solidFill>
                  <a:schemeClr val="tx1"/>
                </a:solidFill>
              </a:rPr>
              <a:t> отказался от трона и попросил отпустить его в </a:t>
            </a:r>
            <a:r>
              <a:rPr lang="ru-RU" sz="1400" dirty="0" err="1" smtClean="0">
                <a:solidFill>
                  <a:schemeClr val="tx1"/>
                </a:solidFill>
              </a:rPr>
              <a:t>Голштинию</a:t>
            </a:r>
            <a:r>
              <a:rPr lang="ru-RU" sz="1400" dirty="0" smtClean="0">
                <a:solidFill>
                  <a:schemeClr val="tx1"/>
                </a:solidFill>
              </a:rPr>
              <a:t>. Арестован и препровожден в загородный дворец на мысе Ропша. Через 7 дней погиб при невыясненных обстоятельствах </a:t>
            </a:r>
            <a:endParaRPr lang="ru-RU" sz="1400" dirty="0">
              <a:solidFill>
                <a:schemeClr val="tx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1702890"/>
            <a:ext cx="3144292" cy="433847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5761" y="328168"/>
            <a:ext cx="2702004" cy="3602387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9662" y="4053465"/>
            <a:ext cx="2009775" cy="2276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7414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4629" y="350292"/>
            <a:ext cx="8596668" cy="673289"/>
          </a:xfrm>
        </p:spPr>
        <p:txBody>
          <a:bodyPr/>
          <a:lstStyle/>
          <a:p>
            <a:r>
              <a:rPr lang="ru-RU" dirty="0" smtClean="0"/>
              <a:t>ГЕНЕАЛОГИЧЕСКОЕ ДРЕВО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820403" y="1115267"/>
            <a:ext cx="3343580" cy="750627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89000"/>
                </a:schemeClr>
              </a:gs>
              <a:gs pos="23000">
                <a:schemeClr val="accent5">
                  <a:lumMod val="89000"/>
                </a:schemeClr>
              </a:gs>
              <a:gs pos="69000">
                <a:schemeClr val="accent5">
                  <a:lumMod val="75000"/>
                </a:schemeClr>
              </a:gs>
              <a:gs pos="97000">
                <a:schemeClr val="accent5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FFFF00"/>
                </a:solidFill>
              </a:rPr>
              <a:t>АЛЕКСЕЙ МИХАЙЛОВИЧ</a:t>
            </a:r>
          </a:p>
          <a:p>
            <a:pPr algn="ctr"/>
            <a:r>
              <a:rPr lang="ru-RU" sz="1400" b="1" dirty="0" smtClean="0">
                <a:solidFill>
                  <a:srgbClr val="FFFF00"/>
                </a:solidFill>
              </a:rPr>
              <a:t>1645-1676</a:t>
            </a:r>
            <a:endParaRPr lang="ru-RU" sz="1400" b="1" dirty="0">
              <a:solidFill>
                <a:srgbClr val="FFFF00"/>
              </a:solidFill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925527" y="1241946"/>
            <a:ext cx="2254402" cy="518615"/>
          </a:xfrm>
          <a:prstGeom prst="round2Diag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i="1" dirty="0" smtClean="0">
                <a:solidFill>
                  <a:schemeClr val="tx1"/>
                </a:solidFill>
              </a:rPr>
              <a:t>Мария Милославская</a:t>
            </a:r>
            <a:endParaRPr lang="ru-RU" sz="1400" b="1" i="1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7804458" y="1190418"/>
            <a:ext cx="2333767" cy="590267"/>
          </a:xfrm>
          <a:prstGeom prst="round2Diag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i="1" dirty="0" smtClean="0">
                <a:solidFill>
                  <a:schemeClr val="tx1"/>
                </a:solidFill>
              </a:rPr>
              <a:t>Наталья </a:t>
            </a:r>
            <a:r>
              <a:rPr lang="ru-RU" sz="1400" b="1" i="1" dirty="0">
                <a:solidFill>
                  <a:schemeClr val="tx1"/>
                </a:solidFill>
              </a:rPr>
              <a:t>Н</a:t>
            </a:r>
            <a:r>
              <a:rPr lang="ru-RU" sz="1400" b="1" i="1" dirty="0" smtClean="0">
                <a:solidFill>
                  <a:schemeClr val="tx1"/>
                </a:solidFill>
              </a:rPr>
              <a:t>арышкина</a:t>
            </a:r>
            <a:endParaRPr lang="ru-RU" sz="1400" b="1" i="1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47090" y="2342188"/>
            <a:ext cx="1564833" cy="955343"/>
          </a:xfrm>
          <a:prstGeom prst="round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ФЕДОР АЛЕКСЕЕВИЧ</a:t>
            </a:r>
          </a:p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1676-1682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277519" y="2379034"/>
            <a:ext cx="1296537" cy="918498"/>
          </a:xfrm>
          <a:prstGeom prst="roundRect">
            <a:avLst/>
          </a:prstGeom>
          <a:gradFill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ИВАН</a:t>
            </a:r>
            <a:r>
              <a:rPr lang="en-US" sz="1400" b="1" dirty="0" smtClean="0">
                <a:solidFill>
                  <a:schemeClr val="tx1"/>
                </a:solidFill>
              </a:rPr>
              <a:t> V</a:t>
            </a:r>
            <a:endParaRPr lang="ru-RU" sz="14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1682-1696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976666" y="2379032"/>
            <a:ext cx="1378424" cy="854841"/>
          </a:xfrm>
          <a:prstGeom prst="roundRect">
            <a:avLst/>
          </a:prstGeom>
          <a:gradFill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СОФЬЯ</a:t>
            </a:r>
          </a:p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1682-1689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8082967" y="2379033"/>
            <a:ext cx="1776750" cy="842022"/>
          </a:xfrm>
          <a:prstGeom prst="roundRect">
            <a:avLst/>
          </a:prstGeom>
          <a:gradFill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ПЕТР </a:t>
            </a:r>
            <a:r>
              <a:rPr lang="en-US" sz="1400" b="1" dirty="0" smtClean="0">
                <a:solidFill>
                  <a:schemeClr val="tx1"/>
                </a:solidFill>
              </a:rPr>
              <a:t>I</a:t>
            </a:r>
          </a:p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1682(1689)-1725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179929" y="3753362"/>
            <a:ext cx="1941767" cy="777921"/>
          </a:xfrm>
          <a:prstGeom prst="roundRect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7030A0"/>
                </a:solidFill>
              </a:rPr>
              <a:t>АННА ИОАННОВНА</a:t>
            </a:r>
          </a:p>
          <a:p>
            <a:pPr algn="ctr"/>
            <a:r>
              <a:rPr lang="en-US" sz="1400" b="1" dirty="0" smtClean="0">
                <a:solidFill>
                  <a:srgbClr val="7030A0"/>
                </a:solidFill>
              </a:rPr>
              <a:t>173</a:t>
            </a:r>
            <a:r>
              <a:rPr lang="ru-RU" sz="1400" b="1" dirty="0" smtClean="0">
                <a:solidFill>
                  <a:srgbClr val="7030A0"/>
                </a:solidFill>
              </a:rPr>
              <a:t>0-1740</a:t>
            </a:r>
            <a:endParaRPr lang="ru-RU" sz="1400" b="1" dirty="0">
              <a:solidFill>
                <a:srgbClr val="7030A0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850065" y="4733071"/>
            <a:ext cx="1927165" cy="627797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i="1" dirty="0" smtClean="0">
                <a:solidFill>
                  <a:schemeClr val="tx1"/>
                </a:solidFill>
              </a:rPr>
              <a:t>АННА ЛЕОПОЛЬДОВНА</a:t>
            </a:r>
            <a:endParaRPr lang="ru-RU" sz="1400" b="1" i="1" dirty="0">
              <a:solidFill>
                <a:schemeClr val="tx1"/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947190" y="5800181"/>
            <a:ext cx="1732913" cy="729971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ИВАН </a:t>
            </a:r>
            <a:r>
              <a:rPr lang="en-US" sz="1400" b="1" dirty="0" smtClean="0">
                <a:solidFill>
                  <a:schemeClr val="tx1"/>
                </a:solidFill>
              </a:rPr>
              <a:t>VI</a:t>
            </a:r>
            <a:endParaRPr lang="ru-RU" sz="14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АНТОНОВИЧ</a:t>
            </a:r>
          </a:p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1740-1741</a:t>
            </a:r>
            <a:endParaRPr lang="ru-RU" sz="1400" b="1" dirty="0">
              <a:solidFill>
                <a:schemeClr val="tx1"/>
              </a:solidFill>
            </a:endParaRPr>
          </a:p>
        </p:txBody>
      </p:sp>
      <p:cxnSp>
        <p:nvCxnSpPr>
          <p:cNvPr id="28" name="Прямая соединительная линия 27"/>
          <p:cNvCxnSpPr>
            <a:stCxn id="5" idx="0"/>
            <a:endCxn id="4" idx="1"/>
          </p:cNvCxnSpPr>
          <p:nvPr/>
        </p:nvCxnSpPr>
        <p:spPr>
          <a:xfrm flipV="1">
            <a:off x="3179929" y="1490581"/>
            <a:ext cx="640474" cy="10673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>
            <a:stCxn id="4" idx="3"/>
            <a:endCxn id="7" idx="2"/>
          </p:cNvCxnSpPr>
          <p:nvPr/>
        </p:nvCxnSpPr>
        <p:spPr>
          <a:xfrm flipV="1">
            <a:off x="7163983" y="1485552"/>
            <a:ext cx="640475" cy="5029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>
            <a:stCxn id="14" idx="2"/>
            <a:endCxn id="15" idx="0"/>
          </p:cNvCxnSpPr>
          <p:nvPr/>
        </p:nvCxnSpPr>
        <p:spPr>
          <a:xfrm flipH="1">
            <a:off x="1813647" y="5360868"/>
            <a:ext cx="1" cy="439313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Прямоугольник с двумя скругленными противолежащими углами 63"/>
          <p:cNvSpPr/>
          <p:nvPr/>
        </p:nvSpPr>
        <p:spPr>
          <a:xfrm>
            <a:off x="5957028" y="2508582"/>
            <a:ext cx="1524000" cy="602090"/>
          </a:xfrm>
          <a:prstGeom prst="round2Diag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i="1" dirty="0" smtClean="0">
                <a:solidFill>
                  <a:schemeClr val="tx1"/>
                </a:solidFill>
              </a:rPr>
              <a:t>Евдокия Лопухина</a:t>
            </a:r>
            <a:endParaRPr lang="ru-RU" sz="1400" b="1" i="1" dirty="0">
              <a:solidFill>
                <a:schemeClr val="tx1"/>
              </a:solidFill>
            </a:endParaRPr>
          </a:p>
        </p:txBody>
      </p:sp>
      <p:cxnSp>
        <p:nvCxnSpPr>
          <p:cNvPr id="67" name="Прямая соединительная линия 66"/>
          <p:cNvCxnSpPr>
            <a:stCxn id="64" idx="0"/>
            <a:endCxn id="11" idx="1"/>
          </p:cNvCxnSpPr>
          <p:nvPr/>
        </p:nvCxnSpPr>
        <p:spPr>
          <a:xfrm flipV="1">
            <a:off x="7481028" y="2800044"/>
            <a:ext cx="601939" cy="9583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Скругленный прямоугольник 69"/>
          <p:cNvSpPr/>
          <p:nvPr/>
        </p:nvSpPr>
        <p:spPr>
          <a:xfrm>
            <a:off x="10275386" y="2379032"/>
            <a:ext cx="1657534" cy="854841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i="1" dirty="0" smtClean="0">
                <a:solidFill>
                  <a:schemeClr val="tx1"/>
                </a:solidFill>
              </a:rPr>
              <a:t>ЕКАТЕРИНА </a:t>
            </a:r>
            <a:r>
              <a:rPr lang="en-US" sz="1400" b="1" i="1" dirty="0" smtClean="0">
                <a:solidFill>
                  <a:schemeClr val="tx1"/>
                </a:solidFill>
              </a:rPr>
              <a:t>I</a:t>
            </a:r>
            <a:endParaRPr lang="ru-RU" sz="1400" b="1" i="1" dirty="0" smtClean="0">
              <a:solidFill>
                <a:schemeClr val="tx1"/>
              </a:solidFill>
            </a:endParaRPr>
          </a:p>
          <a:p>
            <a:pPr algn="ctr"/>
            <a:r>
              <a:rPr lang="ru-RU" sz="1400" b="1" i="1" dirty="0" smtClean="0">
                <a:solidFill>
                  <a:schemeClr val="tx1"/>
                </a:solidFill>
              </a:rPr>
              <a:t>1725-1727</a:t>
            </a:r>
            <a:endParaRPr lang="ru-RU" sz="1400" b="1" i="1" dirty="0">
              <a:solidFill>
                <a:schemeClr val="tx1"/>
              </a:solidFill>
            </a:endParaRPr>
          </a:p>
        </p:txBody>
      </p:sp>
      <p:sp>
        <p:nvSpPr>
          <p:cNvPr id="71" name="Прямоугольник с двумя скругленными противолежащими углами 70"/>
          <p:cNvSpPr/>
          <p:nvPr/>
        </p:nvSpPr>
        <p:spPr>
          <a:xfrm>
            <a:off x="850065" y="3753362"/>
            <a:ext cx="1927166" cy="763339"/>
          </a:xfrm>
          <a:prstGeom prst="round2Diag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i="1" dirty="0" smtClean="0">
                <a:solidFill>
                  <a:schemeClr val="tx1"/>
                </a:solidFill>
              </a:rPr>
              <a:t>Екатерина</a:t>
            </a:r>
            <a:endParaRPr lang="ru-RU" sz="1400" b="1" i="1" dirty="0">
              <a:solidFill>
                <a:schemeClr val="tx1"/>
              </a:solidFill>
            </a:endParaRPr>
          </a:p>
        </p:txBody>
      </p:sp>
      <p:sp>
        <p:nvSpPr>
          <p:cNvPr id="72" name="Прямоугольник с двумя скругленными противолежащими углами 71"/>
          <p:cNvSpPr/>
          <p:nvPr/>
        </p:nvSpPr>
        <p:spPr>
          <a:xfrm>
            <a:off x="5616367" y="3753361"/>
            <a:ext cx="2006944" cy="777921"/>
          </a:xfrm>
          <a:prstGeom prst="round2Diag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i="1" dirty="0" smtClean="0">
                <a:solidFill>
                  <a:schemeClr val="tx1"/>
                </a:solidFill>
              </a:rPr>
              <a:t>Царевич Алексей</a:t>
            </a:r>
          </a:p>
          <a:p>
            <a:pPr algn="ctr"/>
            <a:r>
              <a:rPr lang="ru-RU" sz="1400" b="1" i="1" dirty="0">
                <a:solidFill>
                  <a:schemeClr val="tx1"/>
                </a:solidFill>
              </a:rPr>
              <a:t>у</a:t>
            </a:r>
            <a:r>
              <a:rPr lang="ru-RU" sz="1400" b="1" i="1" dirty="0" smtClean="0">
                <a:solidFill>
                  <a:schemeClr val="tx1"/>
                </a:solidFill>
              </a:rPr>
              <a:t>м. 1718</a:t>
            </a:r>
            <a:endParaRPr lang="ru-RU" sz="1400" b="1" i="1" dirty="0">
              <a:solidFill>
                <a:schemeClr val="tx1"/>
              </a:solidFill>
            </a:endParaRPr>
          </a:p>
        </p:txBody>
      </p:sp>
      <p:sp>
        <p:nvSpPr>
          <p:cNvPr id="73" name="Скругленный прямоугольник 72"/>
          <p:cNvSpPr/>
          <p:nvPr/>
        </p:nvSpPr>
        <p:spPr>
          <a:xfrm>
            <a:off x="5787809" y="4770364"/>
            <a:ext cx="1693219" cy="701040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FF0000"/>
                </a:solidFill>
              </a:rPr>
              <a:t>ПЕТР</a:t>
            </a:r>
            <a:r>
              <a:rPr lang="en-US" sz="1400" b="1" dirty="0">
                <a:solidFill>
                  <a:srgbClr val="FF0000"/>
                </a:solidFill>
              </a:rPr>
              <a:t> </a:t>
            </a:r>
            <a:r>
              <a:rPr lang="en-US" sz="1400" b="1" dirty="0" smtClean="0">
                <a:solidFill>
                  <a:srgbClr val="FF0000"/>
                </a:solidFill>
              </a:rPr>
              <a:t>II</a:t>
            </a:r>
            <a:endParaRPr lang="ru-RU" sz="1400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1400" b="1" dirty="0" smtClean="0">
                <a:solidFill>
                  <a:srgbClr val="FF0000"/>
                </a:solidFill>
              </a:rPr>
              <a:t>1727-1730</a:t>
            </a:r>
            <a:endParaRPr lang="ru-RU" sz="1400" b="1" dirty="0">
              <a:solidFill>
                <a:srgbClr val="FF0000"/>
              </a:solidFill>
            </a:endParaRPr>
          </a:p>
        </p:txBody>
      </p:sp>
      <p:sp>
        <p:nvSpPr>
          <p:cNvPr id="75" name="Прямоугольник с двумя скругленными противолежащими углами 74"/>
          <p:cNvSpPr/>
          <p:nvPr/>
        </p:nvSpPr>
        <p:spPr>
          <a:xfrm>
            <a:off x="7960832" y="3753362"/>
            <a:ext cx="1496838" cy="772772"/>
          </a:xfrm>
          <a:prstGeom prst="round2Diag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i="1" dirty="0" smtClean="0">
                <a:solidFill>
                  <a:schemeClr val="tx1"/>
                </a:solidFill>
              </a:rPr>
              <a:t>Анна</a:t>
            </a:r>
            <a:endParaRPr lang="ru-RU" sz="1400" b="1" i="1" dirty="0">
              <a:solidFill>
                <a:schemeClr val="tx1"/>
              </a:solidFill>
            </a:endParaRPr>
          </a:p>
        </p:txBody>
      </p:sp>
      <p:sp>
        <p:nvSpPr>
          <p:cNvPr id="76" name="Скругленный прямоугольник 75"/>
          <p:cNvSpPr/>
          <p:nvPr/>
        </p:nvSpPr>
        <p:spPr>
          <a:xfrm>
            <a:off x="10275386" y="3760595"/>
            <a:ext cx="1657534" cy="756106"/>
          </a:xfrm>
          <a:prstGeom prst="roundRect">
            <a:avLst/>
          </a:prstGeom>
          <a:gradFill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7030A0"/>
                </a:solidFill>
              </a:rPr>
              <a:t>ЕЛИЗАВЕТА </a:t>
            </a:r>
            <a:r>
              <a:rPr lang="en-US" sz="1400" b="1" dirty="0" smtClean="0">
                <a:solidFill>
                  <a:srgbClr val="7030A0"/>
                </a:solidFill>
              </a:rPr>
              <a:t>I</a:t>
            </a:r>
          </a:p>
          <a:p>
            <a:pPr algn="ctr"/>
            <a:r>
              <a:rPr lang="en-US" sz="1400" b="1" dirty="0" smtClean="0">
                <a:solidFill>
                  <a:srgbClr val="7030A0"/>
                </a:solidFill>
              </a:rPr>
              <a:t>1741-1761</a:t>
            </a:r>
            <a:endParaRPr lang="ru-RU" sz="1400" b="1" dirty="0">
              <a:solidFill>
                <a:srgbClr val="7030A0"/>
              </a:solidFill>
            </a:endParaRPr>
          </a:p>
        </p:txBody>
      </p:sp>
      <p:sp>
        <p:nvSpPr>
          <p:cNvPr id="79" name="Скругленный прямоугольник 78"/>
          <p:cNvSpPr/>
          <p:nvPr/>
        </p:nvSpPr>
        <p:spPr>
          <a:xfrm>
            <a:off x="7924391" y="4735099"/>
            <a:ext cx="1569720" cy="745189"/>
          </a:xfrm>
          <a:prstGeom prst="roundRect">
            <a:avLst/>
          </a:prstGeom>
          <a:gradFill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FF0000"/>
                </a:solidFill>
              </a:rPr>
              <a:t>ПЕТР </a:t>
            </a:r>
            <a:r>
              <a:rPr lang="en-US" sz="1400" b="1" dirty="0" smtClean="0">
                <a:solidFill>
                  <a:srgbClr val="FF0000"/>
                </a:solidFill>
              </a:rPr>
              <a:t>III</a:t>
            </a:r>
            <a:endParaRPr lang="ru-RU" sz="1400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1400" b="1" dirty="0" smtClean="0">
                <a:solidFill>
                  <a:srgbClr val="FF0000"/>
                </a:solidFill>
              </a:rPr>
              <a:t>1761-1762</a:t>
            </a:r>
          </a:p>
          <a:p>
            <a:pPr algn="ctr"/>
            <a:r>
              <a:rPr lang="ru-RU" sz="1400" b="1" dirty="0" smtClean="0">
                <a:solidFill>
                  <a:srgbClr val="FF0000"/>
                </a:solidFill>
              </a:rPr>
              <a:t>186 ДНЕЙ</a:t>
            </a:r>
            <a:endParaRPr lang="ru-RU" sz="1400" b="1" dirty="0">
              <a:solidFill>
                <a:srgbClr val="FF0000"/>
              </a:solidFill>
            </a:endParaRPr>
          </a:p>
        </p:txBody>
      </p:sp>
      <p:sp>
        <p:nvSpPr>
          <p:cNvPr id="80" name="Скругленный прямоугольник 79"/>
          <p:cNvSpPr/>
          <p:nvPr/>
        </p:nvSpPr>
        <p:spPr>
          <a:xfrm>
            <a:off x="9835105" y="4740477"/>
            <a:ext cx="1680676" cy="739811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i="1" dirty="0" smtClean="0">
                <a:solidFill>
                  <a:schemeClr val="tx1"/>
                </a:solidFill>
              </a:rPr>
              <a:t>ЕКАТЕРИНА </a:t>
            </a:r>
            <a:r>
              <a:rPr lang="en-US" sz="1400" b="1" i="1" dirty="0" smtClean="0">
                <a:solidFill>
                  <a:schemeClr val="tx1"/>
                </a:solidFill>
              </a:rPr>
              <a:t>II</a:t>
            </a:r>
            <a:endParaRPr lang="ru-RU" sz="1400" b="1" i="1" dirty="0" smtClean="0">
              <a:solidFill>
                <a:schemeClr val="tx1"/>
              </a:solidFill>
            </a:endParaRPr>
          </a:p>
          <a:p>
            <a:pPr algn="ctr"/>
            <a:r>
              <a:rPr lang="ru-RU" sz="1400" b="1" i="1" dirty="0" smtClean="0">
                <a:solidFill>
                  <a:schemeClr val="tx1"/>
                </a:solidFill>
              </a:rPr>
              <a:t>1762-1796</a:t>
            </a:r>
            <a:endParaRPr lang="ru-RU" sz="1400" b="1" i="1" dirty="0">
              <a:solidFill>
                <a:schemeClr val="tx1"/>
              </a:solidFill>
            </a:endParaRPr>
          </a:p>
        </p:txBody>
      </p:sp>
      <p:sp>
        <p:nvSpPr>
          <p:cNvPr id="81" name="Скругленный прямоугольник 80"/>
          <p:cNvSpPr/>
          <p:nvPr/>
        </p:nvSpPr>
        <p:spPr>
          <a:xfrm>
            <a:off x="9859716" y="5800181"/>
            <a:ext cx="1616152" cy="729971"/>
          </a:xfrm>
          <a:prstGeom prst="roundRect">
            <a:avLst/>
          </a:prstGeom>
          <a:gradFill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ПАВЕЛ </a:t>
            </a:r>
            <a:r>
              <a:rPr lang="en-US" sz="1400" b="1" dirty="0" smtClean="0">
                <a:solidFill>
                  <a:schemeClr val="tx1"/>
                </a:solidFill>
              </a:rPr>
              <a:t>I</a:t>
            </a:r>
          </a:p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1796-1801</a:t>
            </a:r>
            <a:endParaRPr lang="ru-RU" sz="1400" b="1" dirty="0">
              <a:solidFill>
                <a:schemeClr val="tx1"/>
              </a:solidFill>
            </a:endParaRPr>
          </a:p>
        </p:txBody>
      </p:sp>
      <p:cxnSp>
        <p:nvCxnSpPr>
          <p:cNvPr id="95" name="Прямая соединительная линия 94"/>
          <p:cNvCxnSpPr>
            <a:stCxn id="79" idx="3"/>
            <a:endCxn id="80" idx="1"/>
          </p:cNvCxnSpPr>
          <p:nvPr/>
        </p:nvCxnSpPr>
        <p:spPr>
          <a:xfrm>
            <a:off x="9494111" y="5107694"/>
            <a:ext cx="340994" cy="2689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Прямая соединительная линия 107"/>
          <p:cNvCxnSpPr>
            <a:stCxn id="11" idx="3"/>
            <a:endCxn id="70" idx="1"/>
          </p:cNvCxnSpPr>
          <p:nvPr/>
        </p:nvCxnSpPr>
        <p:spPr>
          <a:xfrm>
            <a:off x="9859717" y="2800044"/>
            <a:ext cx="415669" cy="6409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Прямая соединительная линия 125"/>
          <p:cNvCxnSpPr>
            <a:stCxn id="75" idx="1"/>
            <a:endCxn id="79" idx="0"/>
          </p:cNvCxnSpPr>
          <p:nvPr/>
        </p:nvCxnSpPr>
        <p:spPr>
          <a:xfrm>
            <a:off x="8709251" y="4526134"/>
            <a:ext cx="0" cy="208965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Прямая соединительная линия 127"/>
          <p:cNvCxnSpPr>
            <a:stCxn id="72" idx="1"/>
          </p:cNvCxnSpPr>
          <p:nvPr/>
        </p:nvCxnSpPr>
        <p:spPr>
          <a:xfrm>
            <a:off x="6619839" y="4531282"/>
            <a:ext cx="0" cy="24889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Прямая соединительная линия 129"/>
          <p:cNvCxnSpPr>
            <a:stCxn id="70" idx="2"/>
            <a:endCxn id="75" idx="3"/>
          </p:cNvCxnSpPr>
          <p:nvPr/>
        </p:nvCxnSpPr>
        <p:spPr>
          <a:xfrm flipH="1">
            <a:off x="8709251" y="3233873"/>
            <a:ext cx="2394902" cy="519489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Прямая соединительная линия 131"/>
          <p:cNvCxnSpPr>
            <a:endCxn id="72" idx="3"/>
          </p:cNvCxnSpPr>
          <p:nvPr/>
        </p:nvCxnSpPr>
        <p:spPr>
          <a:xfrm>
            <a:off x="6619839" y="3110672"/>
            <a:ext cx="0" cy="642689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Прямая соединительная линия 133"/>
          <p:cNvCxnSpPr>
            <a:stCxn id="7" idx="1"/>
            <a:endCxn id="11" idx="0"/>
          </p:cNvCxnSpPr>
          <p:nvPr/>
        </p:nvCxnSpPr>
        <p:spPr>
          <a:xfrm>
            <a:off x="8971342" y="1780685"/>
            <a:ext cx="0" cy="59834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Прямая соединительная линия 135"/>
          <p:cNvCxnSpPr>
            <a:stCxn id="70" idx="2"/>
            <a:endCxn id="76" idx="0"/>
          </p:cNvCxnSpPr>
          <p:nvPr/>
        </p:nvCxnSpPr>
        <p:spPr>
          <a:xfrm>
            <a:off x="11104153" y="3233873"/>
            <a:ext cx="0" cy="52672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Прямая соединительная линия 140"/>
          <p:cNvCxnSpPr>
            <a:stCxn id="80" idx="2"/>
            <a:endCxn id="81" idx="0"/>
          </p:cNvCxnSpPr>
          <p:nvPr/>
        </p:nvCxnSpPr>
        <p:spPr>
          <a:xfrm flipH="1">
            <a:off x="10667792" y="5480288"/>
            <a:ext cx="7651" cy="319893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Прямая соединительная линия 147"/>
          <p:cNvCxnSpPr>
            <a:stCxn id="9" idx="2"/>
            <a:endCxn id="13" idx="0"/>
          </p:cNvCxnSpPr>
          <p:nvPr/>
        </p:nvCxnSpPr>
        <p:spPr>
          <a:xfrm>
            <a:off x="2925788" y="3297532"/>
            <a:ext cx="1225025" cy="45583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Прямая соединительная линия 149"/>
          <p:cNvCxnSpPr>
            <a:stCxn id="9" idx="2"/>
          </p:cNvCxnSpPr>
          <p:nvPr/>
        </p:nvCxnSpPr>
        <p:spPr>
          <a:xfrm flipH="1">
            <a:off x="1661160" y="3297532"/>
            <a:ext cx="1264628" cy="455829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Прямая соединительная линия 151"/>
          <p:cNvCxnSpPr>
            <a:stCxn id="71" idx="1"/>
            <a:endCxn id="14" idx="0"/>
          </p:cNvCxnSpPr>
          <p:nvPr/>
        </p:nvCxnSpPr>
        <p:spPr>
          <a:xfrm>
            <a:off x="1813648" y="4516701"/>
            <a:ext cx="0" cy="21637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Прямая соединительная линия 161"/>
          <p:cNvCxnSpPr>
            <a:stCxn id="5" idx="1"/>
            <a:endCxn id="8" idx="0"/>
          </p:cNvCxnSpPr>
          <p:nvPr/>
        </p:nvCxnSpPr>
        <p:spPr>
          <a:xfrm flipH="1">
            <a:off x="1229507" y="1760561"/>
            <a:ext cx="823221" cy="581627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Прямая соединительная линия 163"/>
          <p:cNvCxnSpPr>
            <a:stCxn id="5" idx="1"/>
            <a:endCxn id="9" idx="0"/>
          </p:cNvCxnSpPr>
          <p:nvPr/>
        </p:nvCxnSpPr>
        <p:spPr>
          <a:xfrm>
            <a:off x="2052728" y="1760561"/>
            <a:ext cx="873060" cy="618473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Прямая соединительная линия 165"/>
          <p:cNvCxnSpPr>
            <a:stCxn id="5" idx="1"/>
            <a:endCxn id="10" idx="0"/>
          </p:cNvCxnSpPr>
          <p:nvPr/>
        </p:nvCxnSpPr>
        <p:spPr>
          <a:xfrm>
            <a:off x="2052728" y="1760561"/>
            <a:ext cx="2613150" cy="618471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33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1614" y="365760"/>
            <a:ext cx="8596668" cy="701040"/>
          </a:xfrm>
        </p:spPr>
        <p:txBody>
          <a:bodyPr/>
          <a:lstStyle/>
          <a:p>
            <a:r>
              <a:rPr lang="ru-RU" dirty="0" smtClean="0"/>
              <a:t>НАСЛЕДОВАНИЕ ПРЕСТОЛА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878608" y="2164079"/>
            <a:ext cx="1721196" cy="777240"/>
          </a:xfrm>
          <a:prstGeom prst="roundRect">
            <a:avLst/>
          </a:prstGeom>
          <a:gradFill>
            <a:gsLst>
              <a:gs pos="0">
                <a:schemeClr val="accent6">
                  <a:lumMod val="0"/>
                  <a:lumOff val="100000"/>
                </a:schemeClr>
              </a:gs>
              <a:gs pos="35000">
                <a:schemeClr val="accent6">
                  <a:lumMod val="0"/>
                  <a:lumOff val="100000"/>
                </a:schemeClr>
              </a:gs>
              <a:gs pos="10000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ФЕДОР АЛЕКСЕЕВИЧ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1676-1682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213004" y="1220152"/>
            <a:ext cx="1965036" cy="742949"/>
          </a:xfrm>
          <a:prstGeom prst="roundRect">
            <a:avLst/>
          </a:prstGeom>
          <a:gradFill>
            <a:gsLst>
              <a:gs pos="0">
                <a:schemeClr val="accent6">
                  <a:lumMod val="0"/>
                  <a:lumOff val="100000"/>
                </a:schemeClr>
              </a:gs>
              <a:gs pos="35000">
                <a:schemeClr val="accent6">
                  <a:lumMod val="0"/>
                  <a:lumOff val="100000"/>
                </a:schemeClr>
              </a:gs>
              <a:gs pos="10000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ИВАН </a:t>
            </a:r>
            <a:r>
              <a:rPr lang="en-US" sz="1600" b="1" dirty="0" smtClean="0">
                <a:solidFill>
                  <a:schemeClr val="tx1"/>
                </a:solidFill>
              </a:rPr>
              <a:t>V</a:t>
            </a: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1682-1696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213004" y="2116454"/>
            <a:ext cx="1973106" cy="872490"/>
          </a:xfrm>
          <a:prstGeom prst="roundRect">
            <a:avLst/>
          </a:prstGeom>
          <a:gradFill>
            <a:gsLst>
              <a:gs pos="0">
                <a:schemeClr val="accent6">
                  <a:lumMod val="0"/>
                  <a:lumOff val="100000"/>
                </a:schemeClr>
              </a:gs>
              <a:gs pos="35000">
                <a:schemeClr val="accent6">
                  <a:lumMod val="0"/>
                  <a:lumOff val="100000"/>
                </a:schemeClr>
              </a:gs>
              <a:gs pos="10000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ПЕТР </a:t>
            </a:r>
            <a:r>
              <a:rPr lang="en-US" sz="1600" b="1" dirty="0" smtClean="0">
                <a:solidFill>
                  <a:schemeClr val="tx1"/>
                </a:solidFill>
              </a:rPr>
              <a:t>I</a:t>
            </a:r>
            <a:endParaRPr lang="ru-RU" sz="16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1682(1689)-1725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5429897" y="3170837"/>
            <a:ext cx="1538316" cy="750571"/>
          </a:xfrm>
          <a:prstGeom prst="ellipse">
            <a:avLst/>
          </a:prstGeom>
          <a:gradFill>
            <a:gsLst>
              <a:gs pos="0">
                <a:schemeClr val="accent6">
                  <a:lumMod val="0"/>
                  <a:lumOff val="100000"/>
                </a:schemeClr>
              </a:gs>
              <a:gs pos="35000">
                <a:schemeClr val="accent6">
                  <a:lumMod val="0"/>
                  <a:lumOff val="100000"/>
                </a:schemeClr>
              </a:gs>
              <a:gs pos="10000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СОФЬЯ</a:t>
            </a:r>
          </a:p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1682-1689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0134600" y="2198369"/>
            <a:ext cx="1539036" cy="689610"/>
          </a:xfrm>
          <a:prstGeom prst="roundRect">
            <a:avLst/>
          </a:prstGeom>
          <a:gradFill>
            <a:gsLst>
              <a:gs pos="0">
                <a:schemeClr val="accent5">
                  <a:lumMod val="0"/>
                  <a:lumOff val="100000"/>
                </a:schemeClr>
              </a:gs>
              <a:gs pos="35000">
                <a:schemeClr val="accent5">
                  <a:lumMod val="0"/>
                  <a:lumOff val="100000"/>
                </a:schemeClr>
              </a:gs>
              <a:gs pos="100000">
                <a:schemeClr val="accent5">
                  <a:lumMod val="100000"/>
                </a:schemeClr>
              </a:gs>
            </a:gsLst>
            <a:path path="circle">
              <a:fillToRect l="50000" t="-80000" r="50000" b="18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ПЕТР </a:t>
            </a:r>
            <a:r>
              <a:rPr lang="en-US" sz="1600" b="1" dirty="0" smtClean="0">
                <a:solidFill>
                  <a:schemeClr val="tx1"/>
                </a:solidFill>
              </a:rPr>
              <a:t>II</a:t>
            </a:r>
            <a:endParaRPr lang="ru-RU" sz="16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 1727-1730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16477" y="4570208"/>
            <a:ext cx="2191038" cy="746760"/>
          </a:xfrm>
          <a:prstGeom prst="roundRect">
            <a:avLst/>
          </a:prstGeom>
          <a:gradFill>
            <a:gsLst>
              <a:gs pos="0">
                <a:schemeClr val="accent5">
                  <a:lumMod val="0"/>
                  <a:lumOff val="100000"/>
                </a:schemeClr>
              </a:gs>
              <a:gs pos="35000">
                <a:schemeClr val="accent5">
                  <a:lumMod val="0"/>
                  <a:lumOff val="100000"/>
                </a:schemeClr>
              </a:gs>
              <a:gs pos="100000">
                <a:schemeClr val="accent5">
                  <a:lumMod val="100000"/>
                </a:schemeClr>
              </a:gs>
            </a:gsLst>
            <a:path path="circle">
              <a:fillToRect l="50000" t="-80000" r="50000" b="18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АННА ИОАННОВНА 1730-1740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280359" y="4559581"/>
            <a:ext cx="2327364" cy="746760"/>
          </a:xfrm>
          <a:prstGeom prst="roundRect">
            <a:avLst/>
          </a:prstGeom>
          <a:gradFill>
            <a:gsLst>
              <a:gs pos="0">
                <a:schemeClr val="accent5">
                  <a:lumMod val="0"/>
                  <a:lumOff val="100000"/>
                </a:schemeClr>
              </a:gs>
              <a:gs pos="35000">
                <a:schemeClr val="accent5">
                  <a:lumMod val="0"/>
                  <a:lumOff val="100000"/>
                </a:schemeClr>
              </a:gs>
              <a:gs pos="100000">
                <a:schemeClr val="accent5">
                  <a:lumMod val="100000"/>
                </a:schemeClr>
              </a:gs>
            </a:gsLst>
            <a:path path="circle">
              <a:fillToRect l="50000" t="-80000" r="50000" b="18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ИВАН </a:t>
            </a:r>
            <a:r>
              <a:rPr lang="en-US" sz="1600" b="1" dirty="0" smtClean="0">
                <a:solidFill>
                  <a:schemeClr val="tx1"/>
                </a:solidFill>
              </a:rPr>
              <a:t>VI</a:t>
            </a:r>
            <a:r>
              <a:rPr lang="ru-RU" sz="1600" b="1" dirty="0" smtClean="0">
                <a:solidFill>
                  <a:schemeClr val="tx1"/>
                </a:solidFill>
              </a:rPr>
              <a:t> АНТОНОВИЧ 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1740-1741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3126963" y="5550183"/>
            <a:ext cx="2634156" cy="777240"/>
          </a:xfrm>
          <a:prstGeom prst="ellipse">
            <a:avLst/>
          </a:prstGeom>
          <a:gradFill>
            <a:gsLst>
              <a:gs pos="0">
                <a:schemeClr val="accent5">
                  <a:lumMod val="0"/>
                  <a:lumOff val="100000"/>
                </a:schemeClr>
              </a:gs>
              <a:gs pos="35000">
                <a:schemeClr val="accent5">
                  <a:lumMod val="0"/>
                  <a:lumOff val="100000"/>
                </a:schemeClr>
              </a:gs>
              <a:gs pos="100000">
                <a:schemeClr val="accent5">
                  <a:lumMod val="100000"/>
                </a:schemeClr>
              </a:gs>
            </a:gsLst>
            <a:path path="circle">
              <a:fillToRect l="50000" t="-80000" r="50000" b="18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АННА ЛЕОПОЛЬДОВНА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036423" y="4574821"/>
            <a:ext cx="1638492" cy="731520"/>
          </a:xfrm>
          <a:prstGeom prst="roundRect">
            <a:avLst/>
          </a:prstGeom>
          <a:gradFill>
            <a:gsLst>
              <a:gs pos="0">
                <a:schemeClr val="accent5">
                  <a:lumMod val="0"/>
                  <a:lumOff val="100000"/>
                </a:schemeClr>
              </a:gs>
              <a:gs pos="35000">
                <a:schemeClr val="accent5">
                  <a:lumMod val="0"/>
                  <a:lumOff val="100000"/>
                </a:schemeClr>
              </a:gs>
              <a:gs pos="100000">
                <a:schemeClr val="accent5">
                  <a:lumMod val="100000"/>
                </a:schemeClr>
              </a:gs>
            </a:gsLst>
            <a:path path="circle">
              <a:fillToRect l="50000" t="-80000" r="50000" b="18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ЕЛИЗАВЕТА </a:t>
            </a:r>
            <a:r>
              <a:rPr lang="en-US" sz="1600" b="1" dirty="0" smtClean="0">
                <a:solidFill>
                  <a:schemeClr val="tx1"/>
                </a:solidFill>
              </a:rPr>
              <a:t>I</a:t>
            </a: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1741-1761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8076198" y="4521481"/>
            <a:ext cx="1690716" cy="838200"/>
          </a:xfrm>
          <a:prstGeom prst="roundRect">
            <a:avLst/>
          </a:prstGeom>
          <a:gradFill>
            <a:gsLst>
              <a:gs pos="0">
                <a:schemeClr val="accent5">
                  <a:lumMod val="0"/>
                  <a:lumOff val="100000"/>
                </a:schemeClr>
              </a:gs>
              <a:gs pos="35000">
                <a:schemeClr val="accent5">
                  <a:lumMod val="0"/>
                  <a:lumOff val="100000"/>
                </a:schemeClr>
              </a:gs>
              <a:gs pos="100000">
                <a:schemeClr val="accent5">
                  <a:lumMod val="100000"/>
                </a:schemeClr>
              </a:gs>
            </a:gsLst>
            <a:path path="circle">
              <a:fillToRect l="50000" t="-80000" r="50000" b="18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 </a:t>
            </a:r>
            <a:r>
              <a:rPr lang="ru-RU" sz="1600" b="1" dirty="0" smtClean="0">
                <a:solidFill>
                  <a:schemeClr val="tx1"/>
                </a:solidFill>
              </a:rPr>
              <a:t>ПЕТР </a:t>
            </a:r>
            <a:r>
              <a:rPr lang="en-US" sz="1600" b="1" dirty="0" smtClean="0">
                <a:solidFill>
                  <a:schemeClr val="tx1"/>
                </a:solidFill>
              </a:rPr>
              <a:t>III</a:t>
            </a:r>
            <a:endParaRPr lang="ru-RU" sz="16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1761-1762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186 дней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7" name="Прямоугольник с двумя скругленными противолежащими углами 16"/>
          <p:cNvSpPr/>
          <p:nvPr/>
        </p:nvSpPr>
        <p:spPr>
          <a:xfrm>
            <a:off x="10168197" y="4527635"/>
            <a:ext cx="1600200" cy="838200"/>
          </a:xfrm>
          <a:prstGeom prst="round2DiagRect">
            <a:avLst/>
          </a:prstGeo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35000">
                <a:schemeClr val="accent6">
                  <a:lumMod val="0"/>
                  <a:lumOff val="100000"/>
                </a:schemeClr>
              </a:gs>
              <a:gs pos="10000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ЕКАТЕРИНА </a:t>
            </a:r>
            <a:r>
              <a:rPr lang="en-US" sz="1600" b="1" dirty="0" smtClean="0">
                <a:solidFill>
                  <a:schemeClr val="tx1"/>
                </a:solidFill>
              </a:rPr>
              <a:t>II</a:t>
            </a:r>
            <a:endParaRPr lang="ru-RU" sz="16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1762-1796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8" name="Прямоугольник с двумя скругленными противолежащими углами 17"/>
          <p:cNvSpPr/>
          <p:nvPr/>
        </p:nvSpPr>
        <p:spPr>
          <a:xfrm>
            <a:off x="7783170" y="2198369"/>
            <a:ext cx="1767840" cy="708660"/>
          </a:xfrm>
          <a:prstGeom prst="round2DiagRect">
            <a:avLst/>
          </a:prstGeom>
          <a:gradFill flip="none" rotWithShape="1">
            <a:gsLst>
              <a:gs pos="0">
                <a:schemeClr val="accent5">
                  <a:lumMod val="0"/>
                  <a:lumOff val="100000"/>
                </a:schemeClr>
              </a:gs>
              <a:gs pos="35000">
                <a:schemeClr val="accent5">
                  <a:lumMod val="0"/>
                  <a:lumOff val="100000"/>
                </a:schemeClr>
              </a:gs>
              <a:gs pos="100000">
                <a:schemeClr val="accent5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ЕКАТЕРИНА </a:t>
            </a:r>
            <a:r>
              <a:rPr lang="en-US" sz="1600" b="1" dirty="0" smtClean="0">
                <a:solidFill>
                  <a:schemeClr val="tx1"/>
                </a:solidFill>
              </a:rPr>
              <a:t>I</a:t>
            </a: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1725-1727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43105" y="2146848"/>
            <a:ext cx="1783080" cy="815340"/>
          </a:xfrm>
          <a:prstGeom prst="roundRect">
            <a:avLst/>
          </a:prstGeom>
          <a:gradFill>
            <a:gsLst>
              <a:gs pos="0">
                <a:schemeClr val="accent6">
                  <a:lumMod val="0"/>
                  <a:lumOff val="100000"/>
                </a:schemeClr>
              </a:gs>
              <a:gs pos="35000">
                <a:schemeClr val="accent6">
                  <a:lumMod val="0"/>
                  <a:lumOff val="100000"/>
                </a:schemeClr>
              </a:gs>
              <a:gs pos="10000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АЛЕКСЕЙ МИХАЙЛОВИЧ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1645-1676</a:t>
            </a:r>
            <a:endParaRPr lang="ru-RU" sz="1600" b="1" dirty="0">
              <a:solidFill>
                <a:schemeClr val="tx1"/>
              </a:solidFill>
            </a:endParaRPr>
          </a:p>
        </p:txBody>
      </p:sp>
      <p:cxnSp>
        <p:nvCxnSpPr>
          <p:cNvPr id="7" name="Прямая со стрелкой 6"/>
          <p:cNvCxnSpPr>
            <a:stCxn id="6" idx="3"/>
            <a:endCxn id="18" idx="2"/>
          </p:cNvCxnSpPr>
          <p:nvPr/>
        </p:nvCxnSpPr>
        <p:spPr>
          <a:xfrm>
            <a:off x="7186110" y="2552699"/>
            <a:ext cx="597060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4" idx="3"/>
            <a:endCxn id="5" idx="1"/>
          </p:cNvCxnSpPr>
          <p:nvPr/>
        </p:nvCxnSpPr>
        <p:spPr>
          <a:xfrm flipV="1">
            <a:off x="4599804" y="1591627"/>
            <a:ext cx="613200" cy="961072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4" idx="3"/>
            <a:endCxn id="6" idx="1"/>
          </p:cNvCxnSpPr>
          <p:nvPr/>
        </p:nvCxnSpPr>
        <p:spPr>
          <a:xfrm>
            <a:off x="4599804" y="2552699"/>
            <a:ext cx="613200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>
            <a:stCxn id="5" idx="2"/>
            <a:endCxn id="6" idx="0"/>
          </p:cNvCxnSpPr>
          <p:nvPr/>
        </p:nvCxnSpPr>
        <p:spPr>
          <a:xfrm>
            <a:off x="6195522" y="1963101"/>
            <a:ext cx="4035" cy="153353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>
            <a:stCxn id="6" idx="2"/>
            <a:endCxn id="9" idx="0"/>
          </p:cNvCxnSpPr>
          <p:nvPr/>
        </p:nvCxnSpPr>
        <p:spPr>
          <a:xfrm flipH="1">
            <a:off x="6199055" y="2988944"/>
            <a:ext cx="502" cy="181893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>
            <a:stCxn id="19" idx="3"/>
            <a:endCxn id="4" idx="1"/>
          </p:cNvCxnSpPr>
          <p:nvPr/>
        </p:nvCxnSpPr>
        <p:spPr>
          <a:xfrm flipV="1">
            <a:off x="2326185" y="2552699"/>
            <a:ext cx="552423" cy="1819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18" idx="0"/>
            <a:endCxn id="11" idx="1"/>
          </p:cNvCxnSpPr>
          <p:nvPr/>
        </p:nvCxnSpPr>
        <p:spPr>
          <a:xfrm flipV="1">
            <a:off x="9551010" y="2543174"/>
            <a:ext cx="583590" cy="9525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stCxn id="12" idx="3"/>
            <a:endCxn id="13" idx="1"/>
          </p:cNvCxnSpPr>
          <p:nvPr/>
        </p:nvCxnSpPr>
        <p:spPr>
          <a:xfrm flipV="1">
            <a:off x="2707515" y="4932961"/>
            <a:ext cx="572844" cy="10627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>
            <a:stCxn id="13" idx="3"/>
            <a:endCxn id="15" idx="1"/>
          </p:cNvCxnSpPr>
          <p:nvPr/>
        </p:nvCxnSpPr>
        <p:spPr>
          <a:xfrm>
            <a:off x="5607723" y="4932961"/>
            <a:ext cx="428700" cy="762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>
            <a:stCxn id="15" idx="3"/>
            <a:endCxn id="16" idx="1"/>
          </p:cNvCxnSpPr>
          <p:nvPr/>
        </p:nvCxnSpPr>
        <p:spPr>
          <a:xfrm>
            <a:off x="7674915" y="4940581"/>
            <a:ext cx="401283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>
            <a:stCxn id="16" idx="3"/>
            <a:endCxn id="17" idx="2"/>
          </p:cNvCxnSpPr>
          <p:nvPr/>
        </p:nvCxnSpPr>
        <p:spPr>
          <a:xfrm>
            <a:off x="9766914" y="4940581"/>
            <a:ext cx="401283" cy="6154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>
            <a:stCxn id="13" idx="2"/>
            <a:endCxn id="14" idx="0"/>
          </p:cNvCxnSpPr>
          <p:nvPr/>
        </p:nvCxnSpPr>
        <p:spPr>
          <a:xfrm>
            <a:off x="4444041" y="5306341"/>
            <a:ext cx="0" cy="243842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" name="Рисунок 3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6197" y="667138"/>
            <a:ext cx="1272019" cy="1528848"/>
          </a:xfrm>
          <a:prstGeom prst="rect">
            <a:avLst/>
          </a:prstGeom>
        </p:spPr>
      </p:pic>
      <p:pic>
        <p:nvPicPr>
          <p:cNvPr id="41" name="Рисунок 4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0800" y="178248"/>
            <a:ext cx="1291101" cy="1938206"/>
          </a:xfrm>
          <a:prstGeom prst="rect">
            <a:avLst/>
          </a:prstGeom>
        </p:spPr>
      </p:pic>
      <p:pic>
        <p:nvPicPr>
          <p:cNvPr id="42" name="Рисунок 4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6090" y="3225714"/>
            <a:ext cx="982070" cy="1222060"/>
          </a:xfrm>
          <a:prstGeom prst="rect">
            <a:avLst/>
          </a:prstGeom>
        </p:spPr>
      </p:pic>
      <p:pic>
        <p:nvPicPr>
          <p:cNvPr id="56" name="Рисунок 5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0060" y="3135291"/>
            <a:ext cx="1020048" cy="1290600"/>
          </a:xfrm>
          <a:prstGeom prst="rect">
            <a:avLst/>
          </a:prstGeom>
        </p:spPr>
      </p:pic>
      <p:pic>
        <p:nvPicPr>
          <p:cNvPr id="59" name="Объект 3"/>
          <p:cNvPicPr>
            <a:picLocks noGrp="1" noChangeAspect="1"/>
          </p:cNvPicPr>
          <p:nvPr>
            <p:ph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7723" y="3194984"/>
            <a:ext cx="1460957" cy="1230907"/>
          </a:xfrm>
        </p:spPr>
      </p:pic>
      <p:pic>
        <p:nvPicPr>
          <p:cNvPr id="84" name="Рисунок 8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7090" y="3025070"/>
            <a:ext cx="1082203" cy="1412192"/>
          </a:xfrm>
          <a:prstGeom prst="rect">
            <a:avLst/>
          </a:prstGeom>
        </p:spPr>
      </p:pic>
      <p:pic>
        <p:nvPicPr>
          <p:cNvPr id="85" name="Рисунок 8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6356" y="3035582"/>
            <a:ext cx="1182961" cy="1401680"/>
          </a:xfrm>
          <a:prstGeom prst="rect">
            <a:avLst/>
          </a:prstGeom>
        </p:spPr>
      </p:pic>
      <p:pic>
        <p:nvPicPr>
          <p:cNvPr id="86" name="Рисунок 85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9006" y="5550183"/>
            <a:ext cx="1018717" cy="1193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6963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93789"/>
            <a:ext cx="11689080" cy="57912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tx1"/>
                </a:solidFill>
              </a:rPr>
              <a:t>Е</a:t>
            </a:r>
            <a:r>
              <a:rPr lang="ru-RU" b="1" dirty="0" smtClean="0">
                <a:solidFill>
                  <a:schemeClr val="tx1"/>
                </a:solidFill>
              </a:rPr>
              <a:t>КАТЕРИНА </a:t>
            </a:r>
            <a:r>
              <a:rPr lang="en-US" b="1" dirty="0" smtClean="0">
                <a:solidFill>
                  <a:schemeClr val="tx1"/>
                </a:solidFill>
              </a:rPr>
              <a:t>I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smtClean="0">
                <a:solidFill>
                  <a:schemeClr val="tx1"/>
                </a:solidFill>
              </a:rPr>
              <a:t>(1725-1727) </a:t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sz="1800" i="1" dirty="0" smtClean="0">
                <a:solidFill>
                  <a:schemeClr val="tx1"/>
                </a:solidFill>
              </a:rPr>
              <a:t>женщина «слабая и роскошная» /историк Щербатов/</a:t>
            </a:r>
            <a:endParaRPr lang="ru-RU" sz="1800" i="1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36720" y="1505635"/>
            <a:ext cx="7802880" cy="50321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chemeClr val="tx1"/>
                </a:solidFill>
              </a:rPr>
              <a:t>28 января 1725 г. – умер Петр </a:t>
            </a:r>
            <a:r>
              <a:rPr lang="en-US" sz="1600" dirty="0" smtClean="0">
                <a:solidFill>
                  <a:schemeClr val="tx1"/>
                </a:solidFill>
              </a:rPr>
              <a:t>I</a:t>
            </a:r>
            <a:r>
              <a:rPr lang="ru-RU" sz="1600" dirty="0" smtClean="0">
                <a:solidFill>
                  <a:schemeClr val="tx1"/>
                </a:solidFill>
              </a:rPr>
              <a:t>.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Преемника оставить не успел</a:t>
            </a:r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/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/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/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/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/>
          </a:p>
          <a:p>
            <a:pPr algn="just"/>
            <a:r>
              <a:rPr lang="ru-RU" sz="1600" dirty="0" smtClean="0">
                <a:solidFill>
                  <a:schemeClr val="tx1"/>
                </a:solidFill>
              </a:rPr>
              <a:t>Преображенский и Семеновский полки заблокировали доступ во дворец сторонникам Петра </a:t>
            </a:r>
            <a:r>
              <a:rPr lang="en-US" sz="1600" dirty="0" smtClean="0">
                <a:solidFill>
                  <a:schemeClr val="tx1"/>
                </a:solidFill>
              </a:rPr>
              <a:t>II</a:t>
            </a:r>
            <a:r>
              <a:rPr lang="ru-RU" sz="1600" dirty="0" smtClean="0">
                <a:solidFill>
                  <a:schemeClr val="tx1"/>
                </a:solidFill>
              </a:rPr>
              <a:t> и провозгласили императрицей Екатерину Алексеевну</a:t>
            </a:r>
          </a:p>
          <a:p>
            <a:pPr algn="just"/>
            <a:endParaRPr lang="ru-RU" sz="900" dirty="0" smtClean="0">
              <a:solidFill>
                <a:schemeClr val="tx1"/>
              </a:solidFill>
            </a:endParaRPr>
          </a:p>
          <a:p>
            <a:pPr algn="just"/>
            <a:r>
              <a:rPr lang="ru-RU" sz="1600" u="sng" dirty="0" smtClean="0"/>
              <a:t>Александр Меншиков </a:t>
            </a:r>
            <a:r>
              <a:rPr lang="ru-RU" sz="1600" dirty="0" smtClean="0"/>
              <a:t>(«полудержавный властелин» /А.С. Пушкин/) – президент Военной коллегии, генерал-губернатор Петербурга, генерал-фельдмаршал, вице-адмирал, подполковник Преображенского полка</a:t>
            </a:r>
            <a:endParaRPr lang="ru-RU" sz="1600" dirty="0" smtClean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236970" y="1950720"/>
            <a:ext cx="2903220" cy="350520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0"/>
                  <a:lumOff val="100000"/>
                </a:schemeClr>
              </a:gs>
              <a:gs pos="35000">
                <a:schemeClr val="accent5">
                  <a:lumMod val="0"/>
                  <a:lumOff val="100000"/>
                </a:schemeClr>
              </a:gs>
              <a:gs pos="100000">
                <a:schemeClr val="accent5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Претенденты на престол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389120" y="2539210"/>
            <a:ext cx="3093720" cy="658445"/>
          </a:xfrm>
          <a:prstGeom prst="roundRect">
            <a:avLst/>
          </a:prstGeom>
          <a:gradFill>
            <a:gsLst>
              <a:gs pos="0">
                <a:schemeClr val="accent5">
                  <a:lumMod val="0"/>
                  <a:lumOff val="100000"/>
                </a:schemeClr>
              </a:gs>
              <a:gs pos="35000">
                <a:schemeClr val="accent5">
                  <a:lumMod val="0"/>
                  <a:lumOff val="100000"/>
                </a:schemeClr>
              </a:gs>
              <a:gs pos="100000">
                <a:schemeClr val="accent5">
                  <a:lumMod val="100000"/>
                </a:schemeClr>
              </a:gs>
            </a:gsLst>
            <a:path path="circle">
              <a:fillToRect l="50000" t="-80000" r="50000" b="18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Екатерина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жена Петра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I</a:t>
            </a:r>
            <a:r>
              <a:rPr lang="ru-RU" sz="1400" dirty="0" smtClean="0">
                <a:solidFill>
                  <a:schemeClr val="tx1"/>
                </a:solidFill>
              </a:rPr>
              <a:t>  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8039100" y="2554450"/>
            <a:ext cx="3459480" cy="658445"/>
          </a:xfrm>
          <a:prstGeom prst="roundRect">
            <a:avLst/>
          </a:prstGeom>
          <a:gradFill>
            <a:gsLst>
              <a:gs pos="0">
                <a:schemeClr val="accent5">
                  <a:lumMod val="0"/>
                  <a:lumOff val="100000"/>
                </a:schemeClr>
              </a:gs>
              <a:gs pos="35000">
                <a:schemeClr val="accent5">
                  <a:lumMod val="0"/>
                  <a:lumOff val="100000"/>
                </a:schemeClr>
              </a:gs>
              <a:gs pos="100000">
                <a:schemeClr val="accent5">
                  <a:lumMod val="100000"/>
                </a:schemeClr>
              </a:gs>
            </a:gsLst>
            <a:path path="circle">
              <a:fillToRect l="50000" t="-80000" r="50000" b="18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Петр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9-летний сын царевича Алексея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9" name="Выноска со стрелкой вверх 8"/>
          <p:cNvSpPr/>
          <p:nvPr/>
        </p:nvSpPr>
        <p:spPr>
          <a:xfrm>
            <a:off x="4404360" y="3192500"/>
            <a:ext cx="3261360" cy="1557606"/>
          </a:xfrm>
          <a:prstGeom prst="upArrowCallout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«птенцы гнезда Петрова» (новая знать), Преображенский и Семеновские полки, дворянские по составу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0" name="Выноска со стрелкой вверх 9"/>
          <p:cNvSpPr/>
          <p:nvPr/>
        </p:nvSpPr>
        <p:spPr>
          <a:xfrm>
            <a:off x="8138160" y="3212895"/>
            <a:ext cx="3200400" cy="1557606"/>
          </a:xfrm>
          <a:prstGeom prst="upArrowCallout">
            <a:avLst/>
          </a:prstGeom>
          <a:gradFill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Старая знать</a:t>
            </a:r>
            <a:endParaRPr lang="ru-RU" sz="1600" dirty="0">
              <a:solidFill>
                <a:schemeClr val="tx1"/>
              </a:solidFill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80" y="1661159"/>
            <a:ext cx="3429000" cy="4084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6227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4008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ЕКАТЕРИНА </a:t>
            </a:r>
            <a:r>
              <a:rPr lang="en-US" dirty="0" smtClean="0">
                <a:solidFill>
                  <a:schemeClr val="tx1"/>
                </a:solidFill>
              </a:rPr>
              <a:t>I</a:t>
            </a:r>
            <a:r>
              <a:rPr lang="ru-RU" dirty="0" smtClean="0">
                <a:solidFill>
                  <a:schemeClr val="tx1"/>
                </a:solidFill>
              </a:rPr>
              <a:t> (1725-1727)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sz="2200" dirty="0" smtClean="0">
                <a:solidFill>
                  <a:schemeClr val="tx1"/>
                </a:solidFill>
              </a:rPr>
              <a:t>ВЕРХОВНИКИ</a:t>
            </a:r>
            <a:endParaRPr lang="ru-RU" sz="22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99560" y="1661159"/>
            <a:ext cx="7863840" cy="4907281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 smtClean="0">
                <a:solidFill>
                  <a:schemeClr val="tx1"/>
                </a:solidFill>
              </a:rPr>
              <a:t>1726 – Верховный тайный совет (</a:t>
            </a:r>
            <a:r>
              <a:rPr lang="ru-RU" dirty="0" err="1" smtClean="0">
                <a:solidFill>
                  <a:schemeClr val="tx1"/>
                </a:solidFill>
              </a:rPr>
              <a:t>верховники</a:t>
            </a:r>
            <a:r>
              <a:rPr lang="ru-RU" dirty="0" smtClean="0">
                <a:solidFill>
                  <a:schemeClr val="tx1"/>
                </a:solidFill>
              </a:rPr>
              <a:t>). 7 человек во главе с  		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</a:t>
            </a:r>
            <a:r>
              <a:rPr lang="ru-RU" b="1" dirty="0" smtClean="0">
                <a:solidFill>
                  <a:schemeClr val="tx1"/>
                </a:solidFill>
              </a:rPr>
              <a:t>Меншиковым</a:t>
            </a:r>
            <a:r>
              <a:rPr lang="ru-RU" dirty="0" smtClean="0">
                <a:solidFill>
                  <a:schemeClr val="tx1"/>
                </a:solidFill>
              </a:rPr>
              <a:t>. Включен князь Голицын, представитель </a:t>
            </a:r>
            <a:r>
              <a:rPr lang="en-US" dirty="0" smtClean="0">
                <a:solidFill>
                  <a:schemeClr val="tx1"/>
                </a:solidFill>
              </a:rPr>
              <a:t>  	   	    	    </a:t>
            </a:r>
            <a:r>
              <a:rPr lang="ru-RU" dirty="0" smtClean="0">
                <a:solidFill>
                  <a:schemeClr val="tx1"/>
                </a:solidFill>
              </a:rPr>
              <a:t>родовой аристократии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chemeClr val="tx1"/>
                </a:solidFill>
              </a:rPr>
              <a:t>Без одобрения Совета не мог быть принят ни один указ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chemeClr val="tx1"/>
                </a:solidFill>
              </a:rPr>
              <a:t>Совету подчинялись коллегии. Роль Сената уменьшилась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chemeClr val="tx1"/>
                </a:solidFill>
              </a:rPr>
              <a:t>Формально преобразования Петра </a:t>
            </a:r>
            <a:r>
              <a:rPr lang="en-US" dirty="0" smtClean="0">
                <a:solidFill>
                  <a:schemeClr val="tx1"/>
                </a:solidFill>
              </a:rPr>
              <a:t>I </a:t>
            </a:r>
            <a:r>
              <a:rPr lang="ru-RU" dirty="0" smtClean="0">
                <a:solidFill>
                  <a:schemeClr val="tx1"/>
                </a:solidFill>
              </a:rPr>
              <a:t>продолжались, фактически политика пересматривалась для преодоления кризисных явлений: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ru-RU" dirty="0" smtClean="0">
                <a:solidFill>
                  <a:schemeClr val="tx1"/>
                </a:solidFill>
              </a:rPr>
              <a:t>Сокращена подушная подать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ru-RU" dirty="0" smtClean="0">
                <a:solidFill>
                  <a:schemeClr val="tx1"/>
                </a:solidFill>
              </a:rPr>
              <a:t>Отменена постойная повинность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ru-RU" dirty="0" smtClean="0">
                <a:solidFill>
                  <a:schemeClr val="tx1"/>
                </a:solidFill>
              </a:rPr>
              <a:t>Запрещено использовать армию для получения недоимок по налогам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ru-RU" dirty="0" smtClean="0">
                <a:solidFill>
                  <a:schemeClr val="tx1"/>
                </a:solidFill>
              </a:rPr>
              <a:t>Дворяне получили право на торговлю (отменена монополия посадских)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ru-RU" dirty="0" smtClean="0">
                <a:solidFill>
                  <a:schemeClr val="tx1"/>
                </a:solidFill>
              </a:rPr>
              <a:t>Обсуждался вопрос о сокращении расходов на армию и флот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482" y="2038350"/>
            <a:ext cx="2586038" cy="3158490"/>
          </a:xfrm>
          <a:prstGeom prst="rect">
            <a:avLst/>
          </a:prstGeom>
        </p:spPr>
      </p:pic>
      <p:sp>
        <p:nvSpPr>
          <p:cNvPr id="6" name="Горизонтальный свиток 5"/>
          <p:cNvSpPr/>
          <p:nvPr/>
        </p:nvSpPr>
        <p:spPr>
          <a:xfrm>
            <a:off x="812482" y="5425440"/>
            <a:ext cx="2586038" cy="441960"/>
          </a:xfrm>
          <a:prstGeom prst="horizontalScroll">
            <a:avLst/>
          </a:prstGeom>
          <a:gradFill>
            <a:gsLst>
              <a:gs pos="0">
                <a:schemeClr val="accent6">
                  <a:lumMod val="0"/>
                  <a:lumOff val="100000"/>
                </a:schemeClr>
              </a:gs>
              <a:gs pos="35000">
                <a:schemeClr val="accent6">
                  <a:lumMod val="0"/>
                  <a:lumOff val="100000"/>
                </a:schemeClr>
              </a:gs>
              <a:gs pos="10000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Александр Меншиков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0521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46120" y="350520"/>
            <a:ext cx="8458200" cy="105156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ПЕТР </a:t>
            </a:r>
            <a:r>
              <a:rPr lang="en-US" dirty="0" smtClean="0">
                <a:solidFill>
                  <a:schemeClr val="tx1"/>
                </a:solidFill>
              </a:rPr>
              <a:t>II</a:t>
            </a:r>
            <a:r>
              <a:rPr lang="ru-RU" dirty="0" smtClean="0">
                <a:solidFill>
                  <a:schemeClr val="tx1"/>
                </a:solidFill>
              </a:rPr>
              <a:t> (1727-1730)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sz="1800" i="1" dirty="0" smtClean="0">
                <a:solidFill>
                  <a:schemeClr val="tx1"/>
                </a:solidFill>
              </a:rPr>
              <a:t>Рослый красавец с жестоким сердцем, посредственным умом и огромным властолюбием. Пропадал на охоте по три-четыре месяца в году. </a:t>
            </a:r>
            <a:endParaRPr lang="ru-RU" sz="1800" i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26280" y="1508761"/>
            <a:ext cx="7391400" cy="4907279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sz="1600" i="1" dirty="0">
                <a:solidFill>
                  <a:schemeClr val="tx1"/>
                </a:solidFill>
              </a:rPr>
              <a:t>Стал императором в 11 лет по завещанию Екатерины </a:t>
            </a:r>
            <a:r>
              <a:rPr lang="en-US" sz="1600" i="1" dirty="0" smtClean="0">
                <a:solidFill>
                  <a:schemeClr val="tx1"/>
                </a:solidFill>
              </a:rPr>
              <a:t>I</a:t>
            </a:r>
            <a:endParaRPr lang="ru-RU" sz="1600" i="1" dirty="0">
              <a:solidFill>
                <a:schemeClr val="tx1"/>
              </a:solidFill>
            </a:endParaRPr>
          </a:p>
          <a:p>
            <a:pPr algn="just"/>
            <a:r>
              <a:rPr lang="ru-RU" sz="1600" i="1" dirty="0">
                <a:solidFill>
                  <a:schemeClr val="tx1"/>
                </a:solidFill>
              </a:rPr>
              <a:t>Р</a:t>
            </a:r>
            <a:r>
              <a:rPr lang="ru-RU" sz="1600" i="1" dirty="0" smtClean="0">
                <a:solidFill>
                  <a:schemeClr val="tx1"/>
                </a:solidFill>
              </a:rPr>
              <a:t>егент </a:t>
            </a:r>
            <a:r>
              <a:rPr lang="ru-RU" sz="1600" i="1" dirty="0">
                <a:solidFill>
                  <a:schemeClr val="tx1"/>
                </a:solidFill>
              </a:rPr>
              <a:t>– Верховный тайный </a:t>
            </a:r>
            <a:r>
              <a:rPr lang="ru-RU" sz="1600" i="1" dirty="0" smtClean="0">
                <a:solidFill>
                  <a:schemeClr val="tx1"/>
                </a:solidFill>
              </a:rPr>
              <a:t>совет</a:t>
            </a:r>
          </a:p>
          <a:p>
            <a:pPr algn="just"/>
            <a:r>
              <a:rPr lang="ru-RU" sz="1600" i="1" dirty="0" smtClean="0">
                <a:solidFill>
                  <a:schemeClr val="tx1"/>
                </a:solidFill>
              </a:rPr>
              <a:t>Поселился во дворце Меншикова, обручен с его дочерью</a:t>
            </a:r>
          </a:p>
          <a:p>
            <a:pPr algn="just"/>
            <a:r>
              <a:rPr lang="ru-RU" sz="1600" i="1" dirty="0" smtClean="0">
                <a:solidFill>
                  <a:schemeClr val="tx1"/>
                </a:solidFill>
              </a:rPr>
              <a:t>Воспитатель – барон </a:t>
            </a:r>
            <a:r>
              <a:rPr lang="ru-RU" sz="1600" i="1" u="sng" dirty="0" smtClean="0">
                <a:solidFill>
                  <a:schemeClr val="tx1"/>
                </a:solidFill>
              </a:rPr>
              <a:t>А.И. Остерман</a:t>
            </a:r>
            <a:r>
              <a:rPr lang="ru-RU" sz="1600" i="1" dirty="0" smtClean="0">
                <a:solidFill>
                  <a:schemeClr val="tx1"/>
                </a:solidFill>
              </a:rPr>
              <a:t>, соратник Меншикова, вошедший в контакт со старой знатью</a:t>
            </a:r>
          </a:p>
          <a:p>
            <a:pPr algn="just"/>
            <a:r>
              <a:rPr lang="ru-RU" sz="1600" i="1" dirty="0" smtClean="0">
                <a:solidFill>
                  <a:schemeClr val="tx1"/>
                </a:solidFill>
              </a:rPr>
              <a:t>Находился под влиянием друга – юного князя Ивана Долгорукого</a:t>
            </a:r>
          </a:p>
          <a:p>
            <a:pPr algn="just"/>
            <a:r>
              <a:rPr lang="ru-RU" sz="1600" i="1" dirty="0" smtClean="0">
                <a:solidFill>
                  <a:schemeClr val="tx1"/>
                </a:solidFill>
              </a:rPr>
              <a:t>Сентябрь 1727 – фактический государственный переворот. Меншиков арестован, сослан в село Березово в Сибирь, имения конфискованы. Умер через 2 года от туберкулеза</a:t>
            </a:r>
          </a:p>
          <a:p>
            <a:pPr algn="just"/>
            <a:r>
              <a:rPr lang="ru-RU" sz="1600" i="1" dirty="0" smtClean="0">
                <a:solidFill>
                  <a:schemeClr val="tx1"/>
                </a:solidFill>
              </a:rPr>
              <a:t>Большинство в Верховном тайном совете – старая аристократия (Голицыны, Долгорукие и А.И. Остерман). Россия избегала военных конфликтов. Прекращено кораблестроение на Балтике (Петр </a:t>
            </a:r>
            <a:r>
              <a:rPr lang="en-US" sz="1600" i="1" dirty="0" smtClean="0">
                <a:solidFill>
                  <a:schemeClr val="tx1"/>
                </a:solidFill>
              </a:rPr>
              <a:t>II</a:t>
            </a:r>
            <a:r>
              <a:rPr lang="ru-RU" sz="1600" i="1" dirty="0" smtClean="0">
                <a:solidFill>
                  <a:schemeClr val="tx1"/>
                </a:solidFill>
              </a:rPr>
              <a:t>: «Когда нужда потребует употребить корабли, я пойду в море, но  я не намерен гулять по нему, как дедушка»)</a:t>
            </a:r>
          </a:p>
          <a:p>
            <a:pPr algn="just"/>
            <a:r>
              <a:rPr lang="ru-RU" sz="1600" i="1" dirty="0" smtClean="0">
                <a:solidFill>
                  <a:schemeClr val="tx1"/>
                </a:solidFill>
              </a:rPr>
              <a:t>12-летний </a:t>
            </a:r>
            <a:r>
              <a:rPr lang="ru-RU" sz="1600" i="1" dirty="0">
                <a:solidFill>
                  <a:schemeClr val="tx1"/>
                </a:solidFill>
              </a:rPr>
              <a:t>П</a:t>
            </a:r>
            <a:r>
              <a:rPr lang="ru-RU" sz="1600" i="1" dirty="0" smtClean="0">
                <a:solidFill>
                  <a:schemeClr val="tx1"/>
                </a:solidFill>
              </a:rPr>
              <a:t>етр объявил себя полноправным правителем, чем положил конец регентству Верховного тайного совета</a:t>
            </a:r>
          </a:p>
          <a:p>
            <a:pPr algn="just"/>
            <a:r>
              <a:rPr lang="ru-RU" sz="1600" i="1" dirty="0" smtClean="0">
                <a:solidFill>
                  <a:schemeClr val="tx1"/>
                </a:solidFill>
              </a:rPr>
              <a:t>Долгорукие сосватали Петру сестру Ивана Екатерину</a:t>
            </a:r>
          </a:p>
          <a:p>
            <a:pPr algn="just"/>
            <a:r>
              <a:rPr lang="ru-RU" sz="1600" i="1" dirty="0" smtClean="0">
                <a:solidFill>
                  <a:schemeClr val="tx1"/>
                </a:solidFill>
              </a:rPr>
              <a:t>19 января 1730 – умер за несколько дней до свадьбы</a:t>
            </a:r>
            <a:endParaRPr lang="ru-RU" sz="16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990" y="350520"/>
            <a:ext cx="2002809" cy="310896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" y="3596639"/>
            <a:ext cx="3886200" cy="2987041"/>
          </a:xfrm>
          <a:prstGeom prst="rect">
            <a:avLst/>
          </a:prstGeom>
        </p:spPr>
      </p:pic>
      <p:sp>
        <p:nvSpPr>
          <p:cNvPr id="6" name="Стрелка влево 5"/>
          <p:cNvSpPr/>
          <p:nvPr/>
        </p:nvSpPr>
        <p:spPr>
          <a:xfrm>
            <a:off x="4175760" y="5882639"/>
            <a:ext cx="2255520" cy="838199"/>
          </a:xfrm>
          <a:prstGeom prst="leftArrow">
            <a:avLst/>
          </a:prstGeom>
          <a:gradFill>
            <a:gsLst>
              <a:gs pos="0">
                <a:schemeClr val="accent6">
                  <a:lumMod val="0"/>
                  <a:lumOff val="100000"/>
                </a:schemeClr>
              </a:gs>
              <a:gs pos="35000">
                <a:schemeClr val="accent6">
                  <a:lumMod val="0"/>
                  <a:lumOff val="100000"/>
                </a:schemeClr>
              </a:gs>
              <a:gs pos="10000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Меншиков в Березове (Суриков)</a:t>
            </a:r>
            <a:endParaRPr lang="ru-RU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942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7888" y="445770"/>
            <a:ext cx="11600272" cy="1489707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АННА ИОАННОВНА (1730-1740)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sz="1600" i="1" dirty="0" smtClean="0">
                <a:solidFill>
                  <a:schemeClr val="tx1"/>
                </a:solidFill>
              </a:rPr>
              <a:t>Выдана замуж за герцога Курляндского, тут же овдовела, 20 лет прожила среди курляндских дворян</a:t>
            </a:r>
            <a:br>
              <a:rPr lang="ru-RU" sz="1600" i="1" dirty="0" smtClean="0">
                <a:solidFill>
                  <a:schemeClr val="tx1"/>
                </a:solidFill>
              </a:rPr>
            </a:br>
            <a:r>
              <a:rPr lang="ru-RU" sz="1600" i="1" dirty="0" smtClean="0">
                <a:solidFill>
                  <a:schemeClr val="tx1"/>
                </a:solidFill>
              </a:rPr>
              <a:t>Полностью зависела от политической и материальной поддержки России</a:t>
            </a:r>
            <a:br>
              <a:rPr lang="ru-RU" sz="1600" i="1" dirty="0" smtClean="0">
                <a:solidFill>
                  <a:schemeClr val="tx1"/>
                </a:solidFill>
              </a:rPr>
            </a:br>
            <a:r>
              <a:rPr lang="ru-RU" sz="1600" i="1" dirty="0" smtClean="0">
                <a:solidFill>
                  <a:schemeClr val="tx1"/>
                </a:solidFill>
              </a:rPr>
              <a:t>«Государыня у нас дура, и как-де ни докладываешь, резолюции от нее никакой не добьешься» /кабинет-министр А.П. Волынский/</a:t>
            </a:r>
            <a:br>
              <a:rPr lang="ru-RU" sz="1600" i="1" dirty="0" smtClean="0">
                <a:solidFill>
                  <a:schemeClr val="tx1"/>
                </a:solidFill>
              </a:rPr>
            </a:br>
            <a:r>
              <a:rPr lang="ru-RU" sz="2200" b="1" dirty="0" smtClean="0">
                <a:solidFill>
                  <a:schemeClr val="tx1"/>
                </a:solidFill>
              </a:rPr>
              <a:t>ВОССТАНОВЛЕНИЕ САМОДЕРЖАВИЯ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89960" y="1935480"/>
            <a:ext cx="8321040" cy="480059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</a:rPr>
              <a:t>	</a:t>
            </a:r>
            <a:r>
              <a:rPr lang="ru-RU" sz="2000" dirty="0" smtClean="0">
                <a:solidFill>
                  <a:schemeClr val="tx1"/>
                </a:solidFill>
              </a:rPr>
              <a:t>Приглашена Верховным тайным советом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	Цель </a:t>
            </a:r>
            <a:r>
              <a:rPr lang="ru-RU" sz="2000" dirty="0" err="1" smtClean="0">
                <a:solidFill>
                  <a:schemeClr val="tx1"/>
                </a:solidFill>
              </a:rPr>
              <a:t>верховников</a:t>
            </a:r>
            <a:r>
              <a:rPr lang="ru-RU" sz="2000" dirty="0" smtClean="0">
                <a:solidFill>
                  <a:schemeClr val="tx1"/>
                </a:solidFill>
              </a:rPr>
              <a:t> – перейти от абсолютизма к олигархическому правлению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	Средство – </a:t>
            </a:r>
            <a:r>
              <a:rPr lang="ru-RU" sz="2000" b="1" u="sng" dirty="0" smtClean="0">
                <a:solidFill>
                  <a:schemeClr val="tx1"/>
                </a:solidFill>
              </a:rPr>
              <a:t>Кондиции</a:t>
            </a:r>
            <a:r>
              <a:rPr lang="ru-RU" sz="2000" dirty="0" smtClean="0">
                <a:solidFill>
                  <a:schemeClr val="tx1"/>
                </a:solidFill>
              </a:rPr>
              <a:t> (8 пунктов):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ru-RU" sz="2000" dirty="0" smtClean="0">
                <a:solidFill>
                  <a:schemeClr val="tx1"/>
                </a:solidFill>
              </a:rPr>
              <a:t>Не вступать в брак и не назначать преемника (конец наследственной монархии)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ru-RU" sz="2000" dirty="0" smtClean="0">
                <a:solidFill>
                  <a:schemeClr val="tx1"/>
                </a:solidFill>
              </a:rPr>
              <a:t>Не отнимать у дворян имения и имущество без суда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В ведении Верховного тайного совета: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ru-RU" sz="2000" dirty="0" smtClean="0">
                <a:solidFill>
                  <a:schemeClr val="tx1"/>
                </a:solidFill>
              </a:rPr>
              <a:t>вопросы войны и мира,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ru-RU" sz="2000" dirty="0" smtClean="0">
                <a:solidFill>
                  <a:schemeClr val="tx1"/>
                </a:solidFill>
              </a:rPr>
              <a:t>налогообложения и бюджета страны,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ru-RU" sz="2000" dirty="0" smtClean="0">
                <a:solidFill>
                  <a:schemeClr val="tx1"/>
                </a:solidFill>
              </a:rPr>
              <a:t>замещение должностей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ru-RU" sz="2000" dirty="0">
                <a:solidFill>
                  <a:schemeClr val="tx1"/>
                </a:solidFill>
              </a:rPr>
              <a:t>в</a:t>
            </a:r>
            <a:r>
              <a:rPr lang="ru-RU" sz="2000" dirty="0" smtClean="0">
                <a:solidFill>
                  <a:schemeClr val="tx1"/>
                </a:solidFill>
              </a:rPr>
              <a:t>ойско и гвардия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ru-RU" sz="2000" dirty="0">
                <a:solidFill>
                  <a:schemeClr val="tx1"/>
                </a:solidFill>
              </a:rPr>
              <a:t>п</a:t>
            </a:r>
            <a:r>
              <a:rPr lang="ru-RU" sz="2000" dirty="0" smtClean="0">
                <a:solidFill>
                  <a:schemeClr val="tx1"/>
                </a:solidFill>
              </a:rPr>
              <a:t>редоставление дворянам земель, населенных крестьянами</a:t>
            </a:r>
          </a:p>
          <a:p>
            <a:pPr>
              <a:buFont typeface="Courier New" panose="02070309020205020404" pitchFamily="49" charset="0"/>
              <a:buChar char="o"/>
            </a:pPr>
            <a:endParaRPr lang="ru-RU" dirty="0" smtClean="0">
              <a:solidFill>
                <a:schemeClr val="tx1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endParaRPr lang="ru-RU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Анна Иоанновна публично надорвала кондиции ВОССТАНОВИЛА САМОДЕРЖАВИЕ</a:t>
            </a:r>
          </a:p>
          <a:p>
            <a:pPr>
              <a:buFont typeface="Courier New" panose="02070309020205020404" pitchFamily="49" charset="0"/>
              <a:buChar char="o"/>
            </a:pPr>
            <a:endParaRPr lang="ru-RU" dirty="0" smtClean="0">
              <a:solidFill>
                <a:schemeClr val="tx1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7787640" y="3726179"/>
            <a:ext cx="3732860" cy="1219199"/>
          </a:xfrm>
          <a:prstGeom prst="horizontalScroll">
            <a:avLst/>
          </a:prstGeo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35000">
                <a:schemeClr val="accent6">
                  <a:lumMod val="0"/>
                  <a:lumOff val="100000"/>
                </a:schemeClr>
              </a:gs>
              <a:gs pos="10000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S Reference Sans Serif" panose="020B0604030504040204" pitchFamily="34" charset="0"/>
                <a:cs typeface="FreesiaUPC" panose="020B0604020202020204" pitchFamily="34" charset="-34"/>
              </a:rPr>
              <a:t>«А буде чего по сему обещанию не исполню и не поддержу, то лишена буду короны Российской»</a:t>
            </a:r>
          </a:p>
        </p:txBody>
      </p:sp>
      <p:sp>
        <p:nvSpPr>
          <p:cNvPr id="5" name="Прямоугольник с одним вырезанным углом 4"/>
          <p:cNvSpPr/>
          <p:nvPr/>
        </p:nvSpPr>
        <p:spPr>
          <a:xfrm>
            <a:off x="677334" y="5577840"/>
            <a:ext cx="4505907" cy="716278"/>
          </a:xfrm>
          <a:prstGeom prst="snip1Rect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 smtClean="0">
                <a:solidFill>
                  <a:schemeClr val="tx1"/>
                </a:solidFill>
              </a:rPr>
              <a:t>Большинство дворян, съехавшихся в Москву на свадьбу, гвардия, бюрократия против ограничения самодержавия  и произвола аристократии</a:t>
            </a:r>
            <a:endParaRPr lang="ru-RU" sz="1400" dirty="0"/>
          </a:p>
        </p:txBody>
      </p:sp>
      <p:sp>
        <p:nvSpPr>
          <p:cNvPr id="6" name="Прямоугольник с одним вырезанным углом 5"/>
          <p:cNvSpPr/>
          <p:nvPr/>
        </p:nvSpPr>
        <p:spPr>
          <a:xfrm>
            <a:off x="8381060" y="5577840"/>
            <a:ext cx="3246120" cy="716278"/>
          </a:xfrm>
          <a:prstGeom prst="snip1Rect">
            <a:avLst/>
          </a:prstGeom>
          <a:gradFill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 smtClean="0">
                <a:solidFill>
                  <a:schemeClr val="tx1"/>
                </a:solidFill>
              </a:rPr>
              <a:t>Депутация Преображенского полка и кавалергардов потребовала восстановления самодержавия</a:t>
            </a:r>
            <a:endParaRPr lang="ru-RU" sz="1400" dirty="0"/>
          </a:p>
        </p:txBody>
      </p:sp>
      <p:sp>
        <p:nvSpPr>
          <p:cNvPr id="7" name="Прямоугольник с одним вырезанным углом 6"/>
          <p:cNvSpPr/>
          <p:nvPr/>
        </p:nvSpPr>
        <p:spPr>
          <a:xfrm>
            <a:off x="5500324" y="5577840"/>
            <a:ext cx="2619401" cy="716278"/>
          </a:xfrm>
          <a:prstGeom prst="snip1Rect">
            <a:avLst/>
          </a:prstGeom>
          <a:gradFill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 smtClean="0">
                <a:solidFill>
                  <a:schemeClr val="tx1"/>
                </a:solidFill>
              </a:rPr>
              <a:t>Дворянство подало челобитную (166 подписей) о принятии </a:t>
            </a:r>
            <a:r>
              <a:rPr lang="ru-RU" sz="1400" dirty="0" err="1" smtClean="0">
                <a:solidFill>
                  <a:schemeClr val="tx1"/>
                </a:solidFill>
              </a:rPr>
              <a:t>самодержавства</a:t>
            </a:r>
            <a:endParaRPr lang="ru-RU" sz="1400" dirty="0" smtClean="0">
              <a:solidFill>
                <a:schemeClr val="tx1"/>
              </a:solidFill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2182177"/>
            <a:ext cx="2522126" cy="3106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532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381000"/>
            <a:ext cx="8596668" cy="1021080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</a:rPr>
              <a:t>АННА ИОАННОВНА (1730-1740)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sz="2400" dirty="0" smtClean="0">
                <a:solidFill>
                  <a:schemeClr val="tx1"/>
                </a:solidFill>
              </a:rPr>
              <a:t>ВНУТРЕННЯЯ ПОЛИТИКА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27949" y="3498534"/>
            <a:ext cx="5898726" cy="1412555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</a:rPr>
              <a:t>1731 – </a:t>
            </a:r>
            <a:r>
              <a:rPr lang="ru-RU" b="1" dirty="0" smtClean="0">
                <a:solidFill>
                  <a:schemeClr val="tx1"/>
                </a:solidFill>
              </a:rPr>
              <a:t>Кабинет министров </a:t>
            </a:r>
            <a:r>
              <a:rPr lang="ru-RU" dirty="0" smtClean="0">
                <a:solidFill>
                  <a:schemeClr val="tx1"/>
                </a:solidFill>
              </a:rPr>
              <a:t>(3 чел., во главе – </a:t>
            </a:r>
            <a:r>
              <a:rPr lang="ru-RU" b="1" dirty="0" smtClean="0">
                <a:solidFill>
                  <a:schemeClr val="tx1"/>
                </a:solidFill>
              </a:rPr>
              <a:t>А.И. Остерман</a:t>
            </a:r>
            <a:r>
              <a:rPr lang="ru-RU" dirty="0" smtClean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</a:rPr>
              <a:t>1735 – Указ: подпись трех министров равна императорской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</a:rPr>
              <a:t>Воссоздана </a:t>
            </a:r>
            <a:r>
              <a:rPr lang="ru-RU" b="1" dirty="0" smtClean="0">
                <a:solidFill>
                  <a:schemeClr val="tx1"/>
                </a:solidFill>
              </a:rPr>
              <a:t>Тайная канцелярия </a:t>
            </a:r>
            <a:r>
              <a:rPr lang="ru-RU" dirty="0" smtClean="0">
                <a:solidFill>
                  <a:schemeClr val="tx1"/>
                </a:solidFill>
              </a:rPr>
              <a:t>– орган политического сыска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</a:rPr>
              <a:t>Во главе армии – фельдмаршал </a:t>
            </a:r>
            <a:r>
              <a:rPr lang="ru-RU" b="1" dirty="0" smtClean="0">
                <a:solidFill>
                  <a:schemeClr val="tx1"/>
                </a:solidFill>
              </a:rPr>
              <a:t>Б.Х. Миних</a:t>
            </a:r>
          </a:p>
          <a:p>
            <a:pPr marL="0" indent="0">
              <a:buNone/>
            </a:pPr>
            <a:endParaRPr lang="ru-RU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b="1" dirty="0" smtClean="0">
              <a:solidFill>
                <a:schemeClr val="tx1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851749" y="5139683"/>
            <a:ext cx="11072707" cy="1341121"/>
          </a:xfrm>
          <a:prstGeom prst="round2DiagRect">
            <a:avLst/>
          </a:prstGeo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35000">
                <a:schemeClr val="accent6">
                  <a:lumMod val="0"/>
                  <a:lumOff val="100000"/>
                </a:schemeClr>
              </a:gs>
              <a:gs pos="10000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Мероприятия в интересах дворян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400" dirty="0">
                <a:solidFill>
                  <a:schemeClr val="tx1"/>
                </a:solidFill>
              </a:rPr>
              <a:t>1730 - Отменен закон о единонаследии в части раздела имения (поместья окончательно уравнены с вотчинами</a:t>
            </a:r>
            <a:r>
              <a:rPr lang="ru-RU" sz="1400" dirty="0" smtClean="0">
                <a:solidFill>
                  <a:schemeClr val="tx1"/>
                </a:solidFill>
              </a:rPr>
              <a:t>)</a:t>
            </a:r>
            <a:endParaRPr lang="ru-RU" sz="1400" dirty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400" dirty="0" smtClean="0">
                <a:solidFill>
                  <a:schemeClr val="tx1"/>
                </a:solidFill>
              </a:rPr>
              <a:t>1736 - Срок службы дворян сокращен до 25 лет; один из сыновей в дворянской семье освобождался от службы для управления имением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400" dirty="0" smtClean="0">
                <a:solidFill>
                  <a:schemeClr val="tx1"/>
                </a:solidFill>
              </a:rPr>
              <a:t>1740 – Разрешено увольнять только тех, кто реально отслужил 25 лет, а не был записан в полк с 10-летнего возраста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400" dirty="0" smtClean="0">
                <a:solidFill>
                  <a:schemeClr val="tx1"/>
                </a:solidFill>
              </a:rPr>
              <a:t>Создан Кадетский корпус (дворяне выпускались офицерами, не проходя службу рядовыми, как при Петре)</a:t>
            </a:r>
          </a:p>
          <a:p>
            <a:pPr algn="ctr"/>
            <a:endParaRPr lang="ru-RU" sz="1400" dirty="0"/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8336280" y="2126930"/>
            <a:ext cx="3672840" cy="2784159"/>
          </a:xfrm>
          <a:prstGeom prst="round2DiagRect">
            <a:avLst/>
          </a:prstGeo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35000">
                <a:schemeClr val="accent6">
                  <a:lumMod val="0"/>
                  <a:lumOff val="100000"/>
                </a:schemeClr>
              </a:gs>
              <a:gs pos="10000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Мероприятия в интересах купцов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400" dirty="0" smtClean="0">
                <a:solidFill>
                  <a:schemeClr val="tx1"/>
                </a:solidFill>
              </a:rPr>
              <a:t>Предпринимателям разрешено покупать крестьян без земли к мануфактурам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400" dirty="0" smtClean="0">
                <a:solidFill>
                  <a:schemeClr val="tx1"/>
                </a:solidFill>
              </a:rPr>
              <a:t>1736 – указ прикрепил навечно к мануфактурам ранее свободных пришлых работников и членов их семей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400" dirty="0" smtClean="0">
                <a:solidFill>
                  <a:schemeClr val="tx1"/>
                </a:solidFill>
              </a:rPr>
              <a:t>30-40 гг. – труд крепостных вытеснил труд свободных и стал господствующей формой труда во всех отраслях промышленности</a:t>
            </a:r>
          </a:p>
        </p:txBody>
      </p:sp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2602269" y="1427799"/>
            <a:ext cx="5624406" cy="1928810"/>
          </a:xfrm>
          <a:prstGeom prst="round2Diag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u="sng" dirty="0">
                <a:solidFill>
                  <a:schemeClr val="tx1"/>
                </a:solidFill>
              </a:rPr>
              <a:t>Бироновщина</a:t>
            </a:r>
            <a:r>
              <a:rPr lang="ru-RU" sz="1400" dirty="0">
                <a:solidFill>
                  <a:schemeClr val="tx1"/>
                </a:solidFill>
              </a:rPr>
              <a:t> (Эрнст Иоганн </a:t>
            </a:r>
            <a:r>
              <a:rPr lang="ru-RU" sz="1400" b="1" dirty="0">
                <a:solidFill>
                  <a:schemeClr val="tx1"/>
                </a:solidFill>
              </a:rPr>
              <a:t>Бирон</a:t>
            </a:r>
            <a:r>
              <a:rPr lang="ru-RU" sz="1400" dirty="0">
                <a:solidFill>
                  <a:schemeClr val="tx1"/>
                </a:solidFill>
              </a:rPr>
              <a:t> (государственных постов не занимал</a:t>
            </a:r>
            <a:r>
              <a:rPr lang="ru-RU" sz="1400" dirty="0" smtClean="0">
                <a:solidFill>
                  <a:schemeClr val="tx1"/>
                </a:solidFill>
              </a:rPr>
              <a:t>):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1400" dirty="0" smtClean="0">
                <a:solidFill>
                  <a:schemeClr val="tx1"/>
                </a:solidFill>
              </a:rPr>
              <a:t>засилье курляндских дворян на ключевых, высоко оплачиваемых постах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1400" dirty="0" smtClean="0">
                <a:solidFill>
                  <a:schemeClr val="tx1"/>
                </a:solidFill>
              </a:rPr>
              <a:t>взяточничество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1400" dirty="0" smtClean="0">
                <a:solidFill>
                  <a:schemeClr val="tx1"/>
                </a:solidFill>
              </a:rPr>
              <a:t>казнокрадство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1400" dirty="0" smtClean="0">
                <a:solidFill>
                  <a:schemeClr val="tx1"/>
                </a:solidFill>
              </a:rPr>
              <a:t>репрессии противников режима (1740 - казнен кабинет-министр А.П. Волынский и его единомышленники, осуждавшие Бирона)</a:t>
            </a:r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8823960" y="275278"/>
            <a:ext cx="1472430" cy="1623058"/>
          </a:xfrm>
          <a:prstGeom prst="round2DiagRect">
            <a:avLst/>
          </a:prstGeom>
          <a:solidFill>
            <a:srgbClr val="FF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В 3 раза возросли расходы на царский двор по сравнению с петровской эпохой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с двумя скругленными противолежащими углами 8"/>
          <p:cNvSpPr/>
          <p:nvPr/>
        </p:nvSpPr>
        <p:spPr>
          <a:xfrm>
            <a:off x="10515600" y="275278"/>
            <a:ext cx="1408856" cy="1623058"/>
          </a:xfrm>
          <a:prstGeom prst="round2DiagRect">
            <a:avLst/>
          </a:prstGeom>
          <a:solidFill>
            <a:srgbClr val="FFFF66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На царскую конюшню денег тратилось в 3 раза больше, чем на науку</a:t>
            </a:r>
            <a:endParaRPr lang="ru-RU" sz="1400" dirty="0">
              <a:solidFill>
                <a:schemeClr val="tx1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344" y="1427799"/>
            <a:ext cx="1905000" cy="2324100"/>
          </a:xfrm>
          <a:prstGeom prst="rect">
            <a:avLst/>
          </a:prstGeom>
        </p:spPr>
      </p:pic>
      <p:sp>
        <p:nvSpPr>
          <p:cNvPr id="10" name="Горизонтальный свиток 9"/>
          <p:cNvSpPr/>
          <p:nvPr/>
        </p:nvSpPr>
        <p:spPr>
          <a:xfrm>
            <a:off x="327816" y="3805468"/>
            <a:ext cx="1792392" cy="411480"/>
          </a:xfrm>
          <a:prstGeom prst="horizontalScroll">
            <a:avLst/>
          </a:prstGeom>
          <a:gradFill flip="none" rotWithShape="1">
            <a:gsLst>
              <a:gs pos="0">
                <a:schemeClr val="accent2">
                  <a:lumMod val="0"/>
                  <a:lumOff val="100000"/>
                </a:schemeClr>
              </a:gs>
              <a:gs pos="35000">
                <a:schemeClr val="accent2">
                  <a:lumMod val="0"/>
                  <a:lumOff val="100000"/>
                </a:schemeClr>
              </a:gs>
              <a:gs pos="100000">
                <a:schemeClr val="accent2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Бирон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1908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АННА ИОАННОВНА (1730-1740)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sz="2400" dirty="0" smtClean="0">
                <a:solidFill>
                  <a:schemeClr val="tx1"/>
                </a:solidFill>
              </a:rPr>
              <a:t>ВНЕШННЯЯ </a:t>
            </a:r>
            <a:r>
              <a:rPr lang="ru-RU" sz="2400" dirty="0">
                <a:solidFill>
                  <a:schemeClr val="tx1"/>
                </a:solidFill>
              </a:rPr>
              <a:t>ПОЛИТИКА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719618"/>
            <a:ext cx="10759490" cy="4708477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b="1" u="sng" dirty="0" smtClean="0">
                <a:solidFill>
                  <a:srgbClr val="C00000"/>
                </a:solidFill>
              </a:rPr>
              <a:t>1733-1735 – ВОЙНА ЗА ПОЛЬСКОЕ НАСЛЕДСТВО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Речь </a:t>
            </a:r>
            <a:r>
              <a:rPr lang="ru-RU" dirty="0" err="1" smtClean="0">
                <a:solidFill>
                  <a:schemeClr val="tx1"/>
                </a:solidFill>
              </a:rPr>
              <a:t>Посполитая</a:t>
            </a:r>
            <a:r>
              <a:rPr lang="ru-RU" dirty="0" smtClean="0">
                <a:solidFill>
                  <a:schemeClr val="tx1"/>
                </a:solidFill>
              </a:rPr>
              <a:t> клонилась к упадку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1733 – умер король Август </a:t>
            </a:r>
            <a:r>
              <a:rPr lang="en-US" dirty="0" smtClean="0">
                <a:solidFill>
                  <a:schemeClr val="tx1"/>
                </a:solidFill>
              </a:rPr>
              <a:t>II</a:t>
            </a:r>
            <a:endParaRPr lang="ru-RU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ru-RU" dirty="0" smtClean="0">
                <a:solidFill>
                  <a:schemeClr val="tx1"/>
                </a:solidFill>
              </a:rPr>
              <a:t>Кандидаты на польский престол</a:t>
            </a:r>
          </a:p>
          <a:p>
            <a:pPr marL="0" indent="0" algn="ctr">
              <a:buNone/>
            </a:pPr>
            <a:endParaRPr lang="ru-RU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ru-RU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chemeClr val="tx1"/>
                </a:solidFill>
              </a:rPr>
              <a:t>Сейм избрал Лещинского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chemeClr val="tx1"/>
                </a:solidFill>
              </a:rPr>
              <a:t>Сторонники Фридриха-Августа обратились к России, Австрии, Пруссии с </a:t>
            </a:r>
            <a:r>
              <a:rPr lang="ru-RU" b="1" dirty="0" smtClean="0">
                <a:solidFill>
                  <a:schemeClr val="tx1"/>
                </a:solidFill>
              </a:rPr>
              <a:t>«Декларацией благожелательных» </a:t>
            </a:r>
            <a:r>
              <a:rPr lang="ru-RU" dirty="0" smtClean="0">
                <a:solidFill>
                  <a:schemeClr val="tx1"/>
                </a:solidFill>
              </a:rPr>
              <a:t>и просили защитить «польскую форму правления» от вмешательства Франции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chemeClr val="tx1"/>
                </a:solidFill>
              </a:rPr>
              <a:t>В Польшу вошло 20-тысячное русское войско (фельдмаршал Миних)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chemeClr val="tx1"/>
                </a:solidFill>
              </a:rPr>
              <a:t>Лещинский бежал в Гданьск (Данциг), где высадился французский десант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chemeClr val="tx1"/>
                </a:solidFill>
              </a:rPr>
              <a:t>Данциг взят войсками Миниха. Лещинский бежал в Пруссию, затем во Францию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chemeClr val="tx1"/>
                </a:solidFill>
              </a:rPr>
              <a:t>Королем стал Фридрих-Август. Влияние России в Польше резко возросло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442949" y="3193576"/>
            <a:ext cx="3498124" cy="709684"/>
          </a:xfrm>
          <a:prstGeom prst="roundRect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Саксонский </a:t>
            </a:r>
            <a:r>
              <a:rPr lang="ru-RU" sz="1400" dirty="0" err="1" smtClean="0">
                <a:solidFill>
                  <a:schemeClr val="tx1"/>
                </a:solidFill>
              </a:rPr>
              <a:t>курфюст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b="1" dirty="0" smtClean="0">
                <a:solidFill>
                  <a:schemeClr val="tx1"/>
                </a:solidFill>
              </a:rPr>
              <a:t>Фридрих-Август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(сын Августа </a:t>
            </a:r>
            <a:r>
              <a:rPr lang="en-US" sz="1400" dirty="0" smtClean="0">
                <a:solidFill>
                  <a:schemeClr val="tx1"/>
                </a:solidFill>
              </a:rPr>
              <a:t>II</a:t>
            </a:r>
            <a:r>
              <a:rPr lang="ru-RU" sz="1400" dirty="0" smtClean="0">
                <a:solidFill>
                  <a:schemeClr val="tx1"/>
                </a:solidFill>
              </a:rPr>
              <a:t>)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Россия, Австрия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7083188" y="3193576"/>
            <a:ext cx="3111690" cy="709684"/>
          </a:xfrm>
          <a:prstGeom prst="roundRect">
            <a:avLst/>
          </a:prstGeom>
          <a:gradFill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Станислав Лещинский 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(тесть Людовика </a:t>
            </a:r>
            <a:r>
              <a:rPr lang="en-US" sz="1400" dirty="0" smtClean="0">
                <a:solidFill>
                  <a:schemeClr val="tx1"/>
                </a:solidFill>
              </a:rPr>
              <a:t>XV) </a:t>
            </a:r>
            <a:endParaRPr lang="ru-RU" sz="1400" dirty="0" smtClean="0">
              <a:solidFill>
                <a:schemeClr val="tx1"/>
              </a:solidFill>
            </a:endParaRPr>
          </a:p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Франция</a:t>
            </a:r>
            <a:endParaRPr lang="ru-RU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7410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1072</TotalTime>
  <Words>1771</Words>
  <Application>Microsoft Office PowerPoint</Application>
  <PresentationFormat>Произвольный</PresentationFormat>
  <Paragraphs>280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Грань</vt:lpstr>
      <vt:lpstr>ЭПОХА ДВОРЦОВЫХ ПЕРЕВОРОТОВ</vt:lpstr>
      <vt:lpstr>ГЕНЕАЛОГИЧЕСКОЕ ДРЕВО</vt:lpstr>
      <vt:lpstr>НАСЛЕДОВАНИЕ ПРЕСТОЛА</vt:lpstr>
      <vt:lpstr>ЕКАТЕРИНА I (1725-1727)  женщина «слабая и роскошная» /историк Щербатов/</vt:lpstr>
      <vt:lpstr>ЕКАТЕРИНА I (1725-1727) ВЕРХОВНИКИ</vt:lpstr>
      <vt:lpstr>ПЕТР II (1727-1730) Рослый красавец с жестоким сердцем, посредственным умом и огромным властолюбием. Пропадал на охоте по три-четыре месяца в году. </vt:lpstr>
      <vt:lpstr>АННА ИОАННОВНА (1730-1740) Выдана замуж за герцога Курляндского, тут же овдовела, 20 лет прожила среди курляндских дворян Полностью зависела от политической и материальной поддержки России «Государыня у нас дура, и как-де ни докладываешь, резолюции от нее никакой не добьешься» /кабинет-министр А.П. Волынский/ ВОССТАНОВЛЕНИЕ САМОДЕРЖАВИЯ</vt:lpstr>
      <vt:lpstr>АННА ИОАННОВНА (1730-1740) ВНУТРЕННЯЯ ПОЛИТИКА</vt:lpstr>
      <vt:lpstr>АННА ИОАННОВНА (1730-1740) ВНЕШННЯЯ ПОЛИТИКА</vt:lpstr>
      <vt:lpstr>АННА ИОАННОВНА (1730-1740) ВНЕШННЯЯ ПОЛИТИКА 1735-1739 – РУССКО-ТУРЕЦКАЯ ВОЙНА</vt:lpstr>
      <vt:lpstr>АННА ИОАННОВНА (1730-1740) ВНЕШННЯЯ ПОЛИТИКА</vt:lpstr>
      <vt:lpstr>ИВАН VI АНТОНОВИЧ (1740-1741)</vt:lpstr>
      <vt:lpstr>ЕЛИЗАВЕТА I ПЕТРОВНА (1741-1761) «дщерь Петрова», единственная русская представительница династии Романовых, необыкновенно красива, имела 15 тысяч платьев, в течение всего царствования не подписала ни одного смертного приговора</vt:lpstr>
      <vt:lpstr>ЕЛИЗАВЕТА I ПЕТРОВНА (1741-1761) ВНУТРЕННЯЯ ПОЛИТИКА</vt:lpstr>
      <vt:lpstr>ЕЛИЗАВЕТА I ПЕТРОВНА (1741-1761) ВНЕШНЯЯ ПОЛИТИКА</vt:lpstr>
      <vt:lpstr>ПЕТР III (1761-1762) «Голштинский чертушка» /Елизавета Петровна/. 186 дней на троне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ЭПОХА ДВОРЦОВЫХ ПЕРЕВОРОТОВ</dc:title>
  <dc:creator>Мой</dc:creator>
  <cp:lastModifiedBy>Анна</cp:lastModifiedBy>
  <cp:revision>116</cp:revision>
  <dcterms:created xsi:type="dcterms:W3CDTF">2015-01-31T14:17:26Z</dcterms:created>
  <dcterms:modified xsi:type="dcterms:W3CDTF">2015-02-04T05:20:27Z</dcterms:modified>
</cp:coreProperties>
</file>