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5" r:id="rId2"/>
    <p:sldId id="256" r:id="rId3"/>
    <p:sldId id="273" r:id="rId4"/>
    <p:sldId id="286" r:id="rId5"/>
    <p:sldId id="287" r:id="rId6"/>
    <p:sldId id="277" r:id="rId7"/>
    <p:sldId id="278" r:id="rId8"/>
    <p:sldId id="279" r:id="rId9"/>
    <p:sldId id="280" r:id="rId10"/>
    <p:sldId id="281" r:id="rId11"/>
    <p:sldId id="257" r:id="rId12"/>
    <p:sldId id="263" r:id="rId13"/>
    <p:sldId id="258" r:id="rId14"/>
    <p:sldId id="283" r:id="rId15"/>
    <p:sldId id="265" r:id="rId16"/>
    <p:sldId id="264" r:id="rId17"/>
    <p:sldId id="269" r:id="rId18"/>
    <p:sldId id="268" r:id="rId19"/>
    <p:sldId id="266" r:id="rId20"/>
    <p:sldId id="282" r:id="rId21"/>
    <p:sldId id="288" r:id="rId22"/>
    <p:sldId id="27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4A29-6365-47CF-978F-460D7ADFE29E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0078-FF8A-44E2-B20D-A05DCFB7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2676-8314-4DCF-9ADC-B497D274E3FC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A5C3-05AE-43B0-8E08-747FF9A0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4164-EA64-4BC3-B4A5-072C15C9569A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3416-5191-4BB9-AEF6-256DD156D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1318-0603-4162-8814-8C12B4E14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569A-169B-4D1B-AC22-977F98D1A4B7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9D08-1BDD-4A29-9E78-2BC0EFB77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20F1-CC13-42F6-B307-B30AF740072A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2605-AC1B-44D9-8746-314719360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FCAA-5FE8-4671-AB86-BEDA9DB253CD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F256-F7AE-4E17-B8B2-08D5B1BD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B6B5-AE21-415D-965F-04C6CCEDB79E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5044-5D5E-4828-A5BA-2825065BC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2640-D307-4917-9550-1839D4DDF48D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9EB5-BE8E-4D67-8DA9-F4C79AB7C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9A8A-1337-4FFD-B36D-CD25115D0F31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464B-79F0-44FB-B3E5-026C9B326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84CC-CDDE-4130-8B84-EF95BF08A449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43C0-F652-4DD4-9888-04D3052C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F828-0473-4313-B9B2-E70DF847DB77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56E9-A091-4D7F-A916-42558C3BC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DC0EE-5EFB-44FA-B8EF-5E465C7BF7A6}" type="datetimeFigureOut">
              <a:rPr lang="ru-RU"/>
              <a:pPr>
                <a:defRPr/>
              </a:pPr>
              <a:t>28.05.2013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14B364A-5D78-42D2-AF64-452DDDFF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79" r:id="rId4"/>
    <p:sldLayoutId id="2147483783" r:id="rId5"/>
    <p:sldLayoutId id="2147483778" r:id="rId6"/>
    <p:sldLayoutId id="2147483777" r:id="rId7"/>
    <p:sldLayoutId id="2147483784" r:id="rId8"/>
    <p:sldLayoutId id="2147483776" r:id="rId9"/>
    <p:sldLayoutId id="2147483775" r:id="rId10"/>
    <p:sldLayoutId id="2147483774" r:id="rId11"/>
    <p:sldLayoutId id="21474837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at-this.ru/people/brain_departments.php" TargetMode="External"/><Relationship Id="rId13" Type="http://schemas.openxmlformats.org/officeDocument/2006/relationships/hyperlink" Target="http://dic.academic.ru/dic.nsf/enc_medicine/19230/" TargetMode="External"/><Relationship Id="rId3" Type="http://schemas.openxmlformats.org/officeDocument/2006/relationships/hyperlink" Target="http://dic.academic.ru/dic.nsf/ruwiki/99990" TargetMode="External"/><Relationship Id="rId7" Type="http://schemas.openxmlformats.org/officeDocument/2006/relationships/hyperlink" Target="http://www.medbiol.ru/medbiol/mozg/0004593b.htm" TargetMode="External"/><Relationship Id="rId12" Type="http://schemas.openxmlformats.org/officeDocument/2006/relationships/hyperlink" Target="http://www.diabet-gipertonia.ru/insult/01_anatomia_mozga.html" TargetMode="External"/><Relationship Id="rId2" Type="http://schemas.openxmlformats.org/officeDocument/2006/relationships/hyperlink" Target="http://atlas.likar.info/Prodolgovatyiy_moz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hat-this.ru/people/brain_departments/brain_ordered_structure.php" TargetMode="External"/><Relationship Id="rId11" Type="http://schemas.openxmlformats.org/officeDocument/2006/relationships/hyperlink" Target="http://coma.su/content/view/65/55/" TargetMode="External"/><Relationship Id="rId5" Type="http://schemas.openxmlformats.org/officeDocument/2006/relationships/hyperlink" Target="http://emed.nextday.su/razdel/35/318/19775" TargetMode="External"/><Relationship Id="rId15" Type="http://schemas.openxmlformats.org/officeDocument/2006/relationships/hyperlink" Target="http://www.braintools.ru/parts-of-the-brai" TargetMode="External"/><Relationship Id="rId10" Type="http://schemas.openxmlformats.org/officeDocument/2006/relationships/hyperlink" Target="http://www.claw.ru/a-man/1970.htm" TargetMode="External"/><Relationship Id="rId4" Type="http://schemas.openxmlformats.org/officeDocument/2006/relationships/hyperlink" Target="http://meduniver.com/Medical/Anatom/385.html" TargetMode="External"/><Relationship Id="rId9" Type="http://schemas.openxmlformats.org/officeDocument/2006/relationships/hyperlink" Target="http://www.nervus.ru/golovnoy-mozg.html" TargetMode="External"/><Relationship Id="rId14" Type="http://schemas.openxmlformats.org/officeDocument/2006/relationships/hyperlink" Target="http://dic.academic.ru/dic.nsf/ruwiki/869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96752"/>
            <a:ext cx="4248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Сулеевская</a:t>
            </a:r>
            <a:r>
              <a:rPr lang="ru-RU" dirty="0" smtClean="0"/>
              <a:t> ООШ имени </a:t>
            </a:r>
            <a:r>
              <a:rPr lang="ru-RU" dirty="0" err="1" smtClean="0"/>
              <a:t>Р.Г.Галеева</a:t>
            </a:r>
            <a:endParaRPr lang="ru-RU" dirty="0" smtClean="0"/>
          </a:p>
          <a:p>
            <a:pPr algn="ctr"/>
            <a:r>
              <a:rPr lang="ru-RU" dirty="0" err="1" smtClean="0"/>
              <a:t>Альметьевского</a:t>
            </a:r>
            <a:r>
              <a:rPr lang="ru-RU" dirty="0" smtClean="0"/>
              <a:t> </a:t>
            </a:r>
            <a:r>
              <a:rPr lang="ru-RU" dirty="0" err="1" smtClean="0"/>
              <a:t>муниципиального</a:t>
            </a:r>
            <a:r>
              <a:rPr lang="ru-RU" dirty="0" smtClean="0"/>
              <a:t> </a:t>
            </a:r>
            <a:r>
              <a:rPr lang="ru-RU" dirty="0" err="1" smtClean="0"/>
              <a:t>района,РТ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i="1" dirty="0" err="1" smtClean="0"/>
              <a:t>Ихсанова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Гульназ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Акрамовна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Учитель </a:t>
            </a:r>
            <a:r>
              <a:rPr lang="ru-RU" sz="2400" i="1" dirty="0" err="1" smtClean="0"/>
              <a:t>химии,биологии</a:t>
            </a:r>
            <a:r>
              <a:rPr lang="ru-RU" sz="2400" i="1" dirty="0" smtClean="0"/>
              <a:t> и географии,</a:t>
            </a:r>
          </a:p>
          <a:p>
            <a:pPr algn="ctr"/>
            <a:r>
              <a:rPr lang="en-US" sz="2400" i="1" dirty="0" smtClean="0"/>
              <a:t>I</a:t>
            </a:r>
            <a:r>
              <a:rPr lang="ru-RU" sz="2400" i="1" dirty="0" smtClean="0"/>
              <a:t> категории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Педагогический стаж- 21 год</a:t>
            </a:r>
            <a:endParaRPr lang="ru-RU" dirty="0"/>
          </a:p>
        </p:txBody>
      </p:sp>
      <p:pic>
        <p:nvPicPr>
          <p:cNvPr id="2049" name="Picture 1" descr="C:\Users\1\Desktop\QebnFcCgR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2664296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39140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Головной мозг в цифрах: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636838"/>
            <a:ext cx="6705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smtClean="0">
                <a:solidFill>
                  <a:srgbClr val="003300"/>
                </a:solidFill>
              </a:rPr>
              <a:t>    </a:t>
            </a:r>
            <a:r>
              <a:rPr lang="ru-RU" smtClean="0">
                <a:solidFill>
                  <a:schemeClr val="tx1"/>
                </a:solidFill>
              </a:rPr>
              <a:t>Число нейронов в мозге-100 млрд..;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</a:rPr>
              <a:t>    Число нейронов в коре полушарий- 12 млн.;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</a:rPr>
              <a:t>    Длина нервов в полушариях-500 тыс. км.;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</a:rPr>
              <a:t>    Длина кровеносных сосудов полушарий-560 км.;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</a:rPr>
              <a:t>    Поверхность коры-20 м 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²</a:t>
            </a: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    Вода составляет 84 % массы головного мозга;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     Количество крови, протекающей через сосуды мозга в 1 мин- </a:t>
            </a:r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¾</a:t>
            </a: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 литра;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1"/>
                </a:solidFill>
                <a:cs typeface="Times New Roman" pitchFamily="18" charset="0"/>
              </a:rPr>
              <a:t>    Мозг потребляет кислорода в 20 раз больше, чем мышца.</a:t>
            </a:r>
            <a:endParaRPr lang="en-US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smtClean="0">
              <a:solidFill>
                <a:srgbClr val="00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30722" name="Picture 2" descr="C:\Documents and Settings\User\Рабочий стол\13 март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513" y="2919413"/>
            <a:ext cx="2597150" cy="36337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0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0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0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0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0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0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0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0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0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0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0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0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8424863" cy="431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ГОЛОВНОЙ МОЗГ ЧЕЛОВЕКА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57700" y="104140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ГОЛОВНОЙ МОЗГ ЧЕЛОВЕКА, орган, координирующий и регулирующий все жизненные функции организма и контролирующий поведение. Все наши мысли, чувства, ощущения, желания и движения связаны с работой мозга, и если он не функционирует, человек переходит в вегетативное состояние: утрачивается способность к каким-либо действиям, ощущениям или реакциям на внешние воздействия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041400"/>
            <a:ext cx="38576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868613" y="4325938"/>
            <a:ext cx="2663825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Головной мозг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9425" y="4983163"/>
            <a:ext cx="19939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Передний мозг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6613" y="4983163"/>
            <a:ext cx="203676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Ствол мозга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5211763"/>
            <a:ext cx="1800225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Мозжечок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275" y="5805488"/>
            <a:ext cx="1284288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Промежу</a:t>
            </a:r>
            <a:r>
              <a:rPr lang="ru-RU" dirty="0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точный мозг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81163" y="5816600"/>
            <a:ext cx="1535112" cy="85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Полушария большого мозга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3" y="5848350"/>
            <a:ext cx="2016125" cy="665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Продолговатый мозг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4325" y="5859463"/>
            <a:ext cx="914400" cy="665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мост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650" y="5835650"/>
            <a:ext cx="1187450" cy="6889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Средний мозг</a:t>
            </a:r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2449513" y="4783138"/>
            <a:ext cx="1751012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>
            <a:off x="4200525" y="4783138"/>
            <a:ext cx="1739900" cy="200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7" idx="0"/>
          </p:cNvCxnSpPr>
          <p:nvPr/>
        </p:nvCxnSpPr>
        <p:spPr>
          <a:xfrm flipH="1">
            <a:off x="4176713" y="4783138"/>
            <a:ext cx="2381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8" idx="0"/>
          </p:cNvCxnSpPr>
          <p:nvPr/>
        </p:nvCxnSpPr>
        <p:spPr>
          <a:xfrm flipH="1">
            <a:off x="809625" y="5440363"/>
            <a:ext cx="666750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>
            <a:off x="1476375" y="5440363"/>
            <a:ext cx="792163" cy="36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 flipH="1">
            <a:off x="5532438" y="5440363"/>
            <a:ext cx="1401762" cy="376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12" idx="0"/>
          </p:cNvCxnSpPr>
          <p:nvPr/>
        </p:nvCxnSpPr>
        <p:spPr>
          <a:xfrm>
            <a:off x="6934200" y="5440363"/>
            <a:ext cx="1400175" cy="395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2"/>
            <a:endCxn id="11" idx="0"/>
          </p:cNvCxnSpPr>
          <p:nvPr/>
        </p:nvCxnSpPr>
        <p:spPr>
          <a:xfrm>
            <a:off x="6934200" y="5440363"/>
            <a:ext cx="18732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6781800" cy="863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Расположение головного мозга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196975"/>
            <a:ext cx="52768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51500" y="1773238"/>
            <a:ext cx="3303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Головной мозг лежит в полости черепа, в основном повторяя его форму. Функцией головного мозга является регуляция всех процессов, происходящих в организме.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6781800" cy="6477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Отделы головного мозга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Головной мозг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3000" cy="4373880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1110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Отделы и части головного мозга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Особенности строения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Функции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6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ru-RU" sz="28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Ствол: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3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Продолговатый мозг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Средний мозг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Промежуточный мозг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Мозжечок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60350"/>
            <a:ext cx="6781800" cy="9366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Ствол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мозга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070"/>
          <a:stretch/>
        </p:blipFill>
        <p:spPr bwMode="auto">
          <a:xfrm>
            <a:off x="1727200" y="2786063"/>
            <a:ext cx="5737225" cy="24050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1138" y="1125538"/>
            <a:ext cx="87693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Ствол головного мозга служит для передачи сигналов из высших отделов мозга в спинной мозг и обратно, а также является ответственным за регуляцию базовых витальных функций, таки, как дыхание, кровяное давление, частота сердечных сокращений, а также рефлексов — например, глазодвигательных, рвотного и др.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8288" y="5160963"/>
            <a:ext cx="871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ствол входят три основные части: продолговатый мозг, Варолиев мост и средний мозг.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575" y="333375"/>
            <a:ext cx="6781800" cy="5032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Продолговатый мозг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908050"/>
            <a:ext cx="8685213" cy="1631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Продолговатый мозг (</a:t>
            </a:r>
            <a:r>
              <a:rPr lang="ru-RU" sz="2000" dirty="0" err="1"/>
              <a:t>medulla</a:t>
            </a:r>
            <a:r>
              <a:rPr lang="ru-RU" sz="2000" dirty="0"/>
              <a:t> </a:t>
            </a:r>
            <a:r>
              <a:rPr lang="ru-RU" sz="2000" dirty="0" err="1"/>
              <a:t>oblongata</a:t>
            </a:r>
            <a:r>
              <a:rPr lang="ru-RU" sz="2000" dirty="0"/>
              <a:t>) — непосредственное продолжение спинного мозга. Продолговатый мозг имеет длину 2,5—3 см, по форме он похож на опрокинутый усеченный конус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Серое вещество располагается отдельными скоплениями ядер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6838"/>
            <a:ext cx="3349625" cy="3384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4067175" y="2636838"/>
            <a:ext cx="4826000" cy="3416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ядра проходят рефлекторные дуги: рефлекса кашля, рефлекса чихания, рефлекса слезоотделения и т.д.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ядрах располагаются центры, отвечающие за акт глотания, работу пищеварительных желез, регуляцию дыхания, деятельность сердца и сосудов.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-387350"/>
            <a:ext cx="6781800" cy="1223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Варолиев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мост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538" y="836613"/>
            <a:ext cx="4518025" cy="4892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ВАРОЛИЕВ МОСТ </a:t>
            </a:r>
            <a:r>
              <a:rPr lang="en-US" sz="2000" dirty="0"/>
              <a:t> </a:t>
            </a:r>
            <a:r>
              <a:rPr lang="en-US" sz="2400" dirty="0"/>
              <a:t>(Pons </a:t>
            </a:r>
            <a:r>
              <a:rPr lang="en-US" sz="2400" dirty="0" err="1"/>
              <a:t>Varolii</a:t>
            </a:r>
            <a:r>
              <a:rPr lang="en-US" sz="2400" dirty="0"/>
              <a:t>)</a:t>
            </a: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ru-RU" sz="2400" dirty="0"/>
              <a:t>(от имени </a:t>
            </a:r>
            <a:r>
              <a:rPr lang="ru-RU" sz="2400" dirty="0" err="1"/>
              <a:t>Констанзо</a:t>
            </a:r>
            <a:r>
              <a:rPr lang="ru-RU" sz="2400" dirty="0"/>
              <a:t> </a:t>
            </a:r>
            <a:r>
              <a:rPr lang="ru-RU" sz="2400" dirty="0" err="1"/>
              <a:t>Варолия</a:t>
            </a:r>
            <a:r>
              <a:rPr lang="ru-RU" sz="2400" dirty="0"/>
              <a:t>), часть </a:t>
            </a:r>
            <a:r>
              <a:rPr lang="ru-RU" sz="2000" dirty="0"/>
              <a:t>СТВОЛА МОЗГА </a:t>
            </a:r>
            <a:r>
              <a:rPr lang="ru-RU" sz="2400" dirty="0"/>
              <a:t>у человека, входящая в состав заднего мозга. Содержит нервные волокна, соединяющие две половины </a:t>
            </a:r>
            <a:r>
              <a:rPr lang="ru-RU" sz="2000" dirty="0"/>
              <a:t>МОЗЖЕЧКА</a:t>
            </a:r>
            <a:r>
              <a:rPr lang="ru-RU" sz="2400" dirty="0"/>
              <a:t>.  Под </a:t>
            </a:r>
            <a:r>
              <a:rPr lang="ru-RU" sz="2400" dirty="0" err="1"/>
              <a:t>варолиевым</a:t>
            </a:r>
            <a:r>
              <a:rPr lang="ru-RU" sz="2400" dirty="0"/>
              <a:t> мостом расположен </a:t>
            </a:r>
            <a:r>
              <a:rPr lang="ru-RU" sz="2000" dirty="0"/>
              <a:t>ПРОДОЛГОВАТЫЙ МОЗГ</a:t>
            </a:r>
            <a:r>
              <a:rPr lang="ru-RU" sz="2400" dirty="0"/>
              <a:t>, через который проходят восходящие и нисходящие нервные волокна из спинного в головной мозг и наоборот.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3960813" cy="303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84213" y="43656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мост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339975" y="43656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мозжечок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58888" y="3213100"/>
            <a:ext cx="1404937" cy="1055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76600" y="2852738"/>
            <a:ext cx="0" cy="1501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66675" y="5048250"/>
            <a:ext cx="4279900" cy="1150938"/>
            <a:chOff x="42" y="3180"/>
            <a:chExt cx="2696" cy="725"/>
          </a:xfrm>
        </p:grpSpPr>
        <p:pic>
          <p:nvPicPr>
            <p:cNvPr id="27656" name="Прямоугольник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" y="3180"/>
              <a:ext cx="2696" cy="725"/>
            </a:xfrm>
            <a:prstGeom prst="rect">
              <a:avLst/>
            </a:prstGeom>
            <a:noFill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13" y="3203"/>
              <a:ext cx="258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ru-RU" sz="2000">
                  <a:solidFill>
                    <a:srgbClr val="FFFFFF"/>
                  </a:solidFill>
                </a:rPr>
                <a:t>Проводят импульс в кору головного мозга, к мозжечку, продолговатому и спинному мозгу.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-36513"/>
            <a:ext cx="6781800" cy="801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мозг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19313"/>
            <a:ext cx="4103688" cy="34686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46650" y="1960563"/>
            <a:ext cx="3968750" cy="37861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Функции среднего мозга</a:t>
            </a:r>
          </a:p>
          <a:p>
            <a:pPr>
              <a:defRPr/>
            </a:pPr>
            <a:r>
              <a:rPr lang="ru-RU" sz="2400" dirty="0"/>
              <a:t>1. Двигательные функции.</a:t>
            </a:r>
          </a:p>
          <a:p>
            <a:pPr>
              <a:defRPr/>
            </a:pPr>
            <a:r>
              <a:rPr lang="ru-RU" sz="2400" dirty="0"/>
              <a:t>2. Сенсорные функции (например зрение).</a:t>
            </a:r>
          </a:p>
          <a:p>
            <a:pPr>
              <a:defRPr/>
            </a:pPr>
            <a:r>
              <a:rPr lang="ru-RU" sz="2400" dirty="0"/>
              <a:t>3. Регулировка актов жевания и глотания (продолжительности)</a:t>
            </a:r>
          </a:p>
          <a:p>
            <a:pPr>
              <a:defRPr/>
            </a:pPr>
            <a:r>
              <a:rPr lang="ru-RU" sz="2400" dirty="0"/>
              <a:t>4. Обеспечения точных движений рук (например, при письме).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65150" y="931863"/>
            <a:ext cx="8023225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(лат. </a:t>
            </a:r>
            <a:r>
              <a:rPr lang="ru-RU" sz="2000" dirty="0" err="1">
                <a:solidFill>
                  <a:schemeClr val="bg1"/>
                </a:solidFill>
              </a:rPr>
              <a:t>Mesencephalon</a:t>
            </a:r>
            <a:r>
              <a:rPr lang="ru-RU" sz="2000" dirty="0">
                <a:solidFill>
                  <a:schemeClr val="bg1"/>
                </a:solidFill>
              </a:rPr>
              <a:t>) — отдел головного мозга, древний зрительный центр. Включен в ствол головного мозга.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4392612" cy="841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Мозжечок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4535488" y="1085850"/>
            <a:ext cx="4541837" cy="4845050"/>
            <a:chOff x="2857" y="684"/>
            <a:chExt cx="2861" cy="3052"/>
          </a:xfrm>
        </p:grpSpPr>
        <p:pic>
          <p:nvPicPr>
            <p:cNvPr id="29698" name="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" y="684"/>
              <a:ext cx="2861" cy="3052"/>
            </a:xfrm>
            <a:prstGeom prst="rect">
              <a:avLst/>
            </a:prstGeom>
            <a:noFill/>
          </p:spPr>
        </p:pic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2925" y="709"/>
              <a:ext cx="2707" cy="2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ru-RU" sz="2000">
                  <a:solidFill>
                    <a:srgbClr val="FFFFFF"/>
                  </a:solidFill>
                </a:rPr>
                <a:t>Мозжечок напоминает мозг в миниатюре, так как он также поделен на два покрытые извилинами полушария, имеющие тот же цвет, что и большой мозг. Кстати, по-латыни он называется cerebellum, что значит «маленький мозг». Он расположен в задней части мозга и является частью центральной нервной системы. Мозжечок получает информацию как от тела, так и от полушарий. Он ответственен за координацию движения делая их точными и целенаправленными и равновесие тела. </a:t>
              </a: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40830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272808" cy="2028056"/>
          </a:xfrm>
          <a:extLst>
            <a:ext uri="{909E8E84-426E-40DD-AFC4-6F175D3DCCD1}"/>
            <a:ext uri="{91240B29-F687-4F45-9708-019B960494DF}"/>
          </a:extLst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Головной мозг.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Строение и функции его основных отделов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384968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User\Рабочий стол\13 март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1481137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7" descr="D:\РАЗРАБОТКИ УРОКОВ\8 класс\Головной мозг\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219200" y="685800"/>
            <a:ext cx="3276600" cy="914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81000"/>
            <a:ext cx="2133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Полушария</a:t>
            </a:r>
          </a:p>
          <a:p>
            <a:pPr algn="ctr">
              <a:defRPr/>
            </a:pPr>
            <a:r>
              <a:rPr lang="ru-RU" b="1" dirty="0"/>
              <a:t> головного мозга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209800" y="2590800"/>
            <a:ext cx="2362200" cy="914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28600" y="3276600"/>
            <a:ext cx="1981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Промежуточный </a:t>
            </a:r>
          </a:p>
          <a:p>
            <a:pPr algn="ctr">
              <a:defRPr/>
            </a:pPr>
            <a:r>
              <a:rPr lang="ru-RU" b="1" dirty="0"/>
              <a:t>мозг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2590800" y="3505200"/>
            <a:ext cx="2209800" cy="1676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62000" y="5029200"/>
            <a:ext cx="1828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Средний мозг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2286000" y="4191000"/>
            <a:ext cx="2286000" cy="2209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838200" y="6096000"/>
            <a:ext cx="14478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Мост 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4343400" y="5181600"/>
            <a:ext cx="68580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971800" y="5791200"/>
            <a:ext cx="2286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Продолговатый </a:t>
            </a:r>
          </a:p>
          <a:p>
            <a:pPr algn="ctr">
              <a:defRPr/>
            </a:pPr>
            <a:r>
              <a:rPr lang="ru-RU" b="1" dirty="0"/>
              <a:t>мозг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6477000" y="2209800"/>
            <a:ext cx="2057400" cy="1981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629400" y="1600200"/>
            <a:ext cx="2286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Мозжечок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873875"/>
            <a:ext cx="7776864" cy="48936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 степени усвоения знаний.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Средняя масса головного мозга взрослого человека: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меньше 950 г; Б) 950-1100 г; В) 1100 – 2000 г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Головной мозг человека состоит из: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ствола и полушарий большого мозга;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мозжечка и полушарий большого мозга;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ствола, мозжечка, полушарий большого мозга.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Продолговатый мозг является продолжением: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среднего мозга; Б) спинного мозга; В) промежуточного мозга.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 головном мозге полушария и кору имеют: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средний мозг и полушария большого мозга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мозжечок и промежуточный мозг;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полушария большого мозга и мозжечок.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Какие отделы головного мозга относятся к стволу мозга: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средний мозг; Б) продолговатый мозг; В) мозжечок; Г) промежуточный мозг; Д) мост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Какой отдел головного мозга является как бы продолжением спинного мозга в полости черепа: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средний мозг; Б) продолговатый мозг; В) промежуточный мозг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Какой отдел головного мозга содержит двигательные рефлекторные центры, обеспечивающие поворот глазных яблок:</a:t>
            </a:r>
            <a:endParaRPr kumimoji="0" lang="ru-RU" sz="9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мост; Б) средний мозг; В) промежуточный мозг.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8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68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8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8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8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68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68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818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916113"/>
            <a:ext cx="65532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dirty="0"/>
              <a:t>§45 читать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dirty="0"/>
              <a:t>Р/т тема 11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dirty="0"/>
              <a:t>Оформление страниц</a:t>
            </a:r>
            <a:r>
              <a:rPr lang="ru-RU" sz="2800" b="1" dirty="0"/>
              <a:t>ы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6781800" cy="90805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Литература и интернет ресурсы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250825" y="2276475"/>
            <a:ext cx="82534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http://atlas.likar.info/Prodolgovatyiy_mozg/</a:t>
            </a:r>
            <a:endParaRPr lang="ru-RU" dirty="0"/>
          </a:p>
          <a:p>
            <a:r>
              <a:rPr lang="en-US" dirty="0">
                <a:hlinkClick r:id="rId3"/>
              </a:rPr>
              <a:t>http://dic.academic.ru/dic.nsf/ruwiki/99990</a:t>
            </a:r>
            <a:endParaRPr lang="ru-RU" dirty="0"/>
          </a:p>
          <a:p>
            <a:r>
              <a:rPr lang="en-US" dirty="0">
                <a:hlinkClick r:id="rId4"/>
              </a:rPr>
              <a:t>http://meduniver.com/Medical/Anatom/385.html</a:t>
            </a:r>
            <a:endParaRPr lang="ru-RU" dirty="0"/>
          </a:p>
          <a:p>
            <a:r>
              <a:rPr lang="en-US" dirty="0">
                <a:hlinkClick r:id="rId5"/>
              </a:rPr>
              <a:t>http://emed.nextday.su/razdel/35/318/19775</a:t>
            </a:r>
            <a:r>
              <a:rPr lang="en-US" dirty="0"/>
              <a:t>/</a:t>
            </a:r>
          </a:p>
          <a:p>
            <a:r>
              <a:rPr lang="en-US" dirty="0">
                <a:hlinkClick r:id="rId6"/>
              </a:rPr>
              <a:t>http://www.what-this.ru/people/brain_departments/brain_ordered_structure.php</a:t>
            </a:r>
            <a:endParaRPr lang="ru-RU" dirty="0"/>
          </a:p>
          <a:p>
            <a:r>
              <a:rPr lang="en-US" dirty="0">
                <a:hlinkClick r:id="rId7"/>
              </a:rPr>
              <a:t>http://www.medbiol.ru/medbiol/mozg/0004593b.htm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>
                <a:hlinkClick r:id="rId8"/>
              </a:rPr>
              <a:t>http://www.what-this.ru/people/brain_departments.php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>
                <a:hlinkClick r:id="rId9"/>
              </a:rPr>
              <a:t>http://www.nervus.ru/golovnoy-mozg.html</a:t>
            </a:r>
            <a:endParaRPr lang="ru-RU" dirty="0"/>
          </a:p>
          <a:p>
            <a:r>
              <a:rPr lang="ru-RU" dirty="0"/>
              <a:t> </a:t>
            </a:r>
            <a:r>
              <a:rPr lang="en-US">
                <a:hlinkClick r:id="rId10"/>
              </a:rPr>
              <a:t>http://www.claw.ru/a-man/1970.htm</a:t>
            </a:r>
            <a:endParaRPr lang="ru-RU"/>
          </a:p>
          <a:p>
            <a:r>
              <a:rPr lang="en-US" dirty="0">
                <a:hlinkClick r:id="rId11"/>
              </a:rPr>
              <a:t>http://coma.su/content/view/65/55/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>
                <a:hlinkClick r:id="rId12"/>
              </a:rPr>
              <a:t>http://www.diabet-gipertonia.ru/insult/01_anatomia_mozga.html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>
                <a:hlinkClick r:id="rId13"/>
              </a:rPr>
              <a:t>http://dic.academic.ru/dic.nsf/enc_medicine/19230/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>
                <a:hlinkClick r:id="rId14"/>
              </a:rPr>
              <a:t>http://dic.academic.ru/dic.nsf/ruwiki/8694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>
                <a:hlinkClick r:id="rId15"/>
              </a:rPr>
              <a:t>http://www.braintools.ru/parts-of-the-brai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468313" y="1076325"/>
            <a:ext cx="781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Учебник. Биология. Человек. Авторы: Д.В.Колесов, Р.Д.Маш, И.Н.Беляев М., «Дрофа» </a:t>
            </a:r>
            <a:r>
              <a:rPr lang="ru-RU" dirty="0" smtClean="0"/>
              <a:t>2009г</a:t>
            </a:r>
            <a:r>
              <a:rPr lang="ru-RU" dirty="0"/>
              <a:t>.</a:t>
            </a:r>
          </a:p>
          <a:p>
            <a:r>
              <a:rPr lang="ru-RU" dirty="0"/>
              <a:t>Биология человека в таблицах, рисунках и схемах. </a:t>
            </a:r>
            <a:r>
              <a:rPr lang="ru-RU" dirty="0" err="1"/>
              <a:t>Резанова</a:t>
            </a:r>
            <a:r>
              <a:rPr lang="ru-RU" dirty="0"/>
              <a:t> Е.А, Антонова И.П, </a:t>
            </a:r>
            <a:r>
              <a:rPr lang="ru-RU" dirty="0" err="1"/>
              <a:t>Резанов</a:t>
            </a:r>
            <a:r>
              <a:rPr lang="ru-RU" dirty="0"/>
              <a:t> А.А. М., </a:t>
            </a:r>
            <a:r>
              <a:rPr lang="ru-RU" dirty="0" err="1"/>
              <a:t>Издат-Школа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6781800" cy="1008211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+mn-lt"/>
              </a:rPr>
              <a:t>Цель урока: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836712"/>
            <a:ext cx="7543800" cy="5111774"/>
          </a:xfrm>
        </p:spPr>
        <p:txBody>
          <a:bodyPr/>
          <a:lstStyle/>
          <a:p>
            <a:pPr lvl="2" algn="ctr">
              <a:buNone/>
            </a:pPr>
            <a:endParaRPr lang="ru-RU" dirty="0" smtClean="0"/>
          </a:p>
          <a:p>
            <a:pPr lvl="2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Способствовать сформированию </a:t>
            </a:r>
            <a:r>
              <a:rPr lang="ru-RU" dirty="0" smtClean="0">
                <a:solidFill>
                  <a:schemeClr val="tx1"/>
                </a:solidFill>
              </a:rPr>
              <a:t>понятия о строении головного мозга </a:t>
            </a:r>
            <a:r>
              <a:rPr lang="ru-RU" dirty="0" smtClean="0">
                <a:solidFill>
                  <a:schemeClr val="tx1"/>
                </a:solidFill>
              </a:rPr>
              <a:t>и функций </a:t>
            </a:r>
            <a:r>
              <a:rPr lang="ru-RU" dirty="0" smtClean="0">
                <a:solidFill>
                  <a:schemeClr val="tx1"/>
                </a:solidFill>
              </a:rPr>
              <a:t>его отделов.</a:t>
            </a:r>
          </a:p>
          <a:p>
            <a:pPr algn="ctr">
              <a:buNone/>
            </a:pPr>
            <a:r>
              <a:rPr lang="ru-RU" b="1" dirty="0" smtClean="0"/>
              <a:t>Задачи: </a:t>
            </a:r>
            <a:endParaRPr lang="ru-RU" dirty="0" smtClean="0"/>
          </a:p>
          <a:p>
            <a:pPr>
              <a:buNone/>
            </a:pPr>
            <a:r>
              <a:rPr lang="ru-RU" sz="1800" u="sng" dirty="0" smtClean="0"/>
              <a:t>  </a:t>
            </a:r>
            <a:r>
              <a:rPr lang="ru-RU" sz="2000" u="sng" dirty="0" smtClean="0">
                <a:solidFill>
                  <a:schemeClr val="tx1"/>
                </a:solidFill>
              </a:rPr>
              <a:t>Образовательные</a:t>
            </a:r>
            <a:r>
              <a:rPr lang="ru-RU" sz="2000" u="sng" dirty="0" smtClean="0">
                <a:solidFill>
                  <a:schemeClr val="tx1"/>
                </a:solidFill>
              </a:rPr>
              <a:t>: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Рассмотреть общие топографические сведения о положении головного мозга в черепе, его строении и функциях;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раскрыть роль продолговатого, среднего, промежуточного мозга и мозжечка в осуществлении условных рефлексов и выяснить их значение.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Воспитательные: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антиалкогольная пропаганда;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формирование сознательного отношения к своему здоровью.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Развивающие: </a:t>
            </a:r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</a:rPr>
              <a:t>продолжить развитие умений и навыков наблюдать и описывать эксперимент.</a:t>
            </a:r>
          </a:p>
          <a:p>
            <a:pPr>
              <a:defRPr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7584" y="-98231"/>
            <a:ext cx="77403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“Строение головного мозга”,разборные модели головного мозга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материалы для урока на печатной основе (таблица, тест)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ТСО: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проектор, компьютер, интерактивная доска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27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Учебник: Биология. Человек. 8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Д.В.Колесов,Р.Д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аш , И.Н.Беляев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04664"/>
            <a:ext cx="6984776" cy="480131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Актуализация знаний  о спинном мозге.</a:t>
            </a:r>
          </a:p>
          <a:p>
            <a:r>
              <a:rPr lang="ru-RU" dirty="0" smtClean="0"/>
              <a:t>Ответьте на вопросы; ответы зашифруйте последовательным рядом чисел, разделив их на 4 группы.</a:t>
            </a:r>
          </a:p>
          <a:p>
            <a:r>
              <a:rPr lang="ru-RU" i="1" dirty="0" smtClean="0"/>
              <a:t>1 Белое вещество СМ.</a:t>
            </a:r>
          </a:p>
          <a:p>
            <a:r>
              <a:rPr lang="ru-RU" i="1" dirty="0" smtClean="0"/>
              <a:t>2 Серое вещество СМ.</a:t>
            </a:r>
          </a:p>
          <a:p>
            <a:r>
              <a:rPr lang="ru-RU" i="1" dirty="0" smtClean="0"/>
              <a:t>3 Задние корешки нервов.</a:t>
            </a:r>
          </a:p>
          <a:p>
            <a:r>
              <a:rPr lang="ru-RU" i="1" dirty="0" smtClean="0"/>
              <a:t>4 Передние корешки нервов.</a:t>
            </a:r>
          </a:p>
          <a:p>
            <a:pPr marL="342900" indent="-342900"/>
            <a:r>
              <a:rPr lang="ru-RU" i="1" dirty="0" smtClean="0"/>
              <a:t>5Чувствительные нейроны.</a:t>
            </a:r>
          </a:p>
          <a:p>
            <a:pPr marL="342900" indent="-342900"/>
            <a:r>
              <a:rPr lang="ru-RU" i="1" dirty="0" smtClean="0"/>
              <a:t>6 Проводящие пути.</a:t>
            </a:r>
          </a:p>
          <a:p>
            <a:pPr marL="342900" indent="-342900"/>
            <a:r>
              <a:rPr lang="ru-RU" i="1" dirty="0" smtClean="0"/>
              <a:t>7 Двигательные нейроны.</a:t>
            </a:r>
          </a:p>
          <a:p>
            <a:pPr marL="342900" indent="-342900"/>
            <a:r>
              <a:rPr lang="ru-RU" i="1" dirty="0" smtClean="0"/>
              <a:t>8 Тела нейронов.</a:t>
            </a:r>
          </a:p>
          <a:p>
            <a:pPr marL="342900" indent="-342900"/>
            <a:r>
              <a:rPr lang="ru-RU" i="1" dirty="0" smtClean="0"/>
              <a:t>9 Контакт чувствительных  и двигательных нейронов.</a:t>
            </a:r>
          </a:p>
          <a:p>
            <a:pPr marL="342900" indent="-342900"/>
            <a:r>
              <a:rPr lang="ru-RU" i="1" dirty="0" smtClean="0"/>
              <a:t>10 Передача импульса к мышцам.</a:t>
            </a:r>
          </a:p>
          <a:p>
            <a:pPr marL="342900" indent="-342900"/>
            <a:r>
              <a:rPr lang="ru-RU" i="1" dirty="0" smtClean="0"/>
              <a:t>11Передача импульса от рецептора в  мозг</a:t>
            </a:r>
          </a:p>
          <a:p>
            <a:pPr marL="342900" indent="-342900"/>
            <a:r>
              <a:rPr lang="ru-RU" i="1" dirty="0" smtClean="0"/>
              <a:t>12 Передача импульса «вверх» и «вниз».</a:t>
            </a:r>
          </a:p>
          <a:p>
            <a:pPr marL="342900" indent="-342900"/>
            <a:r>
              <a:rPr lang="ru-RU" i="1" dirty="0" smtClean="0"/>
              <a:t>13 Проводниковая функция.</a:t>
            </a:r>
          </a:p>
          <a:p>
            <a:pPr marL="342900" indent="-342900"/>
            <a:r>
              <a:rPr lang="ru-RU" i="1" dirty="0" smtClean="0"/>
              <a:t>14 Рефлекторная функция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445224"/>
            <a:ext cx="5256584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Ответы: 1,6,12,13,2,8,9,14,3,5,11,14,4,7,10,14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18488" cy="55689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 Тургенев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масса мозга – 2012 г.</a:t>
            </a:r>
          </a:p>
          <a:p>
            <a:pPr>
              <a:buFont typeface="Wingdings" pitchFamily="2" charset="2"/>
              <a:buNone/>
              <a:defRPr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Владимир Ильич Ленин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масса мозга – 1340г.</a:t>
            </a:r>
          </a:p>
          <a:p>
            <a:pPr>
              <a:buFont typeface="Wingdings" pitchFamily="2" charset="2"/>
              <a:buNone/>
              <a:defRPr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Дмитрий Иванович Менделеев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масса мозга – 1571г.</a:t>
            </a:r>
          </a:p>
        </p:txBody>
      </p:sp>
      <p:pic>
        <p:nvPicPr>
          <p:cNvPr id="16386" name="Picture 13" descr="tur-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81075"/>
            <a:ext cx="1400175" cy="1866900"/>
          </a:xfrm>
        </p:spPr>
      </p:pic>
      <p:pic>
        <p:nvPicPr>
          <p:cNvPr id="16387" name="Picture 14" descr="leni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565400"/>
            <a:ext cx="1584325" cy="2133600"/>
          </a:xfrm>
          <a:noFill/>
        </p:spPr>
      </p:pic>
      <p:pic>
        <p:nvPicPr>
          <p:cNvPr id="16388" name="Picture 15" descr="менделеев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4581525"/>
            <a:ext cx="16002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6781800" cy="1600200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Проблема: Можно ли утверждать, что чем больше мозг (голова), тем умнее человек?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6" name="Picture 8" descr="f&amp;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700338"/>
            <a:ext cx="5121275" cy="335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Сравнение массы головного мозга человека и млекопитающих</a:t>
            </a:r>
          </a:p>
        </p:txBody>
      </p:sp>
      <p:graphicFrame>
        <p:nvGraphicFramePr>
          <p:cNvPr id="174266" name="Group 186"/>
          <p:cNvGraphicFramePr>
            <a:graphicFrameLocks noGrp="1"/>
          </p:cNvGraphicFramePr>
          <p:nvPr>
            <p:ph type="tbl" idx="1"/>
          </p:nvPr>
        </p:nvGraphicFramePr>
        <p:xfrm>
          <a:off x="381000" y="1600200"/>
          <a:ext cx="5257800" cy="46206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43063"/>
                <a:gridCol w="2032000"/>
                <a:gridCol w="1582737"/>
              </a:tblGrid>
              <a:tr h="99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Абсолютная масса мозге, г (средняя)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Относительная масса мозга, 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9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Домовая мышь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Кошка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Собака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7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Шимпанзе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350-400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Лошадь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5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Синий кит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Слон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2-2,5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9698" name="Picture 2" descr="C:\Documents and Settings\User\Рабочий стол\13 март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773238"/>
            <a:ext cx="2411412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4572000"/>
            <a:ext cx="6784975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Общая характеристика</a:t>
            </a:r>
          </a:p>
        </p:txBody>
      </p:sp>
      <p:sp>
        <p:nvSpPr>
          <p:cNvPr id="19458" name="Рисунок 6"/>
          <p:cNvSpPr>
            <a:spLocks noGrp="1"/>
          </p:cNvSpPr>
          <p:nvPr>
            <p:ph type="pic" idx="1"/>
          </p:nvPr>
        </p:nvSpPr>
        <p:spPr>
          <a:xfrm>
            <a:off x="777875" y="457200"/>
            <a:ext cx="7543800" cy="2895600"/>
          </a:xfrm>
        </p:spPr>
      </p:sp>
      <p:sp>
        <p:nvSpPr>
          <p:cNvPr id="1525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3500438"/>
            <a:ext cx="7391400" cy="80486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ru-RU" sz="2400" b="1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rgbClr val="003300"/>
                </a:solidFill>
              </a:rPr>
              <a:t>    </a:t>
            </a:r>
            <a:r>
              <a:rPr lang="ru-RU" sz="7200" dirty="0" smtClean="0">
                <a:solidFill>
                  <a:schemeClr val="tx1"/>
                </a:solidFill>
              </a:rPr>
              <a:t>Головной мозг расположен в мозговой части черепа.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Покрыт тремя оболочками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 Внутри мозга имеются 4 желудочка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 От головного мозга отходят 12 пар черепно-мозговых нервов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  Средняя масса головного мозга людей- 1100 до 2000 грамм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     Образован белым и серым веществом</a:t>
            </a:r>
          </a:p>
        </p:txBody>
      </p:sp>
      <p:pic>
        <p:nvPicPr>
          <p:cNvPr id="152586" name="Picture 10" descr="A20-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76327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5715000" y="4495800"/>
            <a:ext cx="3124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5181600" y="4191000"/>
            <a:ext cx="3581400" cy="119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endParaRPr lang="ru-RU" b="1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2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2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1276</Words>
  <Application>Microsoft Office PowerPoint</Application>
  <PresentationFormat>Экран (4:3)</PresentationFormat>
  <Paragraphs>206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Слайд 1</vt:lpstr>
      <vt:lpstr>Головной мозг. Строение и функции его основных отделов</vt:lpstr>
      <vt:lpstr>Цель урока:</vt:lpstr>
      <vt:lpstr>Слайд 4</vt:lpstr>
      <vt:lpstr>Слайд 5</vt:lpstr>
      <vt:lpstr>Слайд 6</vt:lpstr>
      <vt:lpstr> Проблема: Можно ли утверждать, что чем больше мозг (голова), тем умнее человек?</vt:lpstr>
      <vt:lpstr>Сравнение массы головного мозга человека и млекопитающих</vt:lpstr>
      <vt:lpstr>Общая характеристика</vt:lpstr>
      <vt:lpstr>Головной мозг в цифрах:</vt:lpstr>
      <vt:lpstr>ГОЛОВНОЙ МОЗГ ЧЕЛОВЕКА</vt:lpstr>
      <vt:lpstr>Расположение головного мозга</vt:lpstr>
      <vt:lpstr>Отделы головного мозга</vt:lpstr>
      <vt:lpstr>Головной мозг</vt:lpstr>
      <vt:lpstr>Ствол мозга</vt:lpstr>
      <vt:lpstr>Продолговатый мозг</vt:lpstr>
      <vt:lpstr>Варолиев мост</vt:lpstr>
      <vt:lpstr>Средний мозг</vt:lpstr>
      <vt:lpstr>Мозжечок</vt:lpstr>
      <vt:lpstr>Слайд 20</vt:lpstr>
      <vt:lpstr>Слайд 21</vt:lpstr>
      <vt:lpstr>Домашнее задание:</vt:lpstr>
      <vt:lpstr>Литература и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головного мозга</dc:title>
  <dc:creator>училка</dc:creator>
  <cp:lastModifiedBy>1</cp:lastModifiedBy>
  <cp:revision>80</cp:revision>
  <dcterms:created xsi:type="dcterms:W3CDTF">2011-03-21T08:50:53Z</dcterms:created>
  <dcterms:modified xsi:type="dcterms:W3CDTF">2013-05-28T19:44:46Z</dcterms:modified>
</cp:coreProperties>
</file>