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9"/>
  </p:notesMasterIdLst>
  <p:sldIdLst>
    <p:sldId id="256" r:id="rId2"/>
    <p:sldId id="257" r:id="rId3"/>
    <p:sldId id="258" r:id="rId4"/>
    <p:sldId id="275" r:id="rId5"/>
    <p:sldId id="267" r:id="rId6"/>
    <p:sldId id="268" r:id="rId7"/>
    <p:sldId id="276" r:id="rId8"/>
    <p:sldId id="259" r:id="rId9"/>
    <p:sldId id="260" r:id="rId10"/>
    <p:sldId id="303" r:id="rId11"/>
    <p:sldId id="278" r:id="rId12"/>
    <p:sldId id="263" r:id="rId13"/>
    <p:sldId id="274" r:id="rId14"/>
    <p:sldId id="261" r:id="rId15"/>
    <p:sldId id="273" r:id="rId16"/>
    <p:sldId id="279" r:id="rId17"/>
    <p:sldId id="264" r:id="rId18"/>
    <p:sldId id="265" r:id="rId19"/>
    <p:sldId id="280" r:id="rId20"/>
    <p:sldId id="281" r:id="rId21"/>
    <p:sldId id="266" r:id="rId22"/>
    <p:sldId id="269" r:id="rId23"/>
    <p:sldId id="277" r:id="rId24"/>
    <p:sldId id="262" r:id="rId25"/>
    <p:sldId id="282" r:id="rId26"/>
    <p:sldId id="283" r:id="rId27"/>
    <p:sldId id="270" r:id="rId28"/>
    <p:sldId id="271" r:id="rId29"/>
    <p:sldId id="285" r:id="rId30"/>
    <p:sldId id="272" r:id="rId31"/>
    <p:sldId id="284" r:id="rId32"/>
    <p:sldId id="286" r:id="rId33"/>
    <p:sldId id="287" r:id="rId34"/>
    <p:sldId id="288" r:id="rId35"/>
    <p:sldId id="308" r:id="rId36"/>
    <p:sldId id="309" r:id="rId37"/>
    <p:sldId id="310" r:id="rId38"/>
    <p:sldId id="311" r:id="rId39"/>
    <p:sldId id="312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4" r:id="rId55"/>
    <p:sldId id="305" r:id="rId56"/>
    <p:sldId id="306" r:id="rId57"/>
    <p:sldId id="307" r:id="rId5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17" autoAdjust="0"/>
    <p:restoredTop sz="94660"/>
  </p:normalViewPr>
  <p:slideViewPr>
    <p:cSldViewPr>
      <p:cViewPr varScale="1">
        <p:scale>
          <a:sx n="103" d="100"/>
          <a:sy n="103" d="100"/>
        </p:scale>
        <p:origin x="-11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793428-2B61-45C3-BE68-F66253610039}" type="datetimeFigureOut">
              <a:rPr lang="ru-RU" smtClean="0"/>
              <a:pPr/>
              <a:t>18.07.2011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2A852E-D70E-491E-8229-BE28201367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8381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A852E-D70E-491E-8229-BE282013671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730A-85FF-4FCD-9F1A-3F6219CD9A5B}" type="datetimeFigureOut">
              <a:rPr lang="ru-RU" smtClean="0"/>
              <a:pPr/>
              <a:t>18.07.2011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72E64-26E6-4FE5-9090-5BF23D7F80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730A-85FF-4FCD-9F1A-3F6219CD9A5B}" type="datetimeFigureOut">
              <a:rPr lang="ru-RU" smtClean="0"/>
              <a:pPr/>
              <a:t>18.07.2011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72E64-26E6-4FE5-9090-5BF23D7F80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730A-85FF-4FCD-9F1A-3F6219CD9A5B}" type="datetimeFigureOut">
              <a:rPr lang="ru-RU" smtClean="0"/>
              <a:pPr/>
              <a:t>18.07.2011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72E64-26E6-4FE5-9090-5BF23D7F80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730A-85FF-4FCD-9F1A-3F6219CD9A5B}" type="datetimeFigureOut">
              <a:rPr lang="ru-RU" smtClean="0"/>
              <a:pPr/>
              <a:t>18.07.2011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72E64-26E6-4FE5-9090-5BF23D7F80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730A-85FF-4FCD-9F1A-3F6219CD9A5B}" type="datetimeFigureOut">
              <a:rPr lang="ru-RU" smtClean="0"/>
              <a:pPr/>
              <a:t>18.07.2011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72E64-26E6-4FE5-9090-5BF23D7F80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730A-85FF-4FCD-9F1A-3F6219CD9A5B}" type="datetimeFigureOut">
              <a:rPr lang="ru-RU" smtClean="0"/>
              <a:pPr/>
              <a:t>18.07.2011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72E64-26E6-4FE5-9090-5BF23D7F80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730A-85FF-4FCD-9F1A-3F6219CD9A5B}" type="datetimeFigureOut">
              <a:rPr lang="ru-RU" smtClean="0"/>
              <a:pPr/>
              <a:t>18.07.2011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72E64-26E6-4FE5-9090-5BF23D7F80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730A-85FF-4FCD-9F1A-3F6219CD9A5B}" type="datetimeFigureOut">
              <a:rPr lang="ru-RU" smtClean="0"/>
              <a:pPr/>
              <a:t>18.07.2011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172E64-26E6-4FE5-9090-5BF23D7F80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730A-85FF-4FCD-9F1A-3F6219CD9A5B}" type="datetimeFigureOut">
              <a:rPr lang="ru-RU" smtClean="0"/>
              <a:pPr/>
              <a:t>18.07.2011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72E64-26E6-4FE5-9090-5BF23D7F80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730A-85FF-4FCD-9F1A-3F6219CD9A5B}" type="datetimeFigureOut">
              <a:rPr lang="ru-RU" smtClean="0"/>
              <a:pPr/>
              <a:t>18.07.2011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C4172E64-26E6-4FE5-9090-5BF23D7F80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3B1730A-85FF-4FCD-9F1A-3F6219CD9A5B}" type="datetimeFigureOut">
              <a:rPr lang="ru-RU" smtClean="0"/>
              <a:pPr/>
              <a:t>18.07.2011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72E64-26E6-4FE5-9090-5BF23D7F80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3B1730A-85FF-4FCD-9F1A-3F6219CD9A5B}" type="datetimeFigureOut">
              <a:rPr lang="ru-RU" smtClean="0"/>
              <a:pPr/>
              <a:t>18.07.2011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4172E64-26E6-4FE5-9090-5BF23D7F80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571480"/>
            <a:ext cx="6480048" cy="2301240"/>
          </a:xfrm>
        </p:spPr>
        <p:txBody>
          <a:bodyPr>
            <a:normAutofit/>
          </a:bodyPr>
          <a:lstStyle/>
          <a:p>
            <a:pPr algn="ctr"/>
            <a:r>
              <a:rPr lang="ru-RU" cap="none" dirty="0" smtClean="0">
                <a:effectLst/>
                <a:latin typeface="Monotype Corsiva" pitchFamily="66" charset="0"/>
              </a:rPr>
              <a:t>Жизнь и творчество Александра </a:t>
            </a:r>
            <a:r>
              <a:rPr lang="ru-RU" cap="none" smtClean="0">
                <a:effectLst/>
                <a:latin typeface="Monotype Corsiva" pitchFamily="66" charset="0"/>
              </a:rPr>
              <a:t>Александровича Блока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43174" y="3143248"/>
            <a:ext cx="4979850" cy="2286016"/>
          </a:xfrm>
        </p:spPr>
        <p:txBody>
          <a:bodyPr numCol="1">
            <a:normAutofit/>
          </a:bodyPr>
          <a:lstStyle/>
          <a:p>
            <a:r>
              <a:rPr lang="ru-RU" dirty="0" smtClean="0">
                <a:latin typeface="Monotype Corsiva" pitchFamily="66" charset="0"/>
              </a:rPr>
              <a:t>Презентацию выполнила </a:t>
            </a:r>
          </a:p>
          <a:p>
            <a:r>
              <a:rPr lang="ru-RU" dirty="0" smtClean="0">
                <a:latin typeface="Monotype Corsiva" pitchFamily="66" charset="0"/>
              </a:rPr>
              <a:t>   </a:t>
            </a:r>
            <a:r>
              <a:rPr lang="ru-RU" dirty="0" err="1" smtClean="0">
                <a:latin typeface="Monotype Corsiva" pitchFamily="66" charset="0"/>
              </a:rPr>
              <a:t>Таланова</a:t>
            </a:r>
            <a:r>
              <a:rPr lang="ru-RU" dirty="0" smtClean="0">
                <a:latin typeface="Monotype Corsiva" pitchFamily="66" charset="0"/>
              </a:rPr>
              <a:t> Наталья </a:t>
            </a:r>
            <a:r>
              <a:rPr lang="ru-RU" dirty="0" smtClean="0">
                <a:latin typeface="Monotype Corsiva" pitchFamily="66" charset="0"/>
              </a:rPr>
              <a:t>Викторовна, учитель русского языка и литературы </a:t>
            </a:r>
          </a:p>
          <a:p>
            <a:r>
              <a:rPr lang="ru-RU" smtClean="0">
                <a:latin typeface="Monotype Corsiva" pitchFamily="66" charset="0"/>
              </a:rPr>
              <a:t>МОУ </a:t>
            </a:r>
            <a:r>
              <a:rPr lang="ru-RU" dirty="0" smtClean="0">
                <a:latin typeface="Monotype Corsiva" pitchFamily="66" charset="0"/>
              </a:rPr>
              <a:t>«Гимназия №</a:t>
            </a:r>
            <a:r>
              <a:rPr lang="ru-RU" smtClean="0">
                <a:latin typeface="Monotype Corsiva" pitchFamily="66" charset="0"/>
              </a:rPr>
              <a:t>1»</a:t>
            </a:r>
          </a:p>
          <a:p>
            <a:r>
              <a:rPr lang="ru-RU" smtClean="0">
                <a:latin typeface="Monotype Corsiva" pitchFamily="66" charset="0"/>
              </a:rPr>
              <a:t> </a:t>
            </a:r>
            <a:r>
              <a:rPr lang="ru-RU" dirty="0" smtClean="0">
                <a:latin typeface="Monotype Corsiva" pitchFamily="66" charset="0"/>
              </a:rPr>
              <a:t>г. Балаково Саратовской обл.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4" name="Рисунок 3" descr="3_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928802"/>
            <a:ext cx="2940567" cy="39872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0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 Блока из его журнала,который он издавал, ещё учась в гимназии...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57737" y="0"/>
            <a:ext cx="4386263" cy="6858000"/>
          </a:xfrm>
        </p:spPr>
      </p:pic>
      <p:sp>
        <p:nvSpPr>
          <p:cNvPr id="5" name="TextBox 4"/>
          <p:cNvSpPr txBox="1"/>
          <p:nvPr/>
        </p:nvSpPr>
        <p:spPr>
          <a:xfrm>
            <a:off x="500034" y="857232"/>
            <a:ext cx="42148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Monotype Corsiva" pitchFamily="66" charset="0"/>
              </a:rPr>
              <a:t>Рисунок Блока из его журнала, который он издавал, ещё учась в гимназии....</a:t>
            </a:r>
            <a:endParaRPr lang="ru-RU" sz="36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7467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Шахматово, 1894</a:t>
            </a:r>
            <a:endParaRPr lang="ru-RU" dirty="0">
              <a:solidFill>
                <a:srgbClr val="FFC000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шахматово, 189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3" y="1357298"/>
            <a:ext cx="8112141" cy="5286412"/>
          </a:xfrm>
        </p:spPr>
      </p:pic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939784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Первая любовь Блока.</a:t>
            </a:r>
            <a:endParaRPr lang="ru-RU" dirty="0">
              <a:solidFill>
                <a:srgbClr val="FFC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5857884" cy="607220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FFC000"/>
                </a:solidFill>
                <a:latin typeface="Monotype Corsiva" pitchFamily="66" charset="0"/>
              </a:rPr>
              <a:t>1897 год.</a:t>
            </a:r>
            <a:r>
              <a:rPr lang="ru-RU" sz="2400" dirty="0" smtClean="0">
                <a:latin typeface="Monotype Corsiva" pitchFamily="66" charset="0"/>
              </a:rPr>
              <a:t> Поездка с матерью и тетушкой, Марией Андреевной Бекетовой (1826 – 1938), в Германию, на курорт Бад-Наугейм. Знакомство с Ксенией Михайловной садовской (1862 - 1925), «высокой, статной, темноволосой дамой с тонким профилем и великолепными синими глазами.  …Ее красота, щегольские туалеты и смелое, завлекательное кокетство сильно действовали на юношеское воображение». Встречи А. А. Блока с К. М. Садовской продолжались в Петербурге в 1897 – 1900 годах. Ей посвящен ряд стихотворений цикла «</a:t>
            </a:r>
            <a:r>
              <a:rPr lang="en-US" sz="2400" dirty="0" smtClean="0">
                <a:latin typeface="Monotype Corsiva" pitchFamily="66" charset="0"/>
              </a:rPr>
              <a:t>Ante </a:t>
            </a:r>
            <a:r>
              <a:rPr lang="en-US" sz="2400" dirty="0" err="1" smtClean="0">
                <a:latin typeface="Monotype Corsiva" pitchFamily="66" charset="0"/>
              </a:rPr>
              <a:t>Lucem</a:t>
            </a:r>
            <a:r>
              <a:rPr lang="ru-RU" sz="2400" dirty="0" smtClean="0">
                <a:latin typeface="Monotype Corsiva" pitchFamily="66" charset="0"/>
              </a:rPr>
              <a:t>» (1898 – 1900), а также цикл стихотворений «Через двенадцать лет» (1909 - 1910).</a:t>
            </a:r>
          </a:p>
        </p:txBody>
      </p:sp>
      <p:pic>
        <p:nvPicPr>
          <p:cNvPr id="5" name="Рисунок 4" descr="Ксения Михайловна Садовская д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293" y="1071546"/>
            <a:ext cx="3467707" cy="4438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4186238" cy="484030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Зима 1897г. </a:t>
            </a:r>
            <a:r>
              <a:rPr lang="ru-RU" dirty="0" smtClean="0">
                <a:latin typeface="Monotype Corsiva" pitchFamily="66" charset="0"/>
              </a:rPr>
              <a:t>Блок мечтает стать актером, он увлечен игрой В. П. Далматова и М. А. </a:t>
            </a:r>
            <a:r>
              <a:rPr lang="ru-RU" dirty="0" err="1" smtClean="0">
                <a:latin typeface="Monotype Corsiva" pitchFamily="66" charset="0"/>
              </a:rPr>
              <a:t>Дальского</a:t>
            </a:r>
            <a:r>
              <a:rPr lang="ru-RU" dirty="0" smtClean="0">
                <a:latin typeface="Monotype Corsiva" pitchFamily="66" charset="0"/>
              </a:rPr>
              <a:t>, занимается декламацией и мелодекламацией, участвует в любительских спектаклях. Изучает роль Ромео. Декламирует стихи А. А. Фета, А. К. Толстого, Я.П. Полонского, А. Н. </a:t>
            </a:r>
            <a:r>
              <a:rPr lang="ru-RU" dirty="0" err="1" smtClean="0">
                <a:latin typeface="Monotype Corsiva" pitchFamily="66" charset="0"/>
              </a:rPr>
              <a:t>Апухтина</a:t>
            </a:r>
            <a:r>
              <a:rPr lang="ru-RU" dirty="0" smtClean="0">
                <a:latin typeface="Monotype Corsiva" pitchFamily="66" charset="0"/>
              </a:rPr>
              <a:t>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Блок в театре.</a:t>
            </a:r>
            <a:endParaRPr lang="ru-RU" dirty="0">
              <a:solidFill>
                <a:srgbClr val="FFC000"/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Домашний театр Гамле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2501" y="0"/>
            <a:ext cx="3921499" cy="5857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714844" y="5929330"/>
            <a:ext cx="4429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Домашний театр Гамлет</a:t>
            </a:r>
            <a:endParaRPr lang="ru-RU" sz="28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5000660" cy="47149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>
                <a:solidFill>
                  <a:srgbClr val="FFC000"/>
                </a:solidFill>
                <a:latin typeface="Monotype Corsiva" pitchFamily="66" charset="0"/>
              </a:rPr>
              <a:t>30 мая 1898 г.  </a:t>
            </a:r>
          </a:p>
          <a:p>
            <a:pPr>
              <a:buNone/>
            </a:pPr>
            <a:r>
              <a:rPr lang="ru-RU" sz="4400" dirty="0" smtClean="0">
                <a:latin typeface="Monotype Corsiva" pitchFamily="66" charset="0"/>
              </a:rPr>
              <a:t>       Оканчивает Введенскую гимназию, получает аттестат зрелости.</a:t>
            </a:r>
            <a:endParaRPr lang="ru-RU" sz="4400" dirty="0" smtClean="0">
              <a:solidFill>
                <a:srgbClr val="FFC000"/>
              </a:solidFill>
              <a:latin typeface="Monotype Corsiva" pitchFamily="66" charset="0"/>
            </a:endParaRPr>
          </a:p>
          <a:p>
            <a:pPr>
              <a:buNone/>
            </a:pPr>
            <a:endParaRPr lang="ru-RU" sz="4400" dirty="0" smtClean="0">
              <a:solidFill>
                <a:srgbClr val="FFC000"/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А.Блок 1898г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428604"/>
            <a:ext cx="4357686" cy="51519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4857784" cy="57864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1898 год  начало июня. </a:t>
            </a:r>
            <a:r>
              <a:rPr lang="ru-RU" dirty="0" smtClean="0">
                <a:latin typeface="Monotype Corsiva" pitchFamily="66" charset="0"/>
              </a:rPr>
              <a:t>Приезжает в </a:t>
            </a:r>
            <a:r>
              <a:rPr lang="ru-RU" dirty="0" err="1" smtClean="0">
                <a:latin typeface="Monotype Corsiva" pitchFamily="66" charset="0"/>
              </a:rPr>
              <a:t>Шахматово</a:t>
            </a:r>
            <a:r>
              <a:rPr lang="ru-RU" dirty="0" smtClean="0">
                <a:latin typeface="Monotype Corsiva" pitchFamily="66" charset="0"/>
              </a:rPr>
              <a:t>. С поручением отправляется в имение </a:t>
            </a:r>
            <a:r>
              <a:rPr lang="ru-RU" dirty="0" err="1" smtClean="0">
                <a:latin typeface="Monotype Corsiva" pitchFamily="66" charset="0"/>
              </a:rPr>
              <a:t>Боблово</a:t>
            </a:r>
            <a:r>
              <a:rPr lang="ru-RU" dirty="0" smtClean="0">
                <a:latin typeface="Monotype Corsiva" pitchFamily="66" charset="0"/>
              </a:rPr>
              <a:t>, принадлежащее семье Менделеевых, встречает Любовь Дмитриевну Менделееву (1881-1939), дочь Дмитрия Ивановича Менделеева (1834 - 1907).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9" name="Рисунок 8" descr="горе от ум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611" y="0"/>
            <a:ext cx="4183389" cy="5143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57200" y="428604"/>
            <a:ext cx="3471858" cy="56975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Июль – август </a:t>
            </a:r>
            <a:r>
              <a:rPr lang="ru-RU" dirty="0" smtClean="0">
                <a:latin typeface="Monotype Corsiva" pitchFamily="66" charset="0"/>
              </a:rPr>
              <a:t>Домашние спектакли в </a:t>
            </a:r>
            <a:r>
              <a:rPr lang="ru-RU" dirty="0" err="1" smtClean="0">
                <a:latin typeface="Monotype Corsiva" pitchFamily="66" charset="0"/>
              </a:rPr>
              <a:t>Боблово</a:t>
            </a:r>
            <a:r>
              <a:rPr lang="ru-RU" dirty="0" smtClean="0">
                <a:latin typeface="Monotype Corsiva" pitchFamily="66" charset="0"/>
              </a:rPr>
              <a:t> с участием Блока и Л. Д. Менделеевой. 1 августа – сыграны сцены из трагедии В. Шекспира «Гамлет» (Гамлет – Блок, Офелия – Л.Д. Менделеева). 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5" name="Рисунок 4" descr="!11mendel-ofeliy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357166"/>
            <a:ext cx="4071946" cy="5022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786314" y="5429264"/>
            <a:ext cx="4357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Л. Д. Менделеева в роли Офелии.</a:t>
            </a:r>
            <a:endParaRPr lang="ru-RU" sz="24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600200"/>
            <a:ext cx="4043362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    А. А. Блок в роли Гамлета в любительском спектакле </a:t>
            </a:r>
            <a:r>
              <a:rPr lang="ru-RU" dirty="0" err="1" smtClean="0">
                <a:latin typeface="Monotype Corsiva" pitchFamily="66" charset="0"/>
              </a:rPr>
              <a:t>Бобловского</a:t>
            </a:r>
            <a:r>
              <a:rPr lang="ru-RU" dirty="0" smtClean="0">
                <a:latin typeface="Monotype Corsiva" pitchFamily="66" charset="0"/>
              </a:rPr>
              <a:t> театра. Фотография. 1898 г.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8" name="Рисунок 7" descr=". А. Блок в роли Гамлета в любительском спектакле Бобловского театра. Фотография. 1898 г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-1"/>
            <a:ext cx="3786182" cy="6924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лок в роли Гамлета 1898г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3438" y="0"/>
            <a:ext cx="450056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28596" y="928670"/>
            <a:ext cx="385765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Monotype Corsiva" pitchFamily="66" charset="0"/>
              </a:rPr>
              <a:t>"...знаете, я, ведь, очень театральный человек..." - сказал как-то он про себя...</a:t>
            </a:r>
          </a:p>
          <a:p>
            <a:endParaRPr lang="ru-RU" dirty="0"/>
          </a:p>
        </p:txBody>
      </p:sp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285720" y="1142984"/>
            <a:ext cx="4257676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Возвращение в Петербург. 31 августа Блок становится студентом 1-го курса юридического факультета Петербургского университета.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5" name="Рисунок 4" descr="gimnas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4" y="500042"/>
            <a:ext cx="4429676" cy="5643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Детство и семья.</a:t>
            </a:r>
            <a:endParaRPr lang="ru-RU" dirty="0">
              <a:solidFill>
                <a:srgbClr val="FFC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857232"/>
            <a:ext cx="4829180" cy="564360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1880 г., 12 ноября (28 ноября) </a:t>
            </a:r>
            <a:r>
              <a:rPr lang="ru-RU" dirty="0" smtClean="0">
                <a:latin typeface="Monotype Corsiva" pitchFamily="66" charset="0"/>
              </a:rPr>
              <a:t>В Санкт-Петербурге в «ректорском доме» СПб. университета (Васильевский остров, Университетская набережная., 9), родился Александр Александрович Блок. Отец поэта – Александр Львович Блок (1852-1909), юрист, философ, - профессор Варшавского университета по кафедре  государственного права. Мать поэта-Александра Андреевна Бекетова-Блок (1860-1923), литератор, переводчица, дочь Андрея Николаевича Бекетова(1825-1902), известного ученого-ботаника, общественного деятеля, ректора Санкт-Петербургского университета.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x_5f866dc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785794"/>
            <a:ext cx="3529313" cy="5072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0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4471990" cy="576899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1899 г.</a:t>
            </a:r>
            <a:r>
              <a:rPr lang="en-US" dirty="0" smtClean="0">
                <a:solidFill>
                  <a:srgbClr val="FFC000"/>
                </a:solidFill>
                <a:latin typeface="Monotype Corsiva" pitchFamily="66" charset="0"/>
              </a:rPr>
              <a:t> </a:t>
            </a:r>
            <a:r>
              <a:rPr lang="ru-RU" dirty="0" smtClean="0">
                <a:latin typeface="Monotype Corsiva" pitchFamily="66" charset="0"/>
              </a:rPr>
              <a:t>Лето в Шахматове и </a:t>
            </a:r>
            <a:r>
              <a:rPr lang="ru-RU" dirty="0" err="1" smtClean="0">
                <a:latin typeface="Monotype Corsiva" pitchFamily="66" charset="0"/>
              </a:rPr>
              <a:t>Боблове</a:t>
            </a:r>
            <a:r>
              <a:rPr lang="ru-RU" dirty="0" smtClean="0">
                <a:latin typeface="Monotype Corsiva" pitchFamily="66" charset="0"/>
              </a:rPr>
              <a:t> «проходит почти так же, как лето 1898 года». По желанию Блока в </a:t>
            </a:r>
            <a:r>
              <a:rPr lang="ru-RU" dirty="0" err="1" smtClean="0">
                <a:latin typeface="Monotype Corsiva" pitchFamily="66" charset="0"/>
              </a:rPr>
              <a:t>Боблово</a:t>
            </a:r>
            <a:r>
              <a:rPr lang="ru-RU" dirty="0" smtClean="0">
                <a:latin typeface="Monotype Corsiva" pitchFamily="66" charset="0"/>
              </a:rPr>
              <a:t> был поставлен «Пушкинский спектакль» (сцены из «Бориса Годунова», «Скупого рыцаря», «Каменного гостя»).  (1899 г. – год 100-летнего юбилея Пушкина, широко отмечавшегося всей Россией.) В сценах из «Каменного гостя» Блок играл Дон Жуана, Л. Д. Менделеева – Дону Анну.</a:t>
            </a:r>
            <a:endParaRPr lang="ru-RU" dirty="0">
              <a:solidFill>
                <a:srgbClr val="FFC000"/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Блок в роли самозванца (Борис Годунов Пушкина). В роли Марины Мнишек - С.Д. Менделеева_1898г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4998" y="285728"/>
            <a:ext cx="3708972" cy="507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000596" y="5429264"/>
            <a:ext cx="41434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Monotype Corsiva" pitchFamily="66" charset="0"/>
              </a:rPr>
              <a:t>Блок в роли самозванца (Борис Годунов Пушкина). В роли Марины Мнишек - С.Д. Менделеева.1898г.</a:t>
            </a:r>
            <a:endParaRPr lang="ru-RU" sz="20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4286248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itchFamily="66" charset="0"/>
              </a:rPr>
              <a:t>Блок в роли скупого рыцаря 1899г.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4" name="Содержимое 3" descr="Блок в роли скупого рыцаря 1899г.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5740" y="857232"/>
            <a:ext cx="5938260" cy="6000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лок в роли Дон-Жуана_1899г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97131" y="0"/>
            <a:ext cx="5246869" cy="6858000"/>
          </a:xfrm>
        </p:spPr>
      </p:pic>
      <p:sp>
        <p:nvSpPr>
          <p:cNvPr id="5" name="TextBox 4"/>
          <p:cNvSpPr txBox="1"/>
          <p:nvPr/>
        </p:nvSpPr>
        <p:spPr>
          <a:xfrm>
            <a:off x="857224" y="1285860"/>
            <a:ext cx="29289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Monotype Corsiva" pitchFamily="66" charset="0"/>
              </a:rPr>
              <a:t>Блок в роли </a:t>
            </a:r>
            <a:r>
              <a:rPr lang="ru-RU" sz="3200" dirty="0" err="1" smtClean="0">
                <a:latin typeface="Monotype Corsiva" pitchFamily="66" charset="0"/>
              </a:rPr>
              <a:t>Дон-Жуана</a:t>
            </a:r>
            <a:r>
              <a:rPr lang="ru-RU" sz="3200" dirty="0" smtClean="0">
                <a:latin typeface="Monotype Corsiva" pitchFamily="66" charset="0"/>
              </a:rPr>
              <a:t>. 1899г</a:t>
            </a:r>
            <a:endParaRPr lang="ru-RU" sz="32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57200" y="428604"/>
            <a:ext cx="7829576" cy="60007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1901 г., 6 сентября  </a:t>
            </a:r>
            <a:r>
              <a:rPr lang="ru-RU" dirty="0" smtClean="0">
                <a:latin typeface="Monotype Corsiva" pitchFamily="66" charset="0"/>
              </a:rPr>
              <a:t>Начало учебы Блока на 1-м курсе славяно-русского отделения историко-филологического факультете Петербургского университета. 10 сентября – Блок посылает стихи в Москву, В. Я. Брюсову, однако – не получает ответа.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1902 г., январь  </a:t>
            </a:r>
            <a:r>
              <a:rPr lang="ru-RU" dirty="0" smtClean="0">
                <a:latin typeface="Monotype Corsiva" pitchFamily="66" charset="0"/>
              </a:rPr>
              <a:t>Работа над «Стихами о Прекрасной даме». В дневнике сделан «Набросок статьи о русской поэзии» - своего рода творческий манифест этого периода.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4471990" cy="592935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7 ноября 1902  </a:t>
            </a:r>
            <a:r>
              <a:rPr lang="ru-RU" dirty="0" smtClean="0">
                <a:latin typeface="Monotype Corsiva" pitchFamily="66" charset="0"/>
              </a:rPr>
              <a:t>Пишет предсмертную записку и, с револьвером в кармане, отправляется в зал Дворянского собрания, на вечер Высших женских курсов. После вечера происходит решительное объяснение. Л.Д. Менделеева соглашается стать женой поэта.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1903 год, 2 января. </a:t>
            </a:r>
            <a:r>
              <a:rPr lang="ru-RU" dirty="0" smtClean="0">
                <a:latin typeface="Monotype Corsiva" pitchFamily="66" charset="0"/>
              </a:rPr>
              <a:t>Делает формальное предложение Менделеевой и получает согласие её родителей на брак.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!!!ллл.д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214290"/>
            <a:ext cx="4085346" cy="6429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7467600" cy="607223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3300" dirty="0" smtClean="0">
                <a:solidFill>
                  <a:srgbClr val="FFC000"/>
                </a:solidFill>
                <a:latin typeface="Monotype Corsiva" pitchFamily="66" charset="0"/>
              </a:rPr>
              <a:t>Март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      Литературный дебют Блока. В журнале «Новый путь» (1903, №3) напечатан цикл стихотворений «Из посвящений» (10 стихотворений). Вскоре в «Литературно-художественном сборнике» (СПб., 1903) студентов Санкт-Петербургского университета опубликованы еще 3 стихотворения.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     В книге «Северные цветы. Третий альманах книгоиздательства «Скорпион» опубликован цикл из 10 стихотворений «Стихи о Прекрасной Даме». (Заглавие дано редактором – В.Я.Брюсовым, но восходит к строке из письма Блока Брюсову от 1 февраля 1903 года.)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286808" cy="242889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17 августа</a:t>
            </a:r>
          </a:p>
          <a:p>
            <a:pPr>
              <a:buNone/>
            </a:pPr>
            <a:r>
              <a:rPr lang="ru-RU" dirty="0" smtClean="0"/>
              <a:t>       </a:t>
            </a:r>
            <a:r>
              <a:rPr lang="ru-RU" dirty="0" smtClean="0">
                <a:latin typeface="Monotype Corsiva" pitchFamily="66" charset="0"/>
              </a:rPr>
              <a:t>Венчание А.А. Блока и Л.Д.Менделеевой в церкви Михаила Архангела с. Тараканово, между Шахматовым и </a:t>
            </a:r>
            <a:r>
              <a:rPr lang="ru-RU" dirty="0" err="1" smtClean="0">
                <a:latin typeface="Monotype Corsiva" pitchFamily="66" charset="0"/>
              </a:rPr>
              <a:t>Бобловом</a:t>
            </a:r>
            <a:r>
              <a:rPr lang="ru-RU" dirty="0" smtClean="0">
                <a:latin typeface="Monotype Corsiva" pitchFamily="66" charset="0"/>
              </a:rPr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x_eae7b0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7974" y="2143116"/>
            <a:ext cx="6336026" cy="4714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0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Церковь в селе Тараканово (между Шахматово и Боблово), где 17 августа 1903 г. обвенчались Любовь Дмитриевна Менделеева и Александр Бло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4478"/>
            <a:ext cx="8426087" cy="6843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0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58204" cy="6357982"/>
          </a:xfrm>
        </p:spPr>
        <p:txBody>
          <a:bodyPr/>
          <a:lstStyle/>
          <a:p>
            <a:pPr>
              <a:buNone/>
            </a:pPr>
            <a:r>
              <a:rPr lang="ru-RU" sz="4400" dirty="0" smtClean="0">
                <a:solidFill>
                  <a:srgbClr val="FFC000"/>
                </a:solidFill>
                <a:latin typeface="Monotype Corsiva" pitchFamily="66" charset="0"/>
              </a:rPr>
              <a:t>1904 г., 10 – 25 января</a:t>
            </a:r>
          </a:p>
          <a:p>
            <a:pPr>
              <a:buNone/>
            </a:pPr>
            <a:r>
              <a:rPr lang="ru-RU" sz="4400" dirty="0" smtClean="0">
                <a:latin typeface="Monotype Corsiva" pitchFamily="66" charset="0"/>
              </a:rPr>
              <a:t>     Поездка Блока и Л. Д. Блок в Москву. Личное знакомство с Андреем Белым, К. Д. Бальмонтом. Интенсивное общение  с Андреем Белым, С. М. Соловьевым, В. Я. Брюсовым.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Андрей Белый</a:t>
            </a:r>
            <a:endParaRPr lang="ru-RU" dirty="0">
              <a:solidFill>
                <a:srgbClr val="FFC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400684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 Борис Николаевич Бугаев.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4" name="Рисунок 3" descr="Белы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1144" y="0"/>
            <a:ext cx="456285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Родители писателя.</a:t>
            </a:r>
            <a:endParaRPr lang="ru-RU" dirty="0">
              <a:solidFill>
                <a:srgbClr val="FFC000"/>
              </a:solidFill>
              <a:latin typeface="Monotype Corsiva" pitchFamily="66" charset="0"/>
            </a:endParaRPr>
          </a:p>
        </p:txBody>
      </p:sp>
      <p:pic>
        <p:nvPicPr>
          <p:cNvPr id="5" name="Содержимое 4" descr="1Отец поэта, Александр Львович Бло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6380" y="1071546"/>
            <a:ext cx="3429024" cy="5203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Мать поэта_А.А.Кублицкая-Пиоттух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1285860"/>
            <a:ext cx="3429024" cy="5043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0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4714908" cy="4429156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C000"/>
                </a:solidFill>
                <a:latin typeface="Monotype Corsiva" pitchFamily="66" charset="0"/>
              </a:rPr>
              <a:t>Бальмонт Константин Дмитриевич</a:t>
            </a:r>
            <a:endParaRPr lang="ru-RU" sz="6000" dirty="0">
              <a:solidFill>
                <a:srgbClr val="FFC000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бальмон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0562" y="357166"/>
            <a:ext cx="4286280" cy="6015080"/>
          </a:xfrm>
        </p:spPr>
      </p:pic>
    </p:spTree>
  </p:cSld>
  <p:clrMapOvr>
    <a:masterClrMapping/>
  </p:clrMapOvr>
  <p:transition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86568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Сергей Михайлович Соловьев</a:t>
            </a:r>
            <a:endParaRPr lang="ru-RU" dirty="0">
              <a:solidFill>
                <a:srgbClr val="FFC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4972056" cy="55007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</a:t>
            </a:r>
            <a:r>
              <a:rPr lang="ru-RU" dirty="0" smtClean="0">
                <a:latin typeface="Monotype Corsiva" pitchFamily="66" charset="0"/>
              </a:rPr>
              <a:t>Русский поэт и религиозный философ. Близкий друг Андрея Белого (были женаты на родных сестрах Тургеневых) и своего троюродного брата Александра Блока, с которыми впоследствии разошелся.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4" name="Рисунок 3" descr="СОЛОВЬЕВ!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1311" y="1142984"/>
            <a:ext cx="4242690" cy="52149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4286280" cy="428628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C000"/>
                </a:solidFill>
                <a:latin typeface="Monotype Corsiva" pitchFamily="66" charset="0"/>
              </a:rPr>
              <a:t>Брюсов Валерий Яковлевич</a:t>
            </a:r>
            <a:endParaRPr lang="ru-RU" sz="4800" dirty="0">
              <a:solidFill>
                <a:srgbClr val="FFC000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Брюсов еще оди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3372" y="-1"/>
            <a:ext cx="5000628" cy="6885545"/>
          </a:xfrm>
        </p:spPr>
      </p:pic>
    </p:spTree>
  </p:cSld>
  <p:clrMapOvr>
    <a:masterClrMapping/>
  </p:clrMapOvr>
  <p:transition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4829180" cy="562612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600" dirty="0" smtClean="0">
                <a:solidFill>
                  <a:srgbClr val="FFC000"/>
                </a:solidFill>
              </a:rPr>
              <a:t>       </a:t>
            </a:r>
            <a:r>
              <a:rPr lang="ru-RU" sz="4000" dirty="0" smtClean="0">
                <a:solidFill>
                  <a:srgbClr val="FFC000"/>
                </a:solidFill>
                <a:latin typeface="Monotype Corsiva" pitchFamily="66" charset="0"/>
              </a:rPr>
              <a:t>1904 г., Октябрь </a:t>
            </a:r>
            <a:r>
              <a:rPr lang="ru-RU" sz="4000" dirty="0" smtClean="0">
                <a:latin typeface="Monotype Corsiva" pitchFamily="66" charset="0"/>
              </a:rPr>
              <a:t>Закончена работа над университетским кандидатским сочинением «</a:t>
            </a:r>
            <a:r>
              <a:rPr lang="ru-RU" sz="4000" dirty="0" err="1" smtClean="0">
                <a:latin typeface="Monotype Corsiva" pitchFamily="66" charset="0"/>
              </a:rPr>
              <a:t>Болотов</a:t>
            </a:r>
            <a:r>
              <a:rPr lang="ru-RU" sz="4000" dirty="0" smtClean="0">
                <a:latin typeface="Monotype Corsiva" pitchFamily="66" charset="0"/>
              </a:rPr>
              <a:t> и Новиков». Вышла в свет книга «Стихи о Прекрасной Даме». В книгу вошли 93 стихотворения. Тираж – 1200 экземпляров.</a:t>
            </a:r>
          </a:p>
        </p:txBody>
      </p:sp>
      <p:pic>
        <p:nvPicPr>
          <p:cNvPr id="5" name="Рисунок 4" descr="image0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642918"/>
            <a:ext cx="3857620" cy="5721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5357818" cy="6858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1906 г.,</a:t>
            </a:r>
            <a:r>
              <a:rPr lang="en-US" dirty="0" smtClean="0">
                <a:solidFill>
                  <a:srgbClr val="FFC000"/>
                </a:solidFill>
                <a:latin typeface="Monotype Corsiva" pitchFamily="66" charset="0"/>
              </a:rPr>
              <a:t> </a:t>
            </a: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Осень</a:t>
            </a:r>
            <a:r>
              <a:rPr lang="en-US" dirty="0" smtClean="0">
                <a:solidFill>
                  <a:srgbClr val="FFC000"/>
                </a:solidFill>
                <a:latin typeface="Monotype Corsiva" pitchFamily="66" charset="0"/>
              </a:rPr>
              <a:t> </a:t>
            </a:r>
            <a:r>
              <a:rPr lang="ru-RU" dirty="0" smtClean="0">
                <a:latin typeface="Monotype Corsiva" pitchFamily="66" charset="0"/>
              </a:rPr>
              <a:t>В театре  Веры Федоровны Комиссаржевской (1863 – 1910) принята к постановке пьеса «Балаганчик». Режиссер спектакля – Всеволод </a:t>
            </a:r>
            <a:r>
              <a:rPr lang="ru-RU" dirty="0" err="1" smtClean="0">
                <a:latin typeface="Monotype Corsiva" pitchFamily="66" charset="0"/>
              </a:rPr>
              <a:t>Эмильевич</a:t>
            </a:r>
            <a:r>
              <a:rPr lang="ru-RU" dirty="0" smtClean="0">
                <a:latin typeface="Monotype Corsiva" pitchFamily="66" charset="0"/>
              </a:rPr>
              <a:t> Мейерхольд (1874 – 1904), художник – Николай Николаевич Сапунов (1880 – 1912). Музыку к спектаклю написал Михаил Алексеевич Кузмин (1872 – 1939). Блок часто бывал на репетициях. В ходе подготовки спектакля Блок познакомился с актрисой театра В. Ф. Комиссаржевской – Наталией Николаевной </a:t>
            </a:r>
            <a:r>
              <a:rPr lang="ru-RU" dirty="0" err="1" smtClean="0">
                <a:latin typeface="Monotype Corsiva" pitchFamily="66" charset="0"/>
              </a:rPr>
              <a:t>Волоховой</a:t>
            </a:r>
            <a:r>
              <a:rPr lang="ru-RU" dirty="0" smtClean="0">
                <a:latin typeface="Monotype Corsiva" pitchFamily="66" charset="0"/>
              </a:rPr>
              <a:t> (1878 - 1966), ставшей «прототипом» героини циклов «Снежная Маска» (1907), «Фаина» (1906 – 1908), отчасти, по-видимому, - прототипом Фаины, героини пьесы «Песня Судьбы» (1907 – 1908).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Н.Н.Волохова 1907 Литературный музей Пушкинского дом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785794"/>
            <a:ext cx="3533775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0"/>
            <a:ext cx="7467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Рисунки Блока</a:t>
            </a:r>
            <a:endParaRPr lang="ru-RU" dirty="0">
              <a:solidFill>
                <a:srgbClr val="FFC000"/>
              </a:solidFill>
              <a:latin typeface="Monotype Corsiva" pitchFamily="66" charset="0"/>
            </a:endParaRPr>
          </a:p>
        </p:txBody>
      </p:sp>
      <p:pic>
        <p:nvPicPr>
          <p:cNvPr id="6" name="Содержимое 5" descr="x_1dd9ef7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4678" y="928678"/>
            <a:ext cx="5929322" cy="5929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x_67c72d8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8736"/>
            <a:ext cx="3239630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0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x_66ea51c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429140" cy="664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x_584242e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0"/>
            <a:ext cx="4429140" cy="664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0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x_60b9eb9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57819" y="1088579"/>
            <a:ext cx="3786182" cy="5769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x_1785e84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372100" cy="4581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0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Шуточный ЗАйцев аттестат №1. Выдан Блоком Менделеевой-Блок 22 марта 1912г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14290"/>
            <a:ext cx="3872962" cy="5970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0" y="6211669"/>
            <a:ext cx="8215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Monotype Corsiva" pitchFamily="66" charset="0"/>
              </a:rPr>
              <a:t>Шуточный Зайцев аттестат №1. Выдан Блоком </a:t>
            </a:r>
            <a:r>
              <a:rPr lang="ru-RU" sz="2400" dirty="0" err="1" smtClean="0">
                <a:latin typeface="Monotype Corsiva" pitchFamily="66" charset="0"/>
              </a:rPr>
              <a:t>Менделеевой-Блок</a:t>
            </a:r>
            <a:r>
              <a:rPr lang="ru-RU" dirty="0" smtClean="0">
                <a:latin typeface="Monotype Corsiva" pitchFamily="66" charset="0"/>
              </a:rPr>
              <a:t> 22 марта 1912г.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6" name="Рисунок 5" descr="Люба слева. А справа - Философов,Гиппиус,Мережковский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544" y="1071546"/>
            <a:ext cx="5206456" cy="3862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857620" y="214290"/>
            <a:ext cx="6215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Люба  у Мережковского. А справа -  </a:t>
            </a:r>
          </a:p>
          <a:p>
            <a:r>
              <a:rPr lang="ru-RU" sz="2400" dirty="0" smtClean="0">
                <a:latin typeface="Monotype Corsiva" pitchFamily="66" charset="0"/>
              </a:rPr>
              <a:t>Философов, Гиппиус, Мережковский.</a:t>
            </a:r>
            <a:endParaRPr lang="ru-RU" sz="24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0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Таким видел А.Блок фасад дома на Спиридоновке. Архитектурный пла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6116" y="0"/>
            <a:ext cx="5476926" cy="3450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x_4adab9c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52800"/>
            <a:ext cx="3752850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85720" y="214290"/>
            <a:ext cx="292895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Таким видел А.Блок фасад дома на </a:t>
            </a:r>
            <a:r>
              <a:rPr lang="ru-RU" sz="2800" dirty="0" err="1" smtClean="0">
                <a:latin typeface="Monotype Corsiva" pitchFamily="66" charset="0"/>
              </a:rPr>
              <a:t>Спиридоновке</a:t>
            </a:r>
            <a:r>
              <a:rPr lang="ru-RU" sz="2800" dirty="0" smtClean="0">
                <a:latin typeface="Monotype Corsiva" pitchFamily="66" charset="0"/>
              </a:rPr>
              <a:t>. Архитектурный план.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43306" y="3714752"/>
            <a:ext cx="1675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>
                <a:latin typeface="Monotype Corsiva" pitchFamily="66" charset="0"/>
              </a:rPr>
              <a:t>Шахматово</a:t>
            </a:r>
            <a:r>
              <a:rPr lang="ru-RU" sz="2400" dirty="0" smtClean="0">
                <a:latin typeface="Monotype Corsiva" pitchFamily="66" charset="0"/>
              </a:rPr>
              <a:t>.</a:t>
            </a:r>
            <a:endParaRPr lang="ru-RU" sz="2400" dirty="0">
              <a:latin typeface="Monotype Corsiva" pitchFamily="66" charset="0"/>
            </a:endParaRPr>
          </a:p>
        </p:txBody>
      </p:sp>
      <p:pic>
        <p:nvPicPr>
          <p:cNvPr id="8" name="Рисунок 7" descr="Шахматово Александра Блока Родное Подмосковье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472" y="3465553"/>
            <a:ext cx="4000528" cy="3392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0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3714776" cy="635798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FFC000"/>
                </a:solidFill>
                <a:latin typeface="Monotype Corsiva" pitchFamily="66" charset="0"/>
              </a:rPr>
              <a:t>1889 г, 24 августа </a:t>
            </a:r>
            <a:r>
              <a:rPr lang="ru-RU" sz="2400" dirty="0" smtClean="0">
                <a:latin typeface="Monotype Corsiva" pitchFamily="66" charset="0"/>
              </a:rPr>
              <a:t>По указу Священного Синода расторгнут брак родителей Блока.  17 сентября – А. А. Бекетова – Блок вторично выходит замуж за офицера лейб-гвардии Гренадерского полка Франца Феликсовича </a:t>
            </a:r>
            <a:r>
              <a:rPr lang="ru-RU" sz="2400" dirty="0" err="1" smtClean="0">
                <a:latin typeface="Monotype Corsiva" pitchFamily="66" charset="0"/>
              </a:rPr>
              <a:t>Кублицкого</a:t>
            </a:r>
            <a:r>
              <a:rPr lang="ru-RU" sz="2400" dirty="0" smtClean="0">
                <a:latin typeface="Monotype Corsiva" pitchFamily="66" charset="0"/>
              </a:rPr>
              <a:t> – Пиоттух (1860 - 1920). Александра Андреевна с сыном переезжает на квартиру Ф. Ф. </a:t>
            </a:r>
            <a:r>
              <a:rPr lang="ru-RU" sz="2400" dirty="0" err="1" smtClean="0">
                <a:latin typeface="Monotype Corsiva" pitchFamily="66" charset="0"/>
              </a:rPr>
              <a:t>Кублицкого</a:t>
            </a:r>
            <a:r>
              <a:rPr lang="ru-RU" sz="2400" dirty="0" smtClean="0">
                <a:latin typeface="Monotype Corsiva" pitchFamily="66" charset="0"/>
              </a:rPr>
              <a:t> – Пиоттух. Здесь Блок будет жить до осени 1906 г.</a:t>
            </a:r>
            <a:endParaRPr lang="ru-RU" sz="2400" dirty="0">
              <a:latin typeface="Monotype Corsiva" pitchFamily="66" charset="0"/>
            </a:endParaRPr>
          </a:p>
        </p:txBody>
      </p:sp>
      <p:pic>
        <p:nvPicPr>
          <p:cNvPr id="4" name="Рисунок 3" descr="А.Блок с матерью и отчимом. Петербург. 18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2" y="428604"/>
            <a:ext cx="4762500" cy="3676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072066" y="4143380"/>
            <a:ext cx="3786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А.Блок с матерью и отчимом. Петербург. 1895</a:t>
            </a:r>
            <a:endParaRPr lang="ru-RU" sz="24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0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4929222" cy="614366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600" dirty="0" smtClean="0">
                <a:solidFill>
                  <a:srgbClr val="FFC000"/>
                </a:solidFill>
                <a:latin typeface="Monotype Corsiva" pitchFamily="66" charset="0"/>
              </a:rPr>
              <a:t>1906 г. 13 января – 1907 г., 29 декабря</a:t>
            </a:r>
          </a:p>
          <a:p>
            <a:pPr>
              <a:buNone/>
            </a:pPr>
            <a:r>
              <a:rPr lang="ru-RU" sz="3600" dirty="0" smtClean="0">
                <a:latin typeface="Monotype Corsiva" pitchFamily="66" charset="0"/>
              </a:rPr>
              <a:t>Написан цикл стихов «Снежная Маска».</a:t>
            </a:r>
            <a:endParaRPr lang="en-US" sz="36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3600" dirty="0" smtClean="0">
                <a:solidFill>
                  <a:srgbClr val="FFC000"/>
                </a:solidFill>
                <a:latin typeface="Monotype Corsiva" pitchFamily="66" charset="0"/>
              </a:rPr>
              <a:t>1910 г., 3 апреля</a:t>
            </a:r>
            <a:r>
              <a:rPr lang="en-US" sz="3600" dirty="0" smtClean="0">
                <a:solidFill>
                  <a:srgbClr val="FFC000"/>
                </a:solidFill>
                <a:latin typeface="Monotype Corsiva" pitchFamily="66" charset="0"/>
              </a:rPr>
              <a:t> </a:t>
            </a:r>
            <a:r>
              <a:rPr lang="ru-RU" sz="3600" dirty="0" smtClean="0">
                <a:latin typeface="Monotype Corsiva" pitchFamily="66" charset="0"/>
              </a:rPr>
              <a:t>Выступает на похоронах М. А. Врубеля с речью о нем.</a:t>
            </a:r>
          </a:p>
          <a:p>
            <a:pPr>
              <a:buNone/>
            </a:pPr>
            <a:r>
              <a:rPr lang="ru-RU" sz="3600" dirty="0" smtClean="0">
                <a:solidFill>
                  <a:srgbClr val="FFC000"/>
                </a:solidFill>
                <a:latin typeface="Monotype Corsiva" pitchFamily="66" charset="0"/>
              </a:rPr>
              <a:t>8 апреля</a:t>
            </a:r>
            <a:r>
              <a:rPr lang="en-US" sz="3600" dirty="0" smtClean="0">
                <a:solidFill>
                  <a:srgbClr val="FFC000"/>
                </a:solidFill>
                <a:latin typeface="Monotype Corsiva" pitchFamily="66" charset="0"/>
              </a:rPr>
              <a:t> </a:t>
            </a:r>
            <a:r>
              <a:rPr lang="ru-RU" sz="3600" dirty="0" smtClean="0">
                <a:latin typeface="Monotype Corsiva" pitchFamily="66" charset="0"/>
              </a:rPr>
              <a:t>Выступает в Петербурге, в Обществе ревнителей художественного слова с программным докладом «О современном состоянии русского символизма».</a:t>
            </a:r>
          </a:p>
          <a:p>
            <a:pPr>
              <a:buNone/>
            </a:pPr>
            <a:endParaRPr lang="ru-RU" sz="3200" dirty="0" smtClean="0">
              <a:latin typeface="Monotype Corsiva" pitchFamily="66" charset="0"/>
            </a:endParaRPr>
          </a:p>
          <a:p>
            <a:pPr>
              <a:buNone/>
            </a:pPr>
            <a:endParaRPr lang="ru-RU" sz="3200" dirty="0"/>
          </a:p>
        </p:txBody>
      </p:sp>
      <p:pic>
        <p:nvPicPr>
          <p:cNvPr id="4" name="Рисунок 3" descr="19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1" y="0"/>
            <a:ext cx="3857620" cy="5555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572560" cy="628654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1913 г.,</a:t>
            </a:r>
            <a:r>
              <a:rPr lang="en-US" dirty="0" smtClean="0">
                <a:solidFill>
                  <a:srgbClr val="FFC000"/>
                </a:solidFill>
                <a:latin typeface="Monotype Corsiva" pitchFamily="66" charset="0"/>
              </a:rPr>
              <a:t> </a:t>
            </a: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19 января</a:t>
            </a:r>
            <a:r>
              <a:rPr lang="en-US" dirty="0" smtClean="0">
                <a:solidFill>
                  <a:srgbClr val="FFC000"/>
                </a:solidFill>
                <a:latin typeface="Monotype Corsiva" pitchFamily="66" charset="0"/>
              </a:rPr>
              <a:t>  </a:t>
            </a:r>
            <a:r>
              <a:rPr lang="ru-RU" dirty="0" smtClean="0">
                <a:latin typeface="Monotype Corsiva" pitchFamily="66" charset="0"/>
              </a:rPr>
              <a:t>Окончена драма «Роза и Крест».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12 июня – 3 августа</a:t>
            </a:r>
            <a:r>
              <a:rPr lang="en-US" dirty="0" smtClean="0">
                <a:solidFill>
                  <a:srgbClr val="FFC000"/>
                </a:solidFill>
                <a:latin typeface="Monotype Corsiva" pitchFamily="66" charset="0"/>
              </a:rPr>
              <a:t>  </a:t>
            </a:r>
            <a:r>
              <a:rPr lang="ru-RU" dirty="0" smtClean="0">
                <a:latin typeface="Monotype Corsiva" pitchFamily="66" charset="0"/>
              </a:rPr>
              <a:t>Уезжает в заграничное путешествие, посещает Францию.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Август</a:t>
            </a:r>
            <a:r>
              <a:rPr lang="en-US" dirty="0" smtClean="0">
                <a:solidFill>
                  <a:srgbClr val="FFC000"/>
                </a:solidFill>
                <a:latin typeface="Monotype Corsiva" pitchFamily="66" charset="0"/>
              </a:rPr>
              <a:t> </a:t>
            </a:r>
            <a:r>
              <a:rPr lang="en-US" dirty="0" smtClean="0">
                <a:latin typeface="Monotype Corsiva" pitchFamily="66" charset="0"/>
              </a:rPr>
              <a:t> </a:t>
            </a:r>
            <a:r>
              <a:rPr lang="ru-RU" dirty="0" smtClean="0">
                <a:latin typeface="Monotype Corsiva" pitchFamily="66" charset="0"/>
              </a:rPr>
              <a:t>Драма «Роза и Крест» напечатана в №1 альманаха «Сирин».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Октябрь</a:t>
            </a:r>
            <a:r>
              <a:rPr lang="en-US" dirty="0" smtClean="0">
                <a:solidFill>
                  <a:srgbClr val="FFC000"/>
                </a:solidFill>
                <a:latin typeface="Monotype Corsiva" pitchFamily="66" charset="0"/>
              </a:rPr>
              <a:t> </a:t>
            </a:r>
            <a:r>
              <a:rPr lang="en-US" dirty="0" smtClean="0">
                <a:latin typeface="Monotype Corsiva" pitchFamily="66" charset="0"/>
              </a:rPr>
              <a:t> </a:t>
            </a:r>
            <a:r>
              <a:rPr lang="ru-RU" dirty="0" smtClean="0">
                <a:latin typeface="Monotype Corsiva" pitchFamily="66" charset="0"/>
              </a:rPr>
              <a:t>Пишет статью «Пламень»: «...Были в России «кровь, топор и красный петух», а теперь стала «книга»; а потом опять будет кровь, топор и красный петух. Не все можно предугадать и предусмотреть. Кровь и огонь могут заговорить, когда их никто не ждет. Есть Россия, которая, вырвавшись из одной революции, жадно смотрит в глаза другой, может быть, более страшной».</a:t>
            </a:r>
            <a:r>
              <a:rPr lang="en-US" dirty="0" smtClean="0">
                <a:latin typeface="Monotype Corsiva" pitchFamily="66" charset="0"/>
              </a:rPr>
              <a:t> </a:t>
            </a:r>
            <a:r>
              <a:rPr lang="ru-RU" dirty="0" smtClean="0">
                <a:latin typeface="Monotype Corsiva" pitchFamily="66" charset="0"/>
              </a:rPr>
              <a:t>Первый раз слушает оперу Ж. Бизе «</a:t>
            </a:r>
            <a:r>
              <a:rPr lang="ru-RU" dirty="0" err="1" smtClean="0">
                <a:latin typeface="Monotype Corsiva" pitchFamily="66" charset="0"/>
              </a:rPr>
              <a:t>Кармен</a:t>
            </a:r>
            <a:r>
              <a:rPr lang="ru-RU" dirty="0" smtClean="0">
                <a:latin typeface="Monotype Corsiva" pitchFamily="66" charset="0"/>
              </a:rPr>
              <a:t>» в постановке петербургского Театра музыкальной драмы. Заглавную партию поет Любовь Александровна </a:t>
            </a:r>
            <a:r>
              <a:rPr lang="ru-RU" dirty="0" err="1" smtClean="0">
                <a:latin typeface="Monotype Corsiva" pitchFamily="66" charset="0"/>
              </a:rPr>
              <a:t>Дельмас</a:t>
            </a:r>
            <a:r>
              <a:rPr lang="ru-RU" dirty="0" smtClean="0">
                <a:latin typeface="Monotype Corsiva" pitchFamily="66" charset="0"/>
              </a:rPr>
              <a:t> (1884 – 1969).</a:t>
            </a:r>
          </a:p>
          <a:p>
            <a:endParaRPr lang="ru-RU" dirty="0"/>
          </a:p>
        </p:txBody>
      </p:sp>
    </p:spTree>
  </p:cSld>
  <p:clrMapOvr>
    <a:masterClrMapping/>
  </p:clrMapOvr>
  <p:transition>
    <p:fade thruBlk="1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Любовь Александровна Дельмас (урожденная Тишинская) в роли Карме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87795" y="0"/>
            <a:ext cx="4656205" cy="5214950"/>
          </a:xfrm>
        </p:spPr>
      </p:pic>
      <p:pic>
        <p:nvPicPr>
          <p:cNvPr id="5" name="Рисунок 4" descr="Любовь Александровна Дельмас (слева) с сестрой. 1900-ые годы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1595"/>
            <a:ext cx="4429124" cy="55364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158" y="285728"/>
            <a:ext cx="3786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Monotype Corsiva" pitchFamily="66" charset="0"/>
              </a:rPr>
              <a:t>Любовь Александровна </a:t>
            </a:r>
            <a:r>
              <a:rPr lang="ru-RU" sz="2000" dirty="0" err="1" smtClean="0">
                <a:latin typeface="Monotype Corsiva" pitchFamily="66" charset="0"/>
              </a:rPr>
              <a:t>Дельмас</a:t>
            </a:r>
            <a:r>
              <a:rPr lang="ru-RU" sz="2000" dirty="0" smtClean="0">
                <a:latin typeface="Monotype Corsiva" pitchFamily="66" charset="0"/>
              </a:rPr>
              <a:t> (слева) с сестрой. 1900-ые годы.</a:t>
            </a:r>
            <a:endParaRPr lang="ru-RU" sz="2000" dirty="0"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4876" y="5357826"/>
            <a:ext cx="44291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Любовь Александровна </a:t>
            </a:r>
            <a:r>
              <a:rPr lang="ru-RU" sz="2400" dirty="0" err="1" smtClean="0">
                <a:latin typeface="Monotype Corsiva" pitchFamily="66" charset="0"/>
              </a:rPr>
              <a:t>Дельмас</a:t>
            </a:r>
            <a:r>
              <a:rPr lang="ru-RU" sz="2400" dirty="0" smtClean="0">
                <a:latin typeface="Monotype Corsiva" pitchFamily="66" charset="0"/>
              </a:rPr>
              <a:t> (урожденная </a:t>
            </a:r>
            <a:r>
              <a:rPr lang="ru-RU" sz="2400" dirty="0" err="1" smtClean="0">
                <a:latin typeface="Monotype Corsiva" pitchFamily="66" charset="0"/>
              </a:rPr>
              <a:t>Тишинская</a:t>
            </a:r>
            <a:r>
              <a:rPr lang="ru-RU" sz="2400" dirty="0" smtClean="0">
                <a:latin typeface="Monotype Corsiva" pitchFamily="66" charset="0"/>
              </a:rPr>
              <a:t>) в роли </a:t>
            </a:r>
            <a:r>
              <a:rPr lang="ru-RU" sz="2400" dirty="0" err="1" smtClean="0">
                <a:latin typeface="Monotype Corsiva" pitchFamily="66" charset="0"/>
              </a:rPr>
              <a:t>Кармен</a:t>
            </a:r>
            <a:r>
              <a:rPr lang="ru-RU" sz="2400" dirty="0" smtClean="0">
                <a:latin typeface="Monotype Corsiva" pitchFamily="66" charset="0"/>
              </a:rPr>
              <a:t>.</a:t>
            </a:r>
            <a:endParaRPr lang="ru-RU" sz="24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15338" cy="1714488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Monotype Corsiva" pitchFamily="66" charset="0"/>
              </a:rPr>
              <a:t>Блок в </a:t>
            </a:r>
            <a:r>
              <a:rPr lang="ru-RU" sz="4000" smtClean="0">
                <a:latin typeface="Monotype Corsiva" pitchFamily="66" charset="0"/>
              </a:rPr>
              <a:t>издательстве Сирина, </a:t>
            </a:r>
            <a:r>
              <a:rPr lang="ru-RU" sz="4000" dirty="0" smtClean="0">
                <a:latin typeface="Monotype Corsiva" pitchFamily="66" charset="0"/>
              </a:rPr>
              <a:t>1913-1914гг.</a:t>
            </a:r>
            <a:endParaRPr lang="ru-RU" sz="4000" dirty="0">
              <a:latin typeface="Monotype Corsiva" pitchFamily="66" charset="0"/>
            </a:endParaRPr>
          </a:p>
        </p:txBody>
      </p:sp>
      <p:pic>
        <p:nvPicPr>
          <p:cNvPr id="6" name="Содержимое 5" descr="Блок в издательстве -Сирин, 1913-1914гг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1250083"/>
            <a:ext cx="6858016" cy="5607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7829576" cy="578647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1916 г., апрель </a:t>
            </a:r>
            <a:r>
              <a:rPr lang="ru-RU" dirty="0" smtClean="0">
                <a:latin typeface="Monotype Corsiva" pitchFamily="66" charset="0"/>
              </a:rPr>
              <a:t>Вышел в свет 1-й том «Собрания стихотворений» в новой авторской редакции (Мусагет).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26 апреля </a:t>
            </a:r>
            <a:r>
              <a:rPr lang="ru-RU" dirty="0" smtClean="0">
                <a:latin typeface="Monotype Corsiva" pitchFamily="66" charset="0"/>
              </a:rPr>
              <a:t>Вышел в свет «Театр» А.А.Блока (Мусагет).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Май-июнь</a:t>
            </a:r>
            <a:r>
              <a:rPr lang="ru-RU" dirty="0" smtClean="0">
                <a:latin typeface="Monotype Corsiva" pitchFamily="66" charset="0"/>
              </a:rPr>
              <a:t> Интенсивная работа над поэмой «Возмездие».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Июнь</a:t>
            </a:r>
            <a:r>
              <a:rPr lang="ru-RU" dirty="0" smtClean="0">
                <a:latin typeface="Monotype Corsiva" pitchFamily="66" charset="0"/>
              </a:rPr>
              <a:t> Вышел в свет 2-й том «Собрания стихотворений» в новой авторской редакции (Мусагет).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7 июля </a:t>
            </a:r>
            <a:r>
              <a:rPr lang="ru-RU" dirty="0" smtClean="0">
                <a:latin typeface="Monotype Corsiva" pitchFamily="66" charset="0"/>
              </a:rPr>
              <a:t>Призван в действующую армию, зачислен Табельщиком в 13-ю инженерно – строительную дружину Всероссийского союза земств и городов.</a:t>
            </a:r>
          </a:p>
          <a:p>
            <a:endParaRPr lang="ru-RU" dirty="0"/>
          </a:p>
        </p:txBody>
      </p:sp>
    </p:spTree>
  </p:cSld>
  <p:clrMapOvr>
    <a:masterClrMapping/>
  </p:clrMapOvr>
  <p:transition>
    <p:fade thruBlk="1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572560" cy="1214446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Фотография Александра Александровича Блока в саду Народного Дома, Петроград, 17 мая 1916 года.</a:t>
            </a:r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4" name="Содержимое 3" descr="Фотография Александра Александровича Блока в саду Народного Дома, Петроград, 17 мая 1916 год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1518625"/>
            <a:ext cx="7072330" cy="5339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4972056" cy="534036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4000" dirty="0" smtClean="0">
                <a:solidFill>
                  <a:srgbClr val="FFC000"/>
                </a:solidFill>
                <a:latin typeface="Monotype Corsiva" pitchFamily="66" charset="0"/>
              </a:rPr>
              <a:t>7 июля </a:t>
            </a:r>
            <a:r>
              <a:rPr lang="ru-RU" sz="4000" dirty="0" smtClean="0">
                <a:latin typeface="Monotype Corsiva" pitchFamily="66" charset="0"/>
              </a:rPr>
              <a:t>Призван в действующую армию, зачислен Табельщиком в 13-ю инженерно – строительную дружину Всероссийского союза земств и городов.</a:t>
            </a:r>
          </a:p>
          <a:p>
            <a:pPr>
              <a:buNone/>
            </a:pPr>
            <a:r>
              <a:rPr lang="ru-RU" sz="4000" dirty="0" smtClean="0">
                <a:solidFill>
                  <a:srgbClr val="FFC000"/>
                </a:solidFill>
                <a:latin typeface="Monotype Corsiva" pitchFamily="66" charset="0"/>
              </a:rPr>
              <a:t>26 июля </a:t>
            </a:r>
            <a:r>
              <a:rPr lang="ru-RU" sz="4000" dirty="0" smtClean="0">
                <a:latin typeface="Monotype Corsiva" pitchFamily="66" charset="0"/>
              </a:rPr>
              <a:t>Выезжает в расположение дружины (в районе г. Пинска).</a:t>
            </a:r>
          </a:p>
          <a:p>
            <a:pPr>
              <a:buNone/>
            </a:pPr>
            <a:endParaRPr lang="ru-RU" sz="4000" dirty="0"/>
          </a:p>
        </p:txBody>
      </p:sp>
      <p:pic>
        <p:nvPicPr>
          <p:cNvPr id="4" name="Рисунок 3" descr=".Д.Менделеева-блок перед отъездом в действующую армию в качестве сестры милосердия-1914г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4525" y="0"/>
            <a:ext cx="3689475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929190" y="5286388"/>
            <a:ext cx="4000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Л. Д. Менделеева-Блок перед отъездом в действующую армию в качестве сестры милосердия.</a:t>
            </a:r>
            <a:endParaRPr lang="ru-RU" sz="24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На военной службе в 1916г.</a:t>
            </a:r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4" name="Содержимое 3" descr="На военной службе в 1916г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51561"/>
            <a:ext cx="9144000" cy="5806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86700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Александр Блок среди солдат и офицеров инженерной бригады 29 ноября 1916.</a:t>
            </a:r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4" name="Содержимое 3" descr="Александр Блок среди солдат и офицеров инженерной бригады_29 ноября 19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488" y="1308189"/>
            <a:ext cx="6286512" cy="5549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4286248" cy="578645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3200" dirty="0" smtClean="0">
                <a:solidFill>
                  <a:srgbClr val="FFC000"/>
                </a:solidFill>
                <a:latin typeface="Monotype Corsiva" pitchFamily="66" charset="0"/>
              </a:rPr>
              <a:t>1917 г., январь </a:t>
            </a:r>
            <a:r>
              <a:rPr lang="ru-RU" sz="3200" dirty="0" smtClean="0">
                <a:latin typeface="Monotype Corsiva" pitchFamily="66" charset="0"/>
              </a:rPr>
              <a:t>Пролог и первая глава поэмы «Возмездие» напечатаны в журнале «Русская мысль».</a:t>
            </a:r>
          </a:p>
          <a:p>
            <a:pPr>
              <a:buNone/>
            </a:pPr>
            <a:r>
              <a:rPr lang="ru-RU" sz="3200" dirty="0" smtClean="0">
                <a:solidFill>
                  <a:srgbClr val="FFC000"/>
                </a:solidFill>
                <a:latin typeface="Monotype Corsiva" pitchFamily="66" charset="0"/>
              </a:rPr>
              <a:t>19 марта </a:t>
            </a:r>
            <a:r>
              <a:rPr lang="ru-RU" sz="3200" dirty="0" smtClean="0">
                <a:latin typeface="Monotype Corsiva" pitchFamily="66" charset="0"/>
              </a:rPr>
              <a:t>Возвращается в Петроград.</a:t>
            </a:r>
          </a:p>
          <a:p>
            <a:pPr>
              <a:buNone/>
            </a:pPr>
            <a:r>
              <a:rPr lang="ru-RU" sz="3200" dirty="0" smtClean="0">
                <a:solidFill>
                  <a:srgbClr val="FFC000"/>
                </a:solidFill>
                <a:latin typeface="Monotype Corsiva" pitchFamily="66" charset="0"/>
              </a:rPr>
              <a:t>13 – 17 апреля </a:t>
            </a:r>
            <a:r>
              <a:rPr lang="ru-RU" sz="3200" dirty="0" smtClean="0">
                <a:latin typeface="Monotype Corsiva" pitchFamily="66" charset="0"/>
              </a:rPr>
              <a:t>В Москве присутствует на репетициях драмы «Роза и Крест» в Художественном театре.</a:t>
            </a:r>
          </a:p>
          <a:p>
            <a:endParaRPr lang="ru-RU" sz="3200" dirty="0"/>
          </a:p>
        </p:txBody>
      </p:sp>
      <p:pic>
        <p:nvPicPr>
          <p:cNvPr id="4" name="Рисунок 3" descr=". Фотография. 19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025" y="0"/>
            <a:ext cx="437197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Гербы. </a:t>
            </a:r>
            <a:endParaRPr lang="ru-RU" dirty="0">
              <a:solidFill>
                <a:srgbClr val="FFC000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Герб рода Бекетовых. Художник А.Куманьков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3241" y="0"/>
            <a:ext cx="6000760" cy="5388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28596" y="5357826"/>
            <a:ext cx="47863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Герб рода Бекетовых. Художник А.Куманьков</a:t>
            </a:r>
            <a:endParaRPr lang="ru-RU" sz="28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0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52"/>
            <a:ext cx="5357850" cy="600079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FFC000"/>
                </a:solidFill>
                <a:latin typeface="Monotype Corsiva" pitchFamily="66" charset="0"/>
              </a:rPr>
              <a:t>Конец декабря </a:t>
            </a:r>
            <a:r>
              <a:rPr lang="ru-RU" sz="2400" dirty="0" smtClean="0">
                <a:latin typeface="Monotype Corsiva" pitchFamily="66" charset="0"/>
              </a:rPr>
              <a:t>Начата статья «Интеллигенция и революция».</a:t>
            </a:r>
          </a:p>
          <a:p>
            <a:pPr>
              <a:buNone/>
            </a:pPr>
            <a:r>
              <a:rPr lang="ru-RU" sz="2400" dirty="0" smtClean="0">
                <a:solidFill>
                  <a:srgbClr val="FFC000"/>
                </a:solidFill>
                <a:latin typeface="Monotype Corsiva" pitchFamily="66" charset="0"/>
              </a:rPr>
              <a:t>1918 г., 7 января </a:t>
            </a:r>
            <a:r>
              <a:rPr lang="ru-RU" sz="2400" dirty="0" smtClean="0">
                <a:latin typeface="Monotype Corsiva" pitchFamily="66" charset="0"/>
              </a:rPr>
              <a:t>Записан план пьесы о Иисусе Христе.</a:t>
            </a:r>
          </a:p>
          <a:p>
            <a:pPr>
              <a:buNone/>
            </a:pPr>
            <a:r>
              <a:rPr lang="ru-RU" sz="2400" dirty="0" smtClean="0">
                <a:solidFill>
                  <a:srgbClr val="FFC000"/>
                </a:solidFill>
                <a:latin typeface="Monotype Corsiva" pitchFamily="66" charset="0"/>
              </a:rPr>
              <a:t>8 января </a:t>
            </a:r>
            <a:r>
              <a:rPr lang="ru-RU" sz="2400" dirty="0" smtClean="0">
                <a:latin typeface="Monotype Corsiva" pitchFamily="66" charset="0"/>
              </a:rPr>
              <a:t>Первая запись о работе над поэмой «Двенадцать».</a:t>
            </a:r>
          </a:p>
          <a:p>
            <a:pPr>
              <a:buNone/>
            </a:pPr>
            <a:r>
              <a:rPr lang="ru-RU" sz="2400" dirty="0" smtClean="0">
                <a:solidFill>
                  <a:srgbClr val="FFC000"/>
                </a:solidFill>
                <a:latin typeface="Monotype Corsiva" pitchFamily="66" charset="0"/>
              </a:rPr>
              <a:t>9 января </a:t>
            </a:r>
            <a:r>
              <a:rPr lang="ru-RU" sz="2400" dirty="0" smtClean="0">
                <a:latin typeface="Monotype Corsiva" pitchFamily="66" charset="0"/>
              </a:rPr>
              <a:t>Закончена статья «Интеллигенция и революция».</a:t>
            </a:r>
          </a:p>
          <a:p>
            <a:pPr>
              <a:buNone/>
            </a:pPr>
            <a:r>
              <a:rPr lang="ru-RU" sz="2400" dirty="0" smtClean="0">
                <a:solidFill>
                  <a:srgbClr val="FFC000"/>
                </a:solidFill>
                <a:latin typeface="Monotype Corsiva" pitchFamily="66" charset="0"/>
              </a:rPr>
              <a:t>19 января </a:t>
            </a:r>
            <a:r>
              <a:rPr lang="ru-RU" sz="2400" dirty="0" smtClean="0">
                <a:latin typeface="Monotype Corsiva" pitchFamily="66" charset="0"/>
              </a:rPr>
              <a:t>(1 февраля) Статья «Интеллигенция и революция» напечатана в газете «Знамя труда».</a:t>
            </a:r>
          </a:p>
          <a:p>
            <a:pPr>
              <a:buNone/>
            </a:pPr>
            <a:r>
              <a:rPr lang="ru-RU" sz="2400" dirty="0" smtClean="0">
                <a:solidFill>
                  <a:srgbClr val="FFC000"/>
                </a:solidFill>
                <a:latin typeface="Monotype Corsiva" pitchFamily="66" charset="0"/>
              </a:rPr>
              <a:t>25 января </a:t>
            </a:r>
            <a:r>
              <a:rPr lang="ru-RU" sz="2400" dirty="0" smtClean="0">
                <a:latin typeface="Monotype Corsiva" pitchFamily="66" charset="0"/>
              </a:rPr>
              <a:t>Встречается в Смольном с А. В. Луначарским, обсуждает вопрос об издании классиков «народном и школьном». Луначарский, прощаясь, говорит: «Позвольте пожать вашу руку, товарищ Блок».</a:t>
            </a:r>
          </a:p>
          <a:p>
            <a:pPr>
              <a:buNone/>
            </a:pPr>
            <a:endParaRPr lang="ru-RU" sz="2400" dirty="0">
              <a:latin typeface="Monotype Corsiva" pitchFamily="66" charset="0"/>
            </a:endParaRPr>
          </a:p>
        </p:txBody>
      </p:sp>
      <p:pic>
        <p:nvPicPr>
          <p:cNvPr id="5" name="Рисунок 4" descr="12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60" y="285728"/>
            <a:ext cx="2861687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2-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98" y="3571876"/>
            <a:ext cx="2714644" cy="3044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5214974" cy="6429420"/>
          </a:xfrm>
        </p:spPr>
        <p:txBody>
          <a:bodyPr numCol="1">
            <a:no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FFC000"/>
                </a:solidFill>
                <a:latin typeface="Monotype Corsiva" pitchFamily="66" charset="0"/>
              </a:rPr>
              <a:t>1919 г., январь </a:t>
            </a:r>
            <a:r>
              <a:rPr lang="ru-RU" sz="2000" dirty="0" smtClean="0">
                <a:latin typeface="Monotype Corsiva" pitchFamily="66" charset="0"/>
              </a:rPr>
              <a:t>Подготовлен сборник стихов «Ямбы».</a:t>
            </a:r>
          </a:p>
          <a:p>
            <a:pPr>
              <a:buNone/>
            </a:pPr>
            <a:r>
              <a:rPr lang="ru-RU" sz="2000" dirty="0" smtClean="0">
                <a:solidFill>
                  <a:srgbClr val="FFC000"/>
                </a:solidFill>
                <a:latin typeface="Monotype Corsiva" pitchFamily="66" charset="0"/>
              </a:rPr>
              <a:t>Январь – май  </a:t>
            </a:r>
            <a:r>
              <a:rPr lang="ru-RU" sz="2000" dirty="0" smtClean="0">
                <a:latin typeface="Monotype Corsiva" pitchFamily="66" charset="0"/>
              </a:rPr>
              <a:t>Интенсивно работает в издательстве «Всемирная литература», разрабатывает планы серии просветительских спектаклей «Исторические картины» по общему замыслу А.М. Горького, редактирует переводы произведений Генриха Гейне для нового собрания сочинений Гейне.</a:t>
            </a:r>
          </a:p>
          <a:p>
            <a:pPr>
              <a:buNone/>
            </a:pPr>
            <a:r>
              <a:rPr lang="ru-RU" sz="2000" dirty="0" smtClean="0">
                <a:solidFill>
                  <a:srgbClr val="FFC000"/>
                </a:solidFill>
                <a:latin typeface="Monotype Corsiva" pitchFamily="66" charset="0"/>
              </a:rPr>
              <a:t>15 – 17  февраля </a:t>
            </a:r>
            <a:r>
              <a:rPr lang="ru-RU" sz="2000" dirty="0" smtClean="0">
                <a:latin typeface="Monotype Corsiva" pitchFamily="66" charset="0"/>
              </a:rPr>
              <a:t>Блок (в числе других знакомых и сотрудников Р.В. Иванова-Разумника) арестован Петроградской ЧК и проводит два дня в камере предварительного заключения.</a:t>
            </a:r>
          </a:p>
          <a:p>
            <a:pPr>
              <a:buNone/>
            </a:pPr>
            <a:r>
              <a:rPr lang="ru-RU" sz="2000" dirty="0" smtClean="0">
                <a:solidFill>
                  <a:srgbClr val="FFC000"/>
                </a:solidFill>
                <a:latin typeface="Monotype Corsiva" pitchFamily="66" charset="0"/>
              </a:rPr>
              <a:t>9 апреля </a:t>
            </a:r>
            <a:r>
              <a:rPr lang="ru-RU" sz="2000" dirty="0" smtClean="0">
                <a:latin typeface="Monotype Corsiva" pitchFamily="66" charset="0"/>
              </a:rPr>
              <a:t>Выступает в издательстве «Всемирная литература» с программным, крайне резким и эксцентричным в историко-философских суждениях, трагическим по духу докладом «Крушение гуманизма».</a:t>
            </a:r>
          </a:p>
          <a:p>
            <a:endParaRPr lang="ru-RU" sz="2000" dirty="0">
              <a:latin typeface="Monotype Corsiva" pitchFamily="66" charset="0"/>
            </a:endParaRPr>
          </a:p>
        </p:txBody>
      </p:sp>
      <p:pic>
        <p:nvPicPr>
          <p:cNvPr id="4" name="Рисунок 3" descr="1919 с Людмилой Дмитриевно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0"/>
            <a:ext cx="3286116" cy="5154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214943" y="5214950"/>
            <a:ext cx="3929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1919 с Людмилой Дмитриевной.</a:t>
            </a:r>
            <a:endParaRPr lang="ru-RU" sz="24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lo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9803" y="714356"/>
            <a:ext cx="4074198" cy="52149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5214942" cy="68580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1920 г., 27 января </a:t>
            </a:r>
            <a:r>
              <a:rPr lang="ru-RU" dirty="0" smtClean="0">
                <a:latin typeface="Monotype Corsiva" pitchFamily="66" charset="0"/>
              </a:rPr>
              <a:t>Смерть Франца Феликсовича </a:t>
            </a:r>
            <a:r>
              <a:rPr lang="ru-RU" dirty="0" err="1" smtClean="0">
                <a:latin typeface="Monotype Corsiva" pitchFamily="66" charset="0"/>
              </a:rPr>
              <a:t>Кублицкого-Пиоттух</a:t>
            </a:r>
            <a:r>
              <a:rPr lang="ru-RU" dirty="0" smtClean="0">
                <a:latin typeface="Monotype Corsiva" pitchFamily="66" charset="0"/>
              </a:rPr>
              <a:t>, отчима Блока.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Февраль</a:t>
            </a:r>
            <a:r>
              <a:rPr lang="ru-RU" dirty="0" smtClean="0">
                <a:latin typeface="Monotype Corsiva" pitchFamily="66" charset="0"/>
              </a:rPr>
              <a:t> – март Работа над подготовкой нового издания «Избранных сочинений» Лермонтова. Написана статья о Лермонтове.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Апрель</a:t>
            </a:r>
            <a:r>
              <a:rPr lang="ru-RU" dirty="0" smtClean="0">
                <a:latin typeface="Monotype Corsiva" pitchFamily="66" charset="0"/>
              </a:rPr>
              <a:t> Подготовлен сборник стихов «Седое утро».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1 апреля </a:t>
            </a:r>
            <a:r>
              <a:rPr lang="ru-RU" dirty="0" smtClean="0">
                <a:latin typeface="Monotype Corsiva" pitchFamily="66" charset="0"/>
              </a:rPr>
              <a:t>Написана «Записка о двенадцати».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Май </a:t>
            </a:r>
            <a:r>
              <a:rPr lang="ru-RU" dirty="0" smtClean="0">
                <a:latin typeface="Monotype Corsiva" pitchFamily="66" charset="0"/>
              </a:rPr>
              <a:t>Поездка в Москву, выступления с чтением стихов в Политехническом музее, во Дворце искусств и др.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27 июня </a:t>
            </a:r>
            <a:r>
              <a:rPr lang="ru-RU" dirty="0" smtClean="0">
                <a:latin typeface="Monotype Corsiva" pitchFamily="66" charset="0"/>
              </a:rPr>
              <a:t>Избирается председателем Петроградского отделения Всероссийского союза поэтов.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24 августа </a:t>
            </a:r>
            <a:r>
              <a:rPr lang="ru-RU" dirty="0" smtClean="0">
                <a:latin typeface="Monotype Corsiva" pitchFamily="66" charset="0"/>
              </a:rPr>
              <a:t>Вышел сборник юношеской лирики «За гранью прошлых дней» (Изд. З.И. </a:t>
            </a:r>
            <a:r>
              <a:rPr lang="ru-RU" dirty="0" err="1" smtClean="0">
                <a:latin typeface="Monotype Corsiva" pitchFamily="66" charset="0"/>
              </a:rPr>
              <a:t>Гржебина</a:t>
            </a:r>
            <a:r>
              <a:rPr lang="ru-RU" dirty="0" smtClean="0">
                <a:latin typeface="Monotype Corsiva" pitchFamily="66" charset="0"/>
              </a:rPr>
              <a:t>).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29 сентября </a:t>
            </a:r>
            <a:r>
              <a:rPr lang="ru-RU" dirty="0" smtClean="0">
                <a:latin typeface="Monotype Corsiva" pitchFamily="66" charset="0"/>
              </a:rPr>
              <a:t>Выступает с юбилейным приветствием М.А. Кузмину, в котором утверждает ценность культуры, право поэта быть «прежде всего» поэтом.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23 октября  </a:t>
            </a:r>
            <a:r>
              <a:rPr lang="ru-RU" dirty="0" smtClean="0">
                <a:latin typeface="Monotype Corsiva" pitchFamily="66" charset="0"/>
              </a:rPr>
              <a:t>Вышел сборник лирики «Седое утро» (Алконост).</a:t>
            </a:r>
          </a:p>
          <a:p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5429256" cy="68580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1921 г., январь </a:t>
            </a:r>
            <a:r>
              <a:rPr lang="ru-RU" dirty="0" smtClean="0">
                <a:latin typeface="Monotype Corsiva" pitchFamily="66" charset="0"/>
              </a:rPr>
              <a:t>В дневнике – интенсивные размышления о Гете и Пушкине, о «смысле культуры», о праве поэта на «</a:t>
            </a:r>
            <a:r>
              <a:rPr lang="ru-RU" dirty="0" err="1" smtClean="0">
                <a:latin typeface="Monotype Corsiva" pitchFamily="66" charset="0"/>
              </a:rPr>
              <a:t>самостоянье</a:t>
            </a:r>
            <a:r>
              <a:rPr lang="ru-RU" dirty="0" smtClean="0">
                <a:latin typeface="Monotype Corsiva" pitchFamily="66" charset="0"/>
              </a:rPr>
              <a:t>».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5 февраля </a:t>
            </a:r>
            <a:r>
              <a:rPr lang="ru-RU" dirty="0" smtClean="0">
                <a:latin typeface="Monotype Corsiva" pitchFamily="66" charset="0"/>
              </a:rPr>
              <a:t>По просьбе сотрудников Пушкинского Дома написать «что-нибудь» в альбом, пишет стихотворение «Пушкинскому Дому».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6 февраля </a:t>
            </a:r>
            <a:r>
              <a:rPr lang="ru-RU" dirty="0" smtClean="0">
                <a:latin typeface="Monotype Corsiva" pitchFamily="66" charset="0"/>
              </a:rPr>
              <a:t>Записывает в дневнике: «Следующий сборник стихов, если будет: «Черный день».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11 февраля </a:t>
            </a:r>
            <a:r>
              <a:rPr lang="ru-RU" dirty="0" smtClean="0">
                <a:latin typeface="Monotype Corsiva" pitchFamily="66" charset="0"/>
              </a:rPr>
              <a:t>Выступает с только что написанной речью «О назначении поэта» на вечере Памяти Пушкина в Доме литераторов (вторично речь  произнесена там же, 13 февраля. В третий раз – 16 февраля).  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3 марта </a:t>
            </a:r>
            <a:r>
              <a:rPr lang="ru-RU" dirty="0" smtClean="0">
                <a:latin typeface="Monotype Corsiva" pitchFamily="66" charset="0"/>
              </a:rPr>
              <a:t>Подготовлен сборник «Отроческие стихи».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Апрель</a:t>
            </a:r>
            <a:r>
              <a:rPr lang="ru-RU" dirty="0" smtClean="0">
                <a:latin typeface="Monotype Corsiva" pitchFamily="66" charset="0"/>
              </a:rPr>
              <a:t> Написана статья «Без божества, без вдохновения».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1 – 11 мая </a:t>
            </a:r>
            <a:r>
              <a:rPr lang="ru-RU" dirty="0" smtClean="0">
                <a:latin typeface="Monotype Corsiva" pitchFamily="66" charset="0"/>
              </a:rPr>
              <a:t>Последняя поездка в Москву.</a:t>
            </a:r>
          </a:p>
        </p:txBody>
      </p:sp>
      <p:pic>
        <p:nvPicPr>
          <p:cNvPr id="4" name="Рисунок 3" descr="19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500042"/>
            <a:ext cx="3543300" cy="520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8929718" cy="3214709"/>
          </a:xfrm>
        </p:spPr>
        <p:txBody>
          <a:bodyPr numCol="2"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Май – июнь </a:t>
            </a:r>
            <a:r>
              <a:rPr lang="ru-RU" dirty="0" smtClean="0">
                <a:latin typeface="Monotype Corsiva" pitchFamily="66" charset="0"/>
              </a:rPr>
              <a:t>Начало, постепенное обострение предсмертной болезни. Уничтожение части архива. Хлопоты (в т. ч. - А.М. Горького) о разрешении Блоку выехать для лечения за границу. 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7 августа, 10 часов  3о минут утра </a:t>
            </a:r>
            <a:r>
              <a:rPr lang="ru-RU" dirty="0" smtClean="0">
                <a:latin typeface="Monotype Corsiva" pitchFamily="66" charset="0"/>
              </a:rPr>
              <a:t>Александр Блок умер.</a:t>
            </a:r>
          </a:p>
          <a:p>
            <a:endParaRPr lang="ru-RU" dirty="0" smtClean="0">
              <a:latin typeface="Monotype Corsiva" pitchFamily="66" charset="0"/>
            </a:endParaRPr>
          </a:p>
          <a:p>
            <a:endParaRPr lang="ru-RU" dirty="0">
              <a:latin typeface="Monotype Corsiva" pitchFamily="66" charset="0"/>
            </a:endParaRPr>
          </a:p>
        </p:txBody>
      </p:sp>
      <p:pic>
        <p:nvPicPr>
          <p:cNvPr id="6" name="Рисунок 5" descr="посмертное фото_1921г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71219"/>
            <a:ext cx="5929322" cy="3386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Александр Блок на смертном одр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2214554"/>
            <a:ext cx="4214810" cy="2502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53"/>
            <a:ext cx="8643998" cy="164307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10 августа </a:t>
            </a:r>
            <a:r>
              <a:rPr lang="ru-RU" dirty="0" smtClean="0">
                <a:latin typeface="Monotype Corsiva" pitchFamily="66" charset="0"/>
              </a:rPr>
              <a:t>Похороны поэта на Смоленском кладбище (в сентябре 1944 г. прах поэта был перенесен на Литераторские мостки Волкова кладбища).</a:t>
            </a:r>
          </a:p>
          <a:p>
            <a:endParaRPr lang="ru-RU" dirty="0">
              <a:latin typeface="Monotype Corsiva" pitchFamily="66" charset="0"/>
            </a:endParaRPr>
          </a:p>
        </p:txBody>
      </p:sp>
      <p:pic>
        <p:nvPicPr>
          <p:cNvPr id="4" name="Рисунок 3" descr="Похороны Александра Блока_август 1921г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686" y="1714488"/>
            <a:ext cx="8090314" cy="5143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0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Могила Александра Блока на Смоленском кладбище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29075" y="0"/>
            <a:ext cx="511492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57158" y="642918"/>
            <a:ext cx="35719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Monotype Corsiva" pitchFamily="66" charset="0"/>
              </a:rPr>
              <a:t>Могила Александра Блока на Смоленском кладбище.</a:t>
            </a:r>
            <a:endParaRPr lang="ru-RU" sz="32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0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Список литературы</a:t>
            </a:r>
            <a:endParaRPr lang="ru-RU" dirty="0">
              <a:solidFill>
                <a:srgbClr val="FFC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043362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«Школа классики. Книга для ученика и учителя. А. Блок. Избранное». Москва, АСТ, Олимп 1996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4" name="Рисунок 3" descr="1920г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714356"/>
            <a:ext cx="3782344" cy="5837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0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Герб рода Блоков. Художник А.Куманьков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3240" y="142852"/>
            <a:ext cx="5786446" cy="5103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00034" y="5357826"/>
            <a:ext cx="66896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Monotype Corsiva" pitchFamily="66" charset="0"/>
              </a:rPr>
              <a:t>Герб рода Блоков. Художник А.Куманьков</a:t>
            </a:r>
            <a:endParaRPr lang="ru-RU" sz="32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Герб рода Кублицких-Пиоттух. Художник А.Куманьков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2289" y="0"/>
            <a:ext cx="5881711" cy="5502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85786" y="5572140"/>
            <a:ext cx="78357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Герб рода </a:t>
            </a:r>
            <a:r>
              <a:rPr lang="ru-RU" sz="2800" dirty="0" err="1" smtClean="0">
                <a:latin typeface="Monotype Corsiva" pitchFamily="66" charset="0"/>
              </a:rPr>
              <a:t>Кублицких-Пиоттух</a:t>
            </a:r>
            <a:r>
              <a:rPr lang="ru-RU" sz="2800" dirty="0" smtClean="0">
                <a:latin typeface="Monotype Corsiva" pitchFamily="66" charset="0"/>
              </a:rPr>
              <a:t>. Художник А.Куманьков</a:t>
            </a:r>
            <a:endParaRPr lang="ru-RU" sz="28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500034" y="357166"/>
            <a:ext cx="4572032" cy="58579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1887-1888г.</a:t>
            </a:r>
            <a:r>
              <a:rPr lang="ru-RU" dirty="0" smtClean="0">
                <a:latin typeface="Monotype Corsiva" pitchFamily="66" charset="0"/>
              </a:rPr>
              <a:t> Первые дошедшие до нас детские опыты Блока в стихах и прозе. «Ранние попытки писать обнаруживают только великую нежность Саши к матери, а также его пристрастие к кораблям и кошкам».</a:t>
            </a:r>
          </a:p>
          <a:p>
            <a:endParaRPr lang="ru-RU" dirty="0"/>
          </a:p>
        </p:txBody>
      </p:sp>
      <p:pic>
        <p:nvPicPr>
          <p:cNvPr id="6" name="Рисунок 5" descr="Саш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428604"/>
            <a:ext cx="3803437" cy="56436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57200" y="357188"/>
            <a:ext cx="4329114" cy="576897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1891г., 27 августа </a:t>
            </a:r>
            <a:r>
              <a:rPr lang="ru-RU" dirty="0" smtClean="0">
                <a:latin typeface="Monotype Corsiva" pitchFamily="66" charset="0"/>
              </a:rPr>
              <a:t>Принят в 1-й класс Санкт-Петербургской Введенской (позднее – имени Петра Великого) гимназии (Большой Проспект Петербургской стороны, д. 37/39). В очерке «Исповедь язычника» (1918) охарактеризует гимназию и соучеников достаточно  жестко.</a:t>
            </a:r>
          </a:p>
          <a:p>
            <a:pPr>
              <a:buNone/>
            </a:pPr>
            <a:endParaRPr lang="ru-RU" dirty="0">
              <a:latin typeface="Monotype Corsiva" pitchFamily="66" charset="0"/>
            </a:endParaRPr>
          </a:p>
        </p:txBody>
      </p:sp>
      <p:pic>
        <p:nvPicPr>
          <p:cNvPr id="6" name="Рисунок 5" descr="АЛЕКСАНДР БЛОК (1880-192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4" y="642918"/>
            <a:ext cx="3215863" cy="5249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Техническая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899</TotalTime>
  <Words>2307</Words>
  <Application>Microsoft Office PowerPoint</Application>
  <PresentationFormat>Экран (4:3)</PresentationFormat>
  <Paragraphs>119</Paragraphs>
  <Slides>57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58" baseType="lpstr">
      <vt:lpstr>Техническая</vt:lpstr>
      <vt:lpstr>Жизнь и творчество Александра Александровича Блока</vt:lpstr>
      <vt:lpstr>Детство и семья.</vt:lpstr>
      <vt:lpstr>Родители писателя.</vt:lpstr>
      <vt:lpstr>Слайд 4</vt:lpstr>
      <vt:lpstr>Гербы. </vt:lpstr>
      <vt:lpstr>Слайд 6</vt:lpstr>
      <vt:lpstr>Слайд 7</vt:lpstr>
      <vt:lpstr>Слайд 8</vt:lpstr>
      <vt:lpstr>Слайд 9</vt:lpstr>
      <vt:lpstr>Слайд 10</vt:lpstr>
      <vt:lpstr>Шахматово, 1894</vt:lpstr>
      <vt:lpstr>Первая любовь Блока.</vt:lpstr>
      <vt:lpstr>Блок в театре.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Блок в роли скупого рыцаря 1899г.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Андрей Белый</vt:lpstr>
      <vt:lpstr>Бальмонт Константин Дмитриевич</vt:lpstr>
      <vt:lpstr>Сергей Михайлович Соловьев</vt:lpstr>
      <vt:lpstr>Брюсов Валерий Яковлевич</vt:lpstr>
      <vt:lpstr>Слайд 33</vt:lpstr>
      <vt:lpstr>Слайд 34</vt:lpstr>
      <vt:lpstr>Рисунки Блока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Блок в издательстве Сирина, 1913-1914гг.</vt:lpstr>
      <vt:lpstr>Слайд 44</vt:lpstr>
      <vt:lpstr>Фотография Александра Александровича Блока в саду Народного Дома, Петроград, 17 мая 1916 года.</vt:lpstr>
      <vt:lpstr>Слайд 46</vt:lpstr>
      <vt:lpstr>На военной службе в 1916г.</vt:lpstr>
      <vt:lpstr>Александр Блок среди солдат и офицеров инженерной бригады 29 ноября 1916.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Список литературы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WIN7XP</cp:lastModifiedBy>
  <cp:revision>96</cp:revision>
  <dcterms:created xsi:type="dcterms:W3CDTF">2009-09-21T12:36:23Z</dcterms:created>
  <dcterms:modified xsi:type="dcterms:W3CDTF">2011-07-18T10:07:03Z</dcterms:modified>
</cp:coreProperties>
</file>