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</p:spPr>
        <p:txBody>
          <a:bodyPr>
            <a:normAutofit/>
          </a:bodyPr>
          <a:lstStyle/>
          <a:p>
            <a:r>
              <a:rPr lang="ru-RU" sz="7200" dirty="0" smtClean="0"/>
              <a:t>Наибольшее</a:t>
            </a:r>
            <a:br>
              <a:rPr lang="ru-RU" sz="7200" dirty="0" smtClean="0"/>
            </a:br>
            <a:r>
              <a:rPr lang="ru-RU" sz="7200" dirty="0" smtClean="0"/>
              <a:t> и </a:t>
            </a:r>
            <a:br>
              <a:rPr lang="ru-RU" sz="7200" dirty="0" smtClean="0"/>
            </a:br>
            <a:r>
              <a:rPr lang="ru-RU" sz="7200" dirty="0" smtClean="0"/>
              <a:t>наименьшее значения функции</a:t>
            </a:r>
            <a:endParaRPr lang="ru-RU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</a:t>
            </a:r>
            <a:r>
              <a:rPr lang="en-US" dirty="0" smtClean="0"/>
              <a:t>Y                                              </a:t>
            </a:r>
          </a:p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(b)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(a)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0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a    b         x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-428660" y="3786190"/>
            <a:ext cx="314327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785786" y="5214950"/>
            <a:ext cx="328614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Дуга 10"/>
          <p:cNvSpPr/>
          <p:nvPr/>
        </p:nvSpPr>
        <p:spPr>
          <a:xfrm rot="5400000">
            <a:off x="-571524" y="1142996"/>
            <a:ext cx="4643446" cy="2357454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142976" y="3071810"/>
            <a:ext cx="1714512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822431" y="4178305"/>
            <a:ext cx="2071702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142976" y="4214818"/>
            <a:ext cx="1285884" cy="1588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1929588" y="4714884"/>
            <a:ext cx="999338" cy="794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Объект 21"/>
          <p:cNvGraphicFramePr>
            <a:graphicFrameLocks noChangeAspect="1"/>
          </p:cNvGraphicFramePr>
          <p:nvPr/>
        </p:nvGraphicFramePr>
        <p:xfrm>
          <a:off x="4857752" y="2000240"/>
          <a:ext cx="3913560" cy="1071570"/>
        </p:xfrm>
        <a:graphic>
          <a:graphicData uri="http://schemas.openxmlformats.org/presentationml/2006/ole">
            <p:oleObj spid="_x0000_s1026" name="Формула" r:id="rId3" imgW="1066680" imgH="291960" progId="Equation.3">
              <p:embed/>
            </p:oleObj>
          </a:graphicData>
        </a:graphic>
      </p:graphicFrame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913660" y="3500438"/>
          <a:ext cx="3866970" cy="1071570"/>
        </p:xfrm>
        <a:graphic>
          <a:graphicData uri="http://schemas.openxmlformats.org/presentationml/2006/ole">
            <p:oleObj spid="_x0000_s1027" name="Формула" r:id="rId4" imgW="10540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8728" y="428604"/>
            <a:ext cx="6143668" cy="4500594"/>
          </a:xfrm>
        </p:spPr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857224" y="2786058"/>
            <a:ext cx="328614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214546" y="4214818"/>
            <a:ext cx="40005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5984" y="114298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000232" y="2000240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f(a)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2000232" y="250030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(b)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57356" y="335756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 c)</a:t>
            </a:r>
            <a:endParaRPr lang="ru-RU" dirty="0"/>
          </a:p>
        </p:txBody>
      </p:sp>
      <p:sp>
        <p:nvSpPr>
          <p:cNvPr id="13" name="Полилиния 12"/>
          <p:cNvSpPr/>
          <p:nvPr/>
        </p:nvSpPr>
        <p:spPr>
          <a:xfrm>
            <a:off x="2786050" y="1643050"/>
            <a:ext cx="2978727" cy="2043545"/>
          </a:xfrm>
          <a:custGeom>
            <a:avLst/>
            <a:gdLst>
              <a:gd name="connsiteX0" fmla="*/ 0 w 2978727"/>
              <a:gd name="connsiteY0" fmla="*/ 0 h 2043545"/>
              <a:gd name="connsiteX1" fmla="*/ 914400 w 2978727"/>
              <a:gd name="connsiteY1" fmla="*/ 2008909 h 2043545"/>
              <a:gd name="connsiteX2" fmla="*/ 2923309 w 2978727"/>
              <a:gd name="connsiteY2" fmla="*/ 207818 h 2043545"/>
              <a:gd name="connsiteX3" fmla="*/ 2923309 w 2978727"/>
              <a:gd name="connsiteY3" fmla="*/ 207818 h 2043545"/>
              <a:gd name="connsiteX4" fmla="*/ 2978727 w 2978727"/>
              <a:gd name="connsiteY4" fmla="*/ 180109 h 2043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78727" h="2043545">
                <a:moveTo>
                  <a:pt x="0" y="0"/>
                </a:moveTo>
                <a:cubicBezTo>
                  <a:pt x="213591" y="987136"/>
                  <a:pt x="427182" y="1974273"/>
                  <a:pt x="914400" y="2008909"/>
                </a:cubicBezTo>
                <a:cubicBezTo>
                  <a:pt x="1401618" y="2043545"/>
                  <a:pt x="2923309" y="207818"/>
                  <a:pt x="2923309" y="207818"/>
                </a:cubicBezTo>
                <a:lnTo>
                  <a:pt x="2923309" y="207818"/>
                </a:lnTo>
                <a:lnTo>
                  <a:pt x="2978727" y="18010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9" name="Прямая соединительная линия 18"/>
          <p:cNvCxnSpPr>
            <a:endCxn id="33" idx="0"/>
          </p:cNvCxnSpPr>
          <p:nvPr/>
        </p:nvCxnSpPr>
        <p:spPr>
          <a:xfrm rot="16200000" flipH="1">
            <a:off x="2001026" y="3215480"/>
            <a:ext cx="1928032" cy="7064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500298" y="2786058"/>
            <a:ext cx="2428892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179091" y="3464719"/>
            <a:ext cx="150019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3" idx="1"/>
          </p:cNvCxnSpPr>
          <p:nvPr/>
        </p:nvCxnSpPr>
        <p:spPr>
          <a:xfrm flipH="1" flipV="1">
            <a:off x="2500298" y="3643314"/>
            <a:ext cx="1200152" cy="8645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13" idx="1"/>
          </p:cNvCxnSpPr>
          <p:nvPr/>
        </p:nvCxnSpPr>
        <p:spPr>
          <a:xfrm>
            <a:off x="3700450" y="3651959"/>
            <a:ext cx="14294" cy="562859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10800000">
            <a:off x="2500298" y="2285992"/>
            <a:ext cx="428628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143108" y="414338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2857488" y="4214818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3571868" y="4214818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4786314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6072198" y="428625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642910" y="5214950"/>
          <a:ext cx="3470276" cy="938212"/>
        </p:xfrm>
        <a:graphic>
          <a:graphicData uri="http://schemas.openxmlformats.org/presentationml/2006/ole">
            <p:oleObj spid="_x0000_s2050" name="Формула" r:id="rId3" imgW="1079280" imgH="29196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500562" y="5214950"/>
          <a:ext cx="3821112" cy="1071562"/>
        </p:xfrm>
        <a:graphic>
          <a:graphicData uri="http://schemas.openxmlformats.org/presentationml/2006/ole">
            <p:oleObj spid="_x0000_s2051" name="Формула" r:id="rId4" imgW="104112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6265772" cy="4173948"/>
          </a:xfrm>
        </p:spPr>
      </p:sp>
      <p:cxnSp>
        <p:nvCxnSpPr>
          <p:cNvPr id="6" name="Прямая со стрелкой 5"/>
          <p:cNvCxnSpPr/>
          <p:nvPr/>
        </p:nvCxnSpPr>
        <p:spPr>
          <a:xfrm rot="5400000" flipH="1" flipV="1">
            <a:off x="428596" y="2714620"/>
            <a:ext cx="35719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71670" y="4214818"/>
            <a:ext cx="44291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олилиния 8"/>
          <p:cNvSpPr/>
          <p:nvPr/>
        </p:nvSpPr>
        <p:spPr>
          <a:xfrm>
            <a:off x="2357422" y="1357298"/>
            <a:ext cx="3283527" cy="2699327"/>
          </a:xfrm>
          <a:custGeom>
            <a:avLst/>
            <a:gdLst>
              <a:gd name="connsiteX0" fmla="*/ 0 w 3283527"/>
              <a:gd name="connsiteY0" fmla="*/ 2699327 h 2699327"/>
              <a:gd name="connsiteX1" fmla="*/ 1579418 w 3283527"/>
              <a:gd name="connsiteY1" fmla="*/ 288636 h 2699327"/>
              <a:gd name="connsiteX2" fmla="*/ 3283527 w 3283527"/>
              <a:gd name="connsiteY2" fmla="*/ 967508 h 2699327"/>
              <a:gd name="connsiteX3" fmla="*/ 3283527 w 3283527"/>
              <a:gd name="connsiteY3" fmla="*/ 967508 h 269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83527" h="2699327">
                <a:moveTo>
                  <a:pt x="0" y="2699327"/>
                </a:moveTo>
                <a:cubicBezTo>
                  <a:pt x="516082" y="1638299"/>
                  <a:pt x="1032164" y="577272"/>
                  <a:pt x="1579418" y="288636"/>
                </a:cubicBezTo>
                <a:cubicBezTo>
                  <a:pt x="2126672" y="0"/>
                  <a:pt x="3283527" y="967508"/>
                  <a:pt x="3283527" y="967508"/>
                </a:cubicBezTo>
                <a:lnTo>
                  <a:pt x="3283527" y="967508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000232" y="92867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714480" y="1428736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 c)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714480" y="2071678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f(b)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2857496"/>
            <a:ext cx="506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f(a)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928794" y="421481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endCxn id="11" idx="3"/>
          </p:cNvCxnSpPr>
          <p:nvPr/>
        </p:nvCxnSpPr>
        <p:spPr>
          <a:xfrm rot="10800000">
            <a:off x="2261426" y="1613402"/>
            <a:ext cx="1810509" cy="2964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750331" y="2893215"/>
            <a:ext cx="2643206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2" idx="3"/>
          </p:cNvCxnSpPr>
          <p:nvPr/>
        </p:nvCxnSpPr>
        <p:spPr>
          <a:xfrm>
            <a:off x="2232571" y="2256344"/>
            <a:ext cx="3339561" cy="2964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16200000" flipH="1">
            <a:off x="4500560" y="3286124"/>
            <a:ext cx="2000266" cy="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2214546" y="3143248"/>
            <a:ext cx="642942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250265" y="3679033"/>
            <a:ext cx="1071570" cy="1588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643174" y="4214818"/>
            <a:ext cx="295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929058" y="428625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5357818" y="4286256"/>
            <a:ext cx="2824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6215074" y="428625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00034" y="5286388"/>
          <a:ext cx="3913188" cy="1071563"/>
        </p:xfrm>
        <a:graphic>
          <a:graphicData uri="http://schemas.openxmlformats.org/presentationml/2006/ole">
            <p:oleObj spid="_x0000_s3074" name="Формула" r:id="rId3" imgW="1066680" imgH="29196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00628" y="5286388"/>
          <a:ext cx="3867150" cy="1071562"/>
        </p:xfrm>
        <a:graphic>
          <a:graphicData uri="http://schemas.openxmlformats.org/presentationml/2006/ole">
            <p:oleObj spid="_x0000_s3075" name="Формула" r:id="rId4" imgW="1054080" imgH="2919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Алгоритм нахождения наибольшего и наименьшего значений непрерывной на [а;</a:t>
            </a:r>
            <a:r>
              <a:rPr lang="en-US" b="1" dirty="0" smtClean="0"/>
              <a:t>b</a:t>
            </a:r>
            <a:r>
              <a:rPr lang="ru-RU" b="1" dirty="0" smtClean="0"/>
              <a:t>]функции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44291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Найдите </a:t>
            </a:r>
            <a:r>
              <a:rPr lang="en-US" dirty="0" smtClean="0"/>
              <a:t>f'(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</a:p>
          <a:p>
            <a:r>
              <a:rPr lang="ru-RU" dirty="0" smtClean="0"/>
              <a:t>Найдите критические точки,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ru-RU" dirty="0" smtClean="0"/>
              <a:t>решив уравнение </a:t>
            </a:r>
            <a:r>
              <a:rPr lang="en-US" dirty="0" smtClean="0"/>
              <a:t>f'(</a:t>
            </a:r>
            <a:r>
              <a:rPr lang="ru-RU" dirty="0" err="1" smtClean="0"/>
              <a:t>х</a:t>
            </a:r>
            <a:r>
              <a:rPr lang="ru-RU" dirty="0" smtClean="0"/>
              <a:t>)</a:t>
            </a:r>
            <a:r>
              <a:rPr lang="en-US" dirty="0" smtClean="0"/>
              <a:t>=0</a:t>
            </a:r>
            <a:endParaRPr lang="ru-RU" dirty="0" smtClean="0"/>
          </a:p>
          <a:p>
            <a:r>
              <a:rPr lang="ru-RU" dirty="0" smtClean="0"/>
              <a:t>Выберите те критические точки, которые принадлежат </a:t>
            </a:r>
            <a:r>
              <a:rPr lang="ru-RU" dirty="0" smtClean="0"/>
              <a:t>[а;</a:t>
            </a:r>
            <a:r>
              <a:rPr lang="en-US" dirty="0" smtClean="0"/>
              <a:t>b</a:t>
            </a:r>
            <a:r>
              <a:rPr lang="ru-RU" dirty="0" smtClean="0"/>
              <a:t>]</a:t>
            </a:r>
            <a:endParaRPr lang="ru-RU" dirty="0" smtClean="0"/>
          </a:p>
          <a:p>
            <a:r>
              <a:rPr lang="ru-RU" dirty="0" smtClean="0"/>
              <a:t>Вычислите значение функции на концах отрезка и в критических точках</a:t>
            </a:r>
          </a:p>
          <a:p>
            <a:r>
              <a:rPr lang="ru-RU" dirty="0" smtClean="0"/>
              <a:t>Выберите из получившихся чисел наибольшее и наименьшее значения.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928670"/>
            <a:ext cx="7772400" cy="4500593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№№ 305(</a:t>
            </a:r>
            <a:r>
              <a:rPr lang="ru-RU" sz="5400" b="1" dirty="0" err="1" smtClean="0"/>
              <a:t>а,б</a:t>
            </a:r>
            <a:r>
              <a:rPr lang="ru-RU" sz="5400" b="1" dirty="0" smtClean="0"/>
              <a:t>),  306 (а), </a:t>
            </a:r>
            <a:br>
              <a:rPr lang="ru-RU" sz="5400" b="1" dirty="0" smtClean="0"/>
            </a:br>
            <a:r>
              <a:rPr lang="ru-RU" sz="5400" b="1" dirty="0" smtClean="0"/>
              <a:t/>
            </a:r>
            <a:br>
              <a:rPr lang="ru-RU" sz="5400" b="1" dirty="0" smtClean="0"/>
            </a:br>
            <a:r>
              <a:rPr lang="ru-RU" sz="5400" b="1" dirty="0" smtClean="0"/>
              <a:t>307,  308,  310 (</a:t>
            </a:r>
            <a:r>
              <a:rPr lang="ru-RU" sz="5400" b="1" dirty="0" err="1" smtClean="0"/>
              <a:t>в,г</a:t>
            </a:r>
            <a:r>
              <a:rPr lang="ru-RU" sz="5400" b="1" dirty="0" smtClean="0"/>
              <a:t>)</a:t>
            </a:r>
            <a:endParaRPr lang="ru-RU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1857387"/>
          </a:xfrm>
        </p:spPr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6400800" cy="2995618"/>
          </a:xfrm>
          <a:ln>
            <a:solidFill>
              <a:srgbClr val="002060"/>
            </a:solidFill>
          </a:ln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П. 25, №№ 305 (</a:t>
            </a:r>
            <a:r>
              <a:rPr lang="ru-RU" sz="4800" dirty="0" err="1" smtClean="0">
                <a:solidFill>
                  <a:schemeClr val="tx1"/>
                </a:solidFill>
              </a:rPr>
              <a:t>в,г</a:t>
            </a:r>
            <a:r>
              <a:rPr lang="ru-RU" sz="4800" dirty="0" smtClean="0">
                <a:solidFill>
                  <a:schemeClr val="tx1"/>
                </a:solidFill>
              </a:rPr>
              <a:t>),  306 (б), </a:t>
            </a:r>
          </a:p>
          <a:p>
            <a:r>
              <a:rPr lang="ru-RU" sz="4800" dirty="0" smtClean="0">
                <a:solidFill>
                  <a:schemeClr val="tx1"/>
                </a:solidFill>
              </a:rPr>
              <a:t>309, 310 (</a:t>
            </a:r>
            <a:r>
              <a:rPr lang="ru-RU" sz="4800" dirty="0" err="1" smtClean="0">
                <a:solidFill>
                  <a:schemeClr val="tx1"/>
                </a:solidFill>
              </a:rPr>
              <a:t>а,б</a:t>
            </a:r>
            <a:r>
              <a:rPr lang="ru-RU" sz="4800" dirty="0" smtClean="0">
                <a:solidFill>
                  <a:schemeClr val="tx1"/>
                </a:solidFill>
              </a:rPr>
              <a:t>)</a:t>
            </a:r>
            <a:endParaRPr lang="ru-RU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131</Words>
  <PresentationFormat>Экран (4:3)</PresentationFormat>
  <Paragraphs>37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Microsoft Equation 3.0</vt:lpstr>
      <vt:lpstr>Наибольшее  и  наименьшее значения функции</vt:lpstr>
      <vt:lpstr>Слайд 2</vt:lpstr>
      <vt:lpstr>Слайд 3</vt:lpstr>
      <vt:lpstr>Слайд 4</vt:lpstr>
      <vt:lpstr>Алгоритм нахождения наибольшего и наименьшего значений непрерывной на [а;b]функции.</vt:lpstr>
      <vt:lpstr>№№ 305(а,б),  306 (а),   307,  308,  310 (в,г)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Наибольшее  и  наименьшее значения функции</dc:title>
  <cp:lastModifiedBy>Admin</cp:lastModifiedBy>
  <cp:revision>7</cp:revision>
  <dcterms:modified xsi:type="dcterms:W3CDTF">2009-04-28T18:04:14Z</dcterms:modified>
</cp:coreProperties>
</file>