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68" r:id="rId5"/>
    <p:sldId id="269" r:id="rId6"/>
    <p:sldId id="272" r:id="rId7"/>
    <p:sldId id="264" r:id="rId8"/>
    <p:sldId id="266" r:id="rId9"/>
    <p:sldId id="273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17" autoAdjust="0"/>
  </p:normalViewPr>
  <p:slideViewPr>
    <p:cSldViewPr>
      <p:cViewPr varScale="1">
        <p:scale>
          <a:sx n="96" d="100"/>
          <a:sy n="96" d="100"/>
        </p:scale>
        <p:origin x="-3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7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BC85C-1F14-4743-8783-C8A1692105DC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A8D9B-EC87-45FA-A74D-497860A7CE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FED4B-E9E1-4F5E-AFDB-3A7BE3285793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3B345-9F7D-414A-9CEC-B65DC26B2C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0A7B-12E3-4502-8492-0670FD6C97D0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F3BE-73A9-4269-971E-05E529D161C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0A7B-12E3-4502-8492-0670FD6C97D0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F3BE-73A9-4269-971E-05E529D16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0A7B-12E3-4502-8492-0670FD6C97D0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F3BE-73A9-4269-971E-05E529D16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0A7B-12E3-4502-8492-0670FD6C97D0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F3BE-73A9-4269-971E-05E529D16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0A7B-12E3-4502-8492-0670FD6C97D0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F3BE-73A9-4269-971E-05E529D161C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0A7B-12E3-4502-8492-0670FD6C97D0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F3BE-73A9-4269-971E-05E529D16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0A7B-12E3-4502-8492-0670FD6C97D0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F3BE-73A9-4269-971E-05E529D16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0A7B-12E3-4502-8492-0670FD6C97D0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F3BE-73A9-4269-971E-05E529D16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0A7B-12E3-4502-8492-0670FD6C97D0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F3BE-73A9-4269-971E-05E529D16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0A7B-12E3-4502-8492-0670FD6C97D0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F3BE-73A9-4269-971E-05E529D16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0A7B-12E3-4502-8492-0670FD6C97D0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A8F3BE-73A9-4269-971E-05E529D161C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F10A7B-12E3-4502-8492-0670FD6C97D0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A8F3BE-73A9-4269-971E-05E529D161C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2448271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  <a:latin typeface="Segoe Script" pitchFamily="34" charset="0"/>
              </a:rPr>
              <a:t>Деловая игра </a:t>
            </a:r>
            <a:endParaRPr lang="ru-RU" sz="8000" dirty="0">
              <a:solidFill>
                <a:schemeClr val="accent6">
                  <a:lumMod val="75000"/>
                </a:schemeClr>
              </a:solidFill>
              <a:latin typeface="Segoe Scrip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«Профессии»</a:t>
            </a:r>
            <a:endParaRPr lang="ru-RU" sz="80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908720"/>
            <a:ext cx="820891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80/(х-2) – 80 /(х+2) = 1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412776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80(х+2) – 80 (х+2) = (х-2) (х+2)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1988840"/>
            <a:ext cx="301717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latin typeface="Times New Roman"/>
                <a:ea typeface="Calibri"/>
                <a:cs typeface="Times New Roman"/>
              </a:rPr>
              <a:t>80х +160 – 80х + 160 = х</a:t>
            </a:r>
            <a:r>
              <a:rPr lang="ru-RU" i="1" baseline="30000" dirty="0" smtClean="0">
                <a:latin typeface="Times New Roman"/>
                <a:ea typeface="Calibri"/>
                <a:cs typeface="Times New Roman"/>
              </a:rPr>
              <a:t>2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 - 4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2564904"/>
            <a:ext cx="1733167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latin typeface="Times New Roman"/>
                <a:ea typeface="Calibri"/>
                <a:cs typeface="Times New Roman"/>
              </a:rPr>
              <a:t>320 - х</a:t>
            </a:r>
            <a:r>
              <a:rPr lang="ru-RU" i="1" baseline="30000" dirty="0" smtClean="0">
                <a:latin typeface="Times New Roman"/>
                <a:ea typeface="Calibri"/>
                <a:cs typeface="Times New Roman"/>
              </a:rPr>
              <a:t>2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 +  4 = 0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3717032"/>
            <a:ext cx="1327607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latin typeface="Times New Roman"/>
                <a:ea typeface="Calibri"/>
                <a:cs typeface="Times New Roman"/>
              </a:rPr>
              <a:t>х</a:t>
            </a:r>
            <a:r>
              <a:rPr lang="ru-RU" i="1" baseline="30000" dirty="0" smtClean="0">
                <a:latin typeface="Times New Roman"/>
                <a:ea typeface="Calibri"/>
                <a:cs typeface="Times New Roman"/>
              </a:rPr>
              <a:t>2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 – 324 = 0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5576" y="3212976"/>
            <a:ext cx="1560042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latin typeface="Times New Roman"/>
                <a:ea typeface="Calibri"/>
                <a:cs typeface="Times New Roman"/>
              </a:rPr>
              <a:t>- х</a:t>
            </a:r>
            <a:r>
              <a:rPr lang="ru-RU" i="1" baseline="30000" dirty="0" smtClean="0">
                <a:latin typeface="Times New Roman"/>
                <a:ea typeface="Calibri"/>
                <a:cs typeface="Times New Roman"/>
              </a:rPr>
              <a:t>2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  + 316 = 0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4293096"/>
            <a:ext cx="2047355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i="1" dirty="0" err="1" smtClean="0">
                <a:latin typeface="Times New Roman"/>
                <a:ea typeface="Calibri"/>
                <a:cs typeface="Times New Roman"/>
              </a:rPr>
              <a:t>х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i="1" baseline="-25000" dirty="0" smtClean="0">
                <a:latin typeface="Times New Roman"/>
                <a:ea typeface="Calibri"/>
                <a:cs typeface="Times New Roman"/>
              </a:rPr>
              <a:t>1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  = 18; </a:t>
            </a:r>
            <a:r>
              <a:rPr lang="ru-RU" i="1" dirty="0" err="1" smtClean="0">
                <a:latin typeface="Times New Roman"/>
                <a:ea typeface="Calibri"/>
                <a:cs typeface="Times New Roman"/>
              </a:rPr>
              <a:t>х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i="1" baseline="-25000" dirty="0" smtClean="0">
                <a:latin typeface="Times New Roman"/>
                <a:ea typeface="Calibri"/>
                <a:cs typeface="Times New Roman"/>
              </a:rPr>
              <a:t>2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 = - 18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23928" y="4293096"/>
            <a:ext cx="4608512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latin typeface="Times New Roman"/>
                <a:ea typeface="Calibri"/>
                <a:cs typeface="Times New Roman"/>
              </a:rPr>
              <a:t>- 18 не удовлетворяет условию задачи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59832" y="5445224"/>
            <a:ext cx="3096344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latin typeface="Times New Roman"/>
                <a:ea typeface="Calibri"/>
                <a:cs typeface="Times New Roman"/>
              </a:rPr>
              <a:t>Ответ : 18 км/ ч</a:t>
            </a:r>
            <a:endParaRPr lang="ru-RU" sz="1400" dirty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539552" y="1340768"/>
            <a:ext cx="784887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Машинист тепловоза</a:t>
            </a:r>
          </a:p>
          <a:p>
            <a:pPr marL="457200" marR="0" lvl="0" indent="-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Поезд был задержан у семафора на 12 минут. Чтобы ликвидировать опоздание на перегоне в 60 км, машинисту пришлось увеличить скорость на 10 км/ч. Какая скорость была запланирована по расписанию?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33207" y="2132856"/>
          <a:ext cx="6639194" cy="3468485"/>
        </p:xfrm>
        <a:graphic>
          <a:graphicData uri="http://schemas.openxmlformats.org/drawingml/2006/table">
            <a:tbl>
              <a:tblPr/>
              <a:tblGrid>
                <a:gridCol w="1659278"/>
                <a:gridCol w="1659972"/>
                <a:gridCol w="1659972"/>
                <a:gridCol w="1659972"/>
              </a:tblGrid>
              <a:tr h="321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Вид движения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Скорость,  км/ч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Расстояние, км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Время, ч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9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по расписанию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0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фактически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х +10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2000" i="1" dirty="0">
                          <a:latin typeface="Times New Roman"/>
                          <a:ea typeface="Calibri"/>
                          <a:cs typeface="Times New Roman"/>
                        </a:rPr>
                        <a:t>12мин  больше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2852936"/>
            <a:ext cx="403245" cy="720080"/>
          </a:xfrm>
          <a:prstGeom prst="rect">
            <a:avLst/>
          </a:prstGeom>
          <a:noFill/>
        </p:spPr>
      </p:pic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4149080"/>
            <a:ext cx="720080" cy="58453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flipH="1">
            <a:off x="2267743" y="764704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Составим таблицу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60233" y="548680"/>
          <a:ext cx="6584175" cy="6125066"/>
        </p:xfrm>
        <a:graphic>
          <a:graphicData uri="http://schemas.openxmlformats.org/drawingml/2006/table">
            <a:tbl>
              <a:tblPr/>
              <a:tblGrid>
                <a:gridCol w="3291743"/>
                <a:gridCol w="3292432"/>
              </a:tblGrid>
              <a:tr h="711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17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ОДЗ 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 smtClean="0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800" i="1" dirty="0" smtClean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  <a:t>0  и  </a:t>
                      </a:r>
                      <a:r>
                        <a:rPr lang="ru-RU" sz="1800" i="1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  <a:t>- 10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  <a:t>  =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(60х+600 -60х)5 =  х</a:t>
                      </a:r>
                      <a:r>
                        <a:rPr lang="ru-RU" sz="1800" i="1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  + 10х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Calibri"/>
                          <a:cs typeface="Times New Roman"/>
                        </a:rPr>
                        <a:t>3000 = х</a:t>
                      </a:r>
                      <a:r>
                        <a:rPr lang="ru-RU" sz="1800" i="1" baseline="30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i="1">
                          <a:latin typeface="Times New Roman"/>
                          <a:ea typeface="Calibri"/>
                          <a:cs typeface="Times New Roman"/>
                        </a:rPr>
                        <a:t>  + 10х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Calibri"/>
                          <a:cs typeface="Times New Roman"/>
                        </a:rPr>
                        <a:t>- х</a:t>
                      </a:r>
                      <a:r>
                        <a:rPr lang="ru-RU" sz="1800" i="1" baseline="30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i="1">
                          <a:latin typeface="Times New Roman"/>
                          <a:ea typeface="Calibri"/>
                          <a:cs typeface="Times New Roman"/>
                        </a:rPr>
                        <a:t>  -  10х + 3000 = 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Calibri"/>
                          <a:cs typeface="Times New Roman"/>
                        </a:rPr>
                        <a:t> х</a:t>
                      </a:r>
                      <a:r>
                        <a:rPr lang="ru-RU" sz="1800" i="1" baseline="30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i="1">
                          <a:latin typeface="Times New Roman"/>
                          <a:ea typeface="Calibri"/>
                          <a:cs typeface="Times New Roman"/>
                        </a:rPr>
                        <a:t> +  10х - 3000 = 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9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i="1" baseline="-25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  +  </a:t>
                      </a:r>
                      <a:r>
                        <a:rPr lang="ru-RU" sz="1800" i="1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i="1" baseline="-25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 = - 10;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i="1" baseline="-25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  ·  </a:t>
                      </a:r>
                      <a:r>
                        <a:rPr lang="ru-RU" sz="1800" i="1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i="1" baseline="-25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 = -3000;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Calibri"/>
                          <a:cs typeface="Times New Roman"/>
                        </a:rPr>
                        <a:t>х </a:t>
                      </a:r>
                      <a:r>
                        <a:rPr lang="ru-RU" sz="1800" i="1" baseline="-25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800" i="1">
                          <a:latin typeface="Times New Roman"/>
                          <a:ea typeface="Calibri"/>
                          <a:cs typeface="Times New Roman"/>
                        </a:rPr>
                        <a:t>  = -60 ; х </a:t>
                      </a:r>
                      <a:r>
                        <a:rPr lang="ru-RU" sz="1800" i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i="1">
                          <a:latin typeface="Times New Roman"/>
                          <a:ea typeface="Calibri"/>
                          <a:cs typeface="Times New Roman"/>
                        </a:rPr>
                        <a:t> = 50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- 60 не удовлетворяет условию задачи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6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Ответ : скорость по расписанию 50 км/ч.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1556792"/>
            <a:ext cx="144016" cy="381000"/>
          </a:xfrm>
          <a:prstGeom prst="rect">
            <a:avLst/>
          </a:prstGeom>
          <a:noFill/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908720"/>
            <a:ext cx="133350" cy="238125"/>
          </a:xfrm>
          <a:prstGeom prst="rect">
            <a:avLst/>
          </a:prstGeom>
          <a:noFill/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908720"/>
            <a:ext cx="171450" cy="238125"/>
          </a:xfrm>
          <a:prstGeom prst="rect">
            <a:avLst/>
          </a:prstGeom>
          <a:noFill/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1556792"/>
            <a:ext cx="1000125" cy="42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899592" y="1052736"/>
            <a:ext cx="738031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Швея ателье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одном ателье должны сшить 180 костюмов, а в другом - 161 костюм. Первое ателье затратило на всю работу на 3 дня меньше, чем второе, так как изготавливало в день на 2 костюма больше. Сколько костюмов в день изготавливало каждое ателье?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1052736"/>
          <a:ext cx="7885386" cy="3605110"/>
        </p:xfrm>
        <a:graphic>
          <a:graphicData uri="http://schemas.openxmlformats.org/drawingml/2006/table">
            <a:tbl>
              <a:tblPr/>
              <a:tblGrid>
                <a:gridCol w="1724387"/>
                <a:gridCol w="2217893"/>
                <a:gridCol w="1971553"/>
                <a:gridCol w="1971553"/>
              </a:tblGrid>
              <a:tr h="1292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Число костюмов, сшитых за 1 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день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Общее число костюмов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Число дней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3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Первое ателье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х + 2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3 дня меньше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3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Второе ателье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0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Calibri"/>
                          <a:cs typeface="Times New Roman"/>
                        </a:rPr>
                        <a:t>161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492896"/>
            <a:ext cx="576064" cy="646316"/>
          </a:xfrm>
          <a:prstGeom prst="rect">
            <a:avLst/>
          </a:prstGeom>
          <a:noFill/>
        </p:spPr>
      </p:pic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3789040"/>
            <a:ext cx="504056" cy="731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84" y="620688"/>
          <a:ext cx="6984776" cy="5414353"/>
        </p:xfrm>
        <a:graphic>
          <a:graphicData uri="http://schemas.openxmlformats.org/drawingml/2006/table">
            <a:tbl>
              <a:tblPr/>
              <a:tblGrid>
                <a:gridCol w="3492023"/>
                <a:gridCol w="3492753"/>
              </a:tblGrid>
              <a:tr h="779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=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161х+322 -180х =3( х</a:t>
                      </a:r>
                      <a:r>
                        <a:rPr lang="ru-RU" sz="1600" i="1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  + 2х)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322 – 19х  = 3 х</a:t>
                      </a:r>
                      <a:r>
                        <a:rPr lang="ru-RU" sz="1600" i="1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  + 6х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-  3х</a:t>
                      </a:r>
                      <a:r>
                        <a:rPr lang="ru-RU" sz="1600" i="1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  -  19х  - 6х + 322 = 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-3 х</a:t>
                      </a:r>
                      <a:r>
                        <a:rPr lang="ru-RU" sz="1600" i="1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 - 25х + 322 = 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3 х</a:t>
                      </a:r>
                      <a:r>
                        <a:rPr lang="ru-RU" sz="1600" i="1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 + 25х -  322 = 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=25</a:t>
                      </a:r>
                      <a:r>
                        <a:rPr lang="ru-RU" sz="1600" i="1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 - 4·3·(-322)=625+3864=4489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8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i="1" baseline="-25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600" i="1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i="1" baseline="-250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=  - 15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-15 не удовлетворяет  условию задачи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97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Ответ : первое ателье изготавливало в день 9 костюмов, второе – 7 костюмов.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1991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836712"/>
            <a:ext cx="1368152" cy="576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683568" y="882405"/>
            <a:ext cx="748883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Дифференцированное домашнее задание.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уровень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№ 27.8; № 27.15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уровень -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27.28; № 27.36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уровень - № 27.40; № 27.44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196752"/>
            <a:ext cx="65527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6600" dirty="0" smtClean="0">
              <a:latin typeface="Monotype Corsiva" pitchFamily="66" charset="0"/>
            </a:endParaRPr>
          </a:p>
          <a:p>
            <a:pPr algn="ctr"/>
            <a:r>
              <a:rPr lang="ru-RU" sz="6600" dirty="0" smtClean="0">
                <a:latin typeface="Monotype Corsiva" pitchFamily="66" charset="0"/>
              </a:rPr>
              <a:t>Спасибо за урок</a:t>
            </a:r>
          </a:p>
          <a:p>
            <a:pPr algn="ctr"/>
            <a:endParaRPr lang="ru-RU" sz="66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836712"/>
            <a:ext cx="7992888" cy="4320480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z="6600" dirty="0" smtClean="0">
                <a:solidFill>
                  <a:schemeClr val="tx1"/>
                </a:solidFill>
              </a:rPr>
              <a:t> </a:t>
            </a:r>
            <a:r>
              <a:rPr lang="ru-RU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дробно – рациональных уравнений</a:t>
            </a:r>
          </a:p>
          <a:p>
            <a:pPr algn="ctr"/>
            <a:endParaRPr lang="ru-RU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latin typeface="Monotype Corsiva" pitchFamily="66" charset="0"/>
              </a:rPr>
              <a:t>Франсуа Виет </a:t>
            </a:r>
            <a:r>
              <a:rPr lang="ru-RU" sz="3600" b="1" dirty="0">
                <a:latin typeface="Monotype Corsiva" pitchFamily="66" charset="0"/>
              </a:rPr>
              <a:t/>
            </a:r>
            <a:br>
              <a:rPr lang="ru-RU" sz="3600" b="1" dirty="0">
                <a:latin typeface="Monotype Corsiva" pitchFamily="66" charset="0"/>
              </a:rPr>
            </a:br>
            <a:r>
              <a:rPr lang="ru-RU" sz="3600" b="1" dirty="0">
                <a:latin typeface="Monotype Corsiva" pitchFamily="66" charset="0"/>
              </a:rPr>
              <a:t>1540 год - </a:t>
            </a:r>
            <a:r>
              <a:rPr lang="ru-RU" sz="3600" b="1" dirty="0" smtClean="0">
                <a:latin typeface="Monotype Corsiva" pitchFamily="66" charset="0"/>
              </a:rPr>
              <a:t>1603 </a:t>
            </a:r>
            <a:r>
              <a:rPr lang="ru-RU" sz="3600" b="1" dirty="0">
                <a:latin typeface="Monotype Corsiva" pitchFamily="66" charset="0"/>
              </a:rPr>
              <a:t>год</a:t>
            </a:r>
            <a:r>
              <a:rPr lang="ru-RU" dirty="0">
                <a:latin typeface="Monotype Corsiva" pitchFamily="66" charset="0"/>
              </a:rPr>
              <a:t/>
            </a:r>
            <a:br>
              <a:rPr lang="ru-RU" dirty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pic>
        <p:nvPicPr>
          <p:cNvPr id="1026" name="Picture 2" descr="C:\Users\Администратор\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132856"/>
            <a:ext cx="2880320" cy="416567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5736" y="404664"/>
            <a:ext cx="4536504" cy="151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Квадратные уравнения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584" y="3284984"/>
            <a:ext cx="3456384" cy="2304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Полные</a:t>
            </a: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76056" y="3284984"/>
            <a:ext cx="3456384" cy="2304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полные</a:t>
            </a:r>
          </a:p>
          <a:p>
            <a:pPr lvl="0"/>
            <a:r>
              <a:rPr lang="ru-RU" sz="3200" i="1" u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коэффициенты</a:t>
            </a:r>
          </a:p>
          <a:p>
            <a:pPr lvl="0"/>
            <a:r>
              <a:rPr lang="en-US" sz="3200" i="1" u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b=0</a:t>
            </a:r>
            <a:r>
              <a:rPr lang="ru-RU" sz="3200" i="1" u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en-US" sz="3200" i="1" u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c=0</a:t>
            </a:r>
            <a:r>
              <a:rPr lang="ru-RU" sz="3200" i="1" u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en-US" sz="3200" i="1" u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b=0</a:t>
            </a:r>
            <a:r>
              <a:rPr lang="ru-RU" sz="3200" i="1" u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200" i="1" u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c=0</a:t>
            </a:r>
            <a:endParaRPr lang="ru-RU" sz="3200" i="1" u="none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627784" y="2060848"/>
            <a:ext cx="1584176" cy="10801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004048" y="2060848"/>
            <a:ext cx="1800200" cy="10801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95736" y="404664"/>
            <a:ext cx="4968552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Решите уравнения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628800"/>
            <a:ext cx="259228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i="1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=25 </a:t>
            </a:r>
            <a:endParaRPr lang="ru-RU" sz="32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1556792"/>
            <a:ext cx="244827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и -5</a:t>
            </a:r>
            <a:endParaRPr lang="ru-RU" sz="32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2348880"/>
            <a:ext cx="259228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i="1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+4 = 0 </a:t>
            </a:r>
            <a:endParaRPr lang="ru-RU" sz="32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2204864"/>
            <a:ext cx="252028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нет решений</a:t>
            </a:r>
            <a:endParaRPr lang="ru-RU" sz="32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3284984"/>
            <a:ext cx="259228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i="1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-121 = 0</a:t>
            </a:r>
            <a:endParaRPr lang="ru-RU" sz="32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20072" y="3212976"/>
            <a:ext cx="259228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  и  -11</a:t>
            </a:r>
            <a:endParaRPr lang="ru-RU" sz="32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4221088"/>
            <a:ext cx="259228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i="1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+7х = 0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28185" y="4295530"/>
            <a:ext cx="259228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  и – 7 </a:t>
            </a:r>
            <a:endParaRPr lang="ru-RU" sz="32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55776" y="260648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Квадратные уравнения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35896" y="2276872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Полные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3419872" y="2924944"/>
            <a:ext cx="720080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220072" y="2924944"/>
            <a:ext cx="864096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187624" y="3861048"/>
            <a:ext cx="3168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Приведенные</a:t>
            </a:r>
          </a:p>
          <a:p>
            <a:pPr lvl="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коэффициент    а = 1</a:t>
            </a:r>
          </a:p>
          <a:p>
            <a:pPr lvl="0"/>
            <a:endParaRPr lang="ru-RU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5220072" y="3861048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приведенные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4716016" y="1628800"/>
            <a:ext cx="0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99592" y="332656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Решите уравнения с использованием теоремы Виета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1124744"/>
            <a:ext cx="18501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+7х + 10 = 0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700808"/>
            <a:ext cx="17620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-7х + 12 = 0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2348880"/>
            <a:ext cx="16979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- 7х + 6 = 0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2996952"/>
            <a:ext cx="17620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+7х - 18 = 0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99592" y="3573016"/>
            <a:ext cx="16337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+7х - 8 = 0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99592" y="4149080"/>
            <a:ext cx="17620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+7х - 30 = 0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99592" y="4725144"/>
            <a:ext cx="17379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- 7х - 44 = 0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99592" y="5373216"/>
            <a:ext cx="17620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+7х  - 60= 0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47864" y="112474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 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55976" y="1124744"/>
            <a:ext cx="877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-5 и -2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47864" y="537321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 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83968" y="1772816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и 4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47864" y="22768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 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75856" y="292494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 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47864" y="350100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 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47864" y="41490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 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47864" y="472514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 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47864" y="177281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 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55976" y="2276872"/>
            <a:ext cx="7713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и 6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11960" y="2924944"/>
            <a:ext cx="856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- 9 и 2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39952" y="3501008"/>
            <a:ext cx="9204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- 8 и 1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39952" y="4149080"/>
            <a:ext cx="10486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- 10 и 3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11960" y="4725144"/>
            <a:ext cx="9750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- 11 и 4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11960" y="5373216"/>
            <a:ext cx="984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- 12 и 5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7" grpId="0"/>
      <p:bldP spid="19" grpId="0"/>
      <p:bldP spid="20" grpId="0"/>
      <p:bldP spid="21" grpId="0"/>
      <p:bldP spid="22" grpId="0"/>
      <p:bldP spid="23" grpId="0"/>
      <p:bldP spid="26" grpId="0"/>
      <p:bldP spid="27" grpId="0"/>
      <p:bldP spid="28" grpId="0"/>
      <p:bldP spid="29" grpId="0"/>
      <p:bldP spid="30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67544" y="332656"/>
            <a:ext cx="828092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AutoNum type="arabicPeriod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Штурман теплохода</a:t>
            </a:r>
          </a:p>
          <a:p>
            <a:pPr marL="457200" indent="-457200">
              <a:lnSpc>
                <a:spcPct val="150000"/>
              </a:lnSpc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Туристы отправились в путешествие вниз по Волге на теплоходе. Определите, с какой скоростью должен идти теплоход, чтобы на обратный путь (против течения) было затрачено на 1 ч больше времени, чем на путь по течению, если скорость течения реки - 2 км/ч и маршрут (в одну сторону) равен 80 км.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548680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Составим таблицу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8" y="1700809"/>
          <a:ext cx="8136903" cy="4261780"/>
        </p:xfrm>
        <a:graphic>
          <a:graphicData uri="http://schemas.openxmlformats.org/drawingml/2006/table">
            <a:tbl>
              <a:tblPr/>
              <a:tblGrid>
                <a:gridCol w="2033589"/>
                <a:gridCol w="2034438"/>
                <a:gridCol w="2034438"/>
                <a:gridCol w="2034438"/>
              </a:tblGrid>
              <a:tr h="738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Вид движения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Скорость,  км/ч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Расстояние, км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Время, ч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по течению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 err="1" smtClean="0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800" i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i="1" dirty="0">
                          <a:latin typeface="Times New Roman"/>
                          <a:ea typeface="Calibri"/>
                          <a:cs typeface="Times New Roman"/>
                        </a:rPr>
                        <a:t>+ 2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 smtClean="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против 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течения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 err="1" smtClean="0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800" i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i="1" dirty="0">
                          <a:latin typeface="Times New Roman"/>
                          <a:ea typeface="Calibri"/>
                          <a:cs typeface="Times New Roman"/>
                        </a:rPr>
                        <a:t>-  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 smtClean="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smtClean="0"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2400" i="1" dirty="0">
                          <a:latin typeface="Times New Roman"/>
                          <a:ea typeface="Calibri"/>
                          <a:cs typeface="Times New Roman"/>
                        </a:rPr>
                        <a:t>1 час больше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29028" y="2708919"/>
            <a:ext cx="755340" cy="847455"/>
          </a:xfrm>
          <a:prstGeom prst="rect">
            <a:avLst/>
          </a:prstGeom>
          <a:noFill/>
        </p:spPr>
      </p:pic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4221088"/>
            <a:ext cx="846897" cy="792088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235</TotalTime>
  <Words>625</Words>
  <Application>Microsoft Office PowerPoint</Application>
  <PresentationFormat>Экран (4:3)</PresentationFormat>
  <Paragraphs>183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Деловая игра </vt:lpstr>
      <vt:lpstr>Слайд 2</vt:lpstr>
      <vt:lpstr>Франсуа Виет  1540 год - 1603 год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Деловая игра</dc:title>
  <dc:creator>DNA7 X64</dc:creator>
  <cp:lastModifiedBy>DNA7 X64</cp:lastModifiedBy>
  <cp:revision>24</cp:revision>
  <dcterms:created xsi:type="dcterms:W3CDTF">2013-02-05T16:37:16Z</dcterms:created>
  <dcterms:modified xsi:type="dcterms:W3CDTF">2013-02-05T20:32:57Z</dcterms:modified>
</cp:coreProperties>
</file>