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71" r:id="rId2"/>
    <p:sldId id="301" r:id="rId3"/>
    <p:sldId id="319" r:id="rId4"/>
    <p:sldId id="318" r:id="rId5"/>
    <p:sldId id="314" r:id="rId6"/>
    <p:sldId id="309" r:id="rId7"/>
    <p:sldId id="315" r:id="rId8"/>
    <p:sldId id="317" r:id="rId9"/>
    <p:sldId id="303" r:id="rId10"/>
    <p:sldId id="312" r:id="rId11"/>
    <p:sldId id="313" r:id="rId12"/>
    <p:sldId id="320" r:id="rId13"/>
  </p:sldIdLst>
  <p:sldSz cx="9144000" cy="6858000" type="screen4x3"/>
  <p:notesSz cx="6858000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7E5F4C-2CD0-4756-B79D-8935779BA687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268E9C-FF7C-4420-89F9-35B296A811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268E9C-FF7C-4420-89F9-35B296A811E2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B26C8-A1F1-415C-BAF2-94D29F84D868}" type="datetime1">
              <a:rPr lang="ru-RU" smtClean="0"/>
              <a:pPr/>
              <a:t>31.03.2015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EE319-426E-4083-BB7C-640CE5460DAB}" type="datetime1">
              <a:rPr lang="ru-RU" smtClean="0"/>
              <a:pPr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62709-D1AE-4E71-B2C4-F4568C52DB76}" type="datetime1">
              <a:rPr lang="ru-RU" smtClean="0"/>
              <a:pPr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38DF5-215F-4898-8100-54E709D487C6}" type="datetime1">
              <a:rPr lang="ru-RU" smtClean="0"/>
              <a:pPr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37BB4-0C67-4757-A051-E38D392B8C6D}" type="datetime1">
              <a:rPr lang="ru-RU" smtClean="0"/>
              <a:pPr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AA2C8-9F08-471A-A080-1F728D536FDF}" type="datetime1">
              <a:rPr lang="ru-RU" smtClean="0"/>
              <a:pPr/>
              <a:t>31.03.2015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2D016-F60F-4028-95D2-ECF9E1ED3377}" type="datetime1">
              <a:rPr lang="ru-RU" smtClean="0"/>
              <a:pPr/>
              <a:t>31.03.2015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217AF-C347-4E80-B511-93D26F94E7ED}" type="datetime1">
              <a:rPr lang="ru-RU" smtClean="0"/>
              <a:pPr/>
              <a:t>31.03.2015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6BE6C-E540-478D-BBCC-0B721F18C760}" type="datetime1">
              <a:rPr lang="ru-RU" smtClean="0"/>
              <a:pPr/>
              <a:t>31.03.2015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015C-B2BA-4B10-B755-099A8CA8FFD5}" type="datetime1">
              <a:rPr lang="ru-RU" smtClean="0"/>
              <a:pPr/>
              <a:t>31.03.2015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706E-21A3-437D-A9D9-9FC7B1DC2DC5}" type="datetime1">
              <a:rPr lang="ru-RU" smtClean="0"/>
              <a:pPr/>
              <a:t>31.03.2015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9C43262-7F2F-4454-A7A9-CB29DB6FBB8F}" type="datetime1">
              <a:rPr lang="ru-RU" smtClean="0"/>
              <a:pPr/>
              <a:t>31.03.2015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7.jpeg"/><Relationship Id="rId4" Type="http://schemas.openxmlformats.org/officeDocument/2006/relationships/image" Target="../media/image3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85728"/>
            <a:ext cx="857256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Право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10 </a:t>
            </a:r>
            <a:r>
              <a:rPr lang="ru-RU" sz="2400" b="1" dirty="0" err="1" smtClean="0">
                <a:solidFill>
                  <a:schemeClr val="bg1"/>
                </a:solidFill>
              </a:rPr>
              <a:t>клас</a:t>
            </a:r>
            <a:r>
              <a:rPr lang="en-US" sz="2400" b="1" dirty="0" smtClean="0">
                <a:solidFill>
                  <a:schemeClr val="bg1"/>
                </a:solidFill>
              </a:rPr>
              <a:t>c</a:t>
            </a:r>
            <a:endParaRPr lang="ru-RU" sz="2400" b="1" dirty="0" smtClean="0">
              <a:solidFill>
                <a:schemeClr val="bg1"/>
              </a:solidFill>
            </a:endParaRPr>
          </a:p>
          <a:p>
            <a:pPr algn="ctr"/>
            <a:endParaRPr lang="ru-RU" sz="2400" b="1" dirty="0" smtClean="0">
              <a:solidFill>
                <a:schemeClr val="tx2">
                  <a:lumMod val="10000"/>
                </a:schemeClr>
              </a:solidFill>
            </a:endParaRPr>
          </a:p>
          <a:p>
            <a:pPr algn="ctr"/>
            <a:endParaRPr lang="uk-UA" sz="2400" b="1" dirty="0" smtClean="0">
              <a:solidFill>
                <a:schemeClr val="tx2">
                  <a:lumMod val="10000"/>
                </a:schemeClr>
              </a:solidFill>
            </a:endParaRPr>
          </a:p>
          <a:p>
            <a:pPr algn="ctr"/>
            <a:endParaRPr lang="ru-RU" sz="2400" b="1" dirty="0" smtClean="0">
              <a:solidFill>
                <a:schemeClr val="tx2">
                  <a:lumMod val="10000"/>
                </a:schemeClr>
              </a:solidFill>
            </a:endParaRPr>
          </a:p>
          <a:p>
            <a:pPr algn="ctr"/>
            <a:endParaRPr lang="uk-UA" sz="2400" b="1" dirty="0" smtClean="0">
              <a:solidFill>
                <a:schemeClr val="tx2">
                  <a:lumMod val="10000"/>
                </a:schemeClr>
              </a:solidFill>
            </a:endParaRPr>
          </a:p>
          <a:p>
            <a:pPr algn="ctr"/>
            <a:endParaRPr lang="uk-UA" sz="2400" b="1" dirty="0" smtClean="0">
              <a:solidFill>
                <a:schemeClr val="tx2">
                  <a:lumMod val="10000"/>
                </a:schemeClr>
              </a:solidFill>
            </a:endParaRPr>
          </a:p>
          <a:p>
            <a:pPr algn="ctr"/>
            <a:endParaRPr lang="ru-RU" sz="2400" b="1" dirty="0" smtClean="0">
              <a:solidFill>
                <a:schemeClr val="tx2">
                  <a:lumMod val="10000"/>
                </a:schemeClr>
              </a:solidFill>
            </a:endParaRPr>
          </a:p>
          <a:p>
            <a:pPr algn="ctr"/>
            <a:endParaRPr lang="uk-UA" sz="2400" dirty="0" smtClean="0">
              <a:solidFill>
                <a:schemeClr val="bg1"/>
              </a:solidFill>
            </a:endParaRPr>
          </a:p>
          <a:p>
            <a:pPr algn="ctr"/>
            <a:endParaRPr lang="uk-UA" sz="2400" dirty="0" smtClean="0">
              <a:solidFill>
                <a:schemeClr val="bg1"/>
              </a:solidFill>
            </a:endParaRPr>
          </a:p>
          <a:p>
            <a:pPr algn="ctr"/>
            <a:endParaRPr lang="uk-UA" sz="2400" dirty="0" smtClean="0">
              <a:solidFill>
                <a:schemeClr val="bg1"/>
              </a:solidFill>
            </a:endParaRPr>
          </a:p>
          <a:p>
            <a:pPr algn="ctr"/>
            <a:endParaRPr lang="ru-RU" sz="2400" dirty="0" smtClean="0">
              <a:solidFill>
                <a:schemeClr val="bg1"/>
              </a:solidFill>
            </a:endParaRPr>
          </a:p>
          <a:p>
            <a:pPr algn="ctr"/>
            <a:r>
              <a:rPr lang="uk-UA" sz="2400" b="1" dirty="0" smtClean="0">
                <a:solidFill>
                  <a:srgbClr val="C00000"/>
                </a:solidFill>
              </a:rPr>
              <a:t>Р</a:t>
            </a:r>
            <a:r>
              <a:rPr lang="ru-RU" sz="2400" b="1" dirty="0" smtClean="0">
                <a:solidFill>
                  <a:srgbClr val="C00000"/>
                </a:solidFill>
              </a:rPr>
              <a:t>а</a:t>
            </a:r>
            <a:r>
              <a:rPr lang="uk-UA" sz="2400" b="1" dirty="0" err="1" smtClean="0">
                <a:solidFill>
                  <a:srgbClr val="C00000"/>
                </a:solidFill>
              </a:rPr>
              <a:t>здел</a:t>
            </a:r>
            <a:r>
              <a:rPr lang="uk-UA" sz="2400" b="1" dirty="0" smtClean="0">
                <a:solidFill>
                  <a:srgbClr val="C00000"/>
                </a:solidFill>
              </a:rPr>
              <a:t> 5</a:t>
            </a:r>
            <a:endParaRPr lang="ru-RU" sz="24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Основы международного права</a:t>
            </a:r>
            <a:endParaRPr lang="uk-UA" sz="24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2000" b="1" i="1" dirty="0" smtClean="0">
                <a:solidFill>
                  <a:schemeClr val="bg1"/>
                </a:solidFill>
              </a:rPr>
              <a:t>Те</a:t>
            </a:r>
            <a:r>
              <a:rPr lang="uk-UA" sz="2000" b="1" i="1" dirty="0" err="1" smtClean="0">
                <a:solidFill>
                  <a:schemeClr val="bg1"/>
                </a:solidFill>
              </a:rPr>
              <a:t>ма</a:t>
            </a:r>
            <a:r>
              <a:rPr lang="uk-UA" sz="2000" b="1" i="1" dirty="0" smtClean="0">
                <a:solidFill>
                  <a:schemeClr val="bg1"/>
                </a:solidFill>
              </a:rPr>
              <a:t> </a:t>
            </a:r>
            <a:r>
              <a:rPr lang="en-US" sz="2000" b="1" i="1" dirty="0" smtClean="0">
                <a:solidFill>
                  <a:schemeClr val="bg1"/>
                </a:solidFill>
              </a:rPr>
              <a:t>2</a:t>
            </a:r>
            <a:r>
              <a:rPr lang="ru-RU" sz="2000" b="1" i="1" dirty="0" smtClean="0">
                <a:solidFill>
                  <a:schemeClr val="bg1"/>
                </a:solidFill>
              </a:rPr>
              <a:t>/1</a:t>
            </a:r>
            <a:r>
              <a:rPr lang="uk-UA" sz="2000" b="1" i="1" dirty="0" smtClean="0">
                <a:solidFill>
                  <a:schemeClr val="bg1"/>
                </a:solidFill>
              </a:rPr>
              <a:t>: </a:t>
            </a:r>
            <a:r>
              <a:rPr lang="ru-RU" sz="2000" b="1" i="1" dirty="0" smtClean="0">
                <a:solidFill>
                  <a:schemeClr val="bg1"/>
                </a:solidFill>
              </a:rPr>
              <a:t>Права человека.</a:t>
            </a:r>
            <a:endParaRPr lang="uk-UA" sz="2000" b="1" i="1" dirty="0" smtClean="0">
              <a:solidFill>
                <a:schemeClr val="bg1"/>
              </a:solidFill>
            </a:endParaRPr>
          </a:p>
          <a:p>
            <a:pPr algn="ctr"/>
            <a:endParaRPr lang="uk-UA" sz="2000" b="1" i="1" dirty="0" smtClean="0">
              <a:solidFill>
                <a:schemeClr val="bg1"/>
              </a:solidFill>
            </a:endParaRPr>
          </a:p>
          <a:p>
            <a:pPr algn="ctr"/>
            <a:r>
              <a:rPr lang="uk-UA" sz="2000" dirty="0" err="1" smtClean="0">
                <a:solidFill>
                  <a:schemeClr val="bg1"/>
                </a:solidFill>
              </a:rPr>
              <a:t>Антрацитовская</a:t>
            </a:r>
            <a:r>
              <a:rPr lang="uk-UA" sz="2000" dirty="0" smtClean="0">
                <a:solidFill>
                  <a:schemeClr val="bg1"/>
                </a:solidFill>
              </a:rPr>
              <a:t> </a:t>
            </a:r>
            <a:r>
              <a:rPr lang="uk-UA" sz="2000" dirty="0" err="1" smtClean="0">
                <a:solidFill>
                  <a:schemeClr val="bg1"/>
                </a:solidFill>
              </a:rPr>
              <a:t>общеобразовательная</a:t>
            </a:r>
            <a:r>
              <a:rPr lang="uk-UA" sz="2000" dirty="0" smtClean="0">
                <a:solidFill>
                  <a:schemeClr val="bg1"/>
                </a:solidFill>
              </a:rPr>
              <a:t> школа № 19</a:t>
            </a:r>
          </a:p>
          <a:p>
            <a:pPr algn="ctr"/>
            <a:r>
              <a:rPr lang="uk-UA" sz="2000" dirty="0" smtClean="0">
                <a:solidFill>
                  <a:schemeClr val="bg1"/>
                </a:solidFill>
              </a:rPr>
              <a:t>Учитель: </a:t>
            </a:r>
            <a:r>
              <a:rPr lang="uk-UA" sz="2000" dirty="0" err="1" smtClean="0">
                <a:solidFill>
                  <a:schemeClr val="bg1"/>
                </a:solidFill>
              </a:rPr>
              <a:t>Ярохин</a:t>
            </a:r>
            <a:r>
              <a:rPr lang="uk-UA" sz="2000" dirty="0" smtClean="0">
                <a:solidFill>
                  <a:schemeClr val="bg1"/>
                </a:solidFill>
              </a:rPr>
              <a:t> А. С.</a:t>
            </a:r>
            <a:endParaRPr lang="uk-UA" sz="2000" b="1" dirty="0" smtClean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86842" y="6357958"/>
            <a:ext cx="261934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schemeClr val="bg1"/>
                </a:solidFill>
              </a:rPr>
              <a:pPr/>
              <a:t>1</a:t>
            </a:fld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5" name="Picture 4" descr="http://im3-tub-ua.yandex.net/i?id=045abd254c1183bfdbc6fe1e8a28298d-132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124744"/>
            <a:ext cx="4608000" cy="3456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2786050" y="3571876"/>
            <a:ext cx="3515430" cy="2214578"/>
          </a:xfrm>
          <a:prstGeom prst="ellips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</a:rPr>
              <a:t>Условия и основания обращения в Европейский суд по правам человека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2786058"/>
            <a:ext cx="4338473" cy="900000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Суд рассматривает только  заявления, направленные против государств, ратифицировавших Конвенцию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2844" y="5643578"/>
            <a:ext cx="4320000" cy="900000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Суд принимает заявления  только после того, как были использованы все внутренние средства правовой защиты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42844" y="3929066"/>
            <a:ext cx="3060000" cy="1440000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 Суд  рассматривает только  жалобы, предмет которых находится в сфере ответственности органов государственной власти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857884" y="3929066"/>
            <a:ext cx="3060000" cy="1440000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Суд принимает заявления не позднее 6 месяцев с даты вынесения окончательного решения органом  государственной власти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643438" y="5643578"/>
            <a:ext cx="4320000" cy="900000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Суд принимает только  заявления, присланные по почте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572000" y="2786058"/>
            <a:ext cx="4338473" cy="900000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Суд рассматривает только  заявления, в которых говорится о нарушении прав, гарантированных Конвенцией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143108" y="142852"/>
            <a:ext cx="6783736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Европейский суд по правам человека</a:t>
            </a:r>
            <a:r>
              <a:rPr lang="ru-RU" dirty="0" smtClean="0"/>
              <a:t> — </a:t>
            </a:r>
            <a:r>
              <a:rPr lang="ru-RU" b="1" i="1" dirty="0" smtClean="0"/>
              <a:t>международный судебный орган, юрисдикция которого распространяется на государства ратифицировавшие Европейскую конвенцию о защите прав человека и основных свобод.</a:t>
            </a:r>
          </a:p>
        </p:txBody>
      </p:sp>
      <p:pic>
        <p:nvPicPr>
          <p:cNvPr id="38914" name="Picture 2" descr="http://im0-tub-ua.yandex.net/i?id=dbed10adf9f4b98f58e001c089ffd669-121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5074" y="1285860"/>
            <a:ext cx="2692800" cy="1584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1" name="Прямоугольник 20"/>
          <p:cNvSpPr/>
          <p:nvPr/>
        </p:nvSpPr>
        <p:spPr>
          <a:xfrm>
            <a:off x="142844" y="1571612"/>
            <a:ext cx="5929354" cy="1080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i="1" dirty="0" smtClean="0"/>
              <a:t> Компетенция ЕСПЧ включает вопросы, относящиеся к толкованию и применению конвенции, включая межгосударственные дела и жалобы отдельных лиц</a:t>
            </a:r>
            <a:endParaRPr lang="ru-RU" b="1" i="1" dirty="0"/>
          </a:p>
        </p:txBody>
      </p:sp>
      <p:pic>
        <p:nvPicPr>
          <p:cNvPr id="38918" name="Picture 6" descr="http://im1-tub-ua.yandex.net/i?id=155db4ab62cc9c50400c14e0b8e925d8-98-144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0"/>
            <a:ext cx="1985280" cy="1584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85728"/>
            <a:ext cx="3240000" cy="1512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а) привести краткое изложение фактов, являющихся предметом жалобы, и суть Ваших жалоб;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00430" y="285728"/>
            <a:ext cx="2214578" cy="31432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b="1" dirty="0" smtClean="0"/>
              <a:t>Содержание заявления в Европейский суд по правам человека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786446" y="285728"/>
            <a:ext cx="3240000" cy="1512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б) отметить права, гарантированные Конвенцией или протоколами к ней, которые, по Вашему мнению, были нарушены;</a:t>
            </a:r>
          </a:p>
        </p:txBody>
      </p:sp>
      <p:pic>
        <p:nvPicPr>
          <p:cNvPr id="10" name="Picture 2" descr="http://im1-tub-ua.yandex.net/i?id=9347b35a2a354760c8ecb96574f97acb-83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992" y="1857364"/>
            <a:ext cx="2357454" cy="1643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Прямоугольник 10"/>
          <p:cNvSpPr/>
          <p:nvPr/>
        </p:nvSpPr>
        <p:spPr>
          <a:xfrm>
            <a:off x="5786446" y="1857364"/>
            <a:ext cx="3240000" cy="1512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г) привести перечень решений судов (или других государственных органов) в деле, и предоставить их копии. 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14282" y="1857364"/>
            <a:ext cx="3240000" cy="1512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в) назвать национальные средства правовой защиты, которые Вы использовали;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14282" y="3500438"/>
            <a:ext cx="8786874" cy="9360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chemeClr val="bg1"/>
                </a:solidFill>
              </a:rPr>
              <a:t>Почтовый адрес Европейского суда по правам человека:</a:t>
            </a:r>
          </a:p>
          <a:p>
            <a:pPr algn="ctr"/>
            <a:r>
              <a:rPr lang="en-US" b="1" i="1" dirty="0" smtClean="0">
                <a:solidFill>
                  <a:schemeClr val="bg1"/>
                </a:solidFill>
              </a:rPr>
              <a:t>The Registrar European Court of Human Rights Council of Europe F-67075 STRASBOURG CEDEX FRANCE</a:t>
            </a:r>
            <a:endParaRPr lang="ru-RU" b="1" i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4282" y="4429132"/>
            <a:ext cx="87868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Примеры решений суда: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1. Вдова убитого журналиста </a:t>
            </a:r>
            <a:r>
              <a:rPr lang="ru-RU" dirty="0" err="1" smtClean="0">
                <a:solidFill>
                  <a:schemeClr val="bg1"/>
                </a:solidFill>
              </a:rPr>
              <a:t>Гонгадзе</a:t>
            </a:r>
            <a:r>
              <a:rPr lang="ru-RU" dirty="0" smtClean="0">
                <a:solidFill>
                  <a:schemeClr val="bg1"/>
                </a:solidFill>
              </a:rPr>
              <a:t> обвинила власти Украины в том, что они не приняли мер для защиты жизни журналиста, и не провели должного расследования  его гибели. Страна выплатила 100 тысяч евро за причиненный ей ущерб. (2005г.)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2. </a:t>
            </a:r>
            <a:r>
              <a:rPr lang="ru-RU" dirty="0" err="1" smtClean="0">
                <a:solidFill>
                  <a:schemeClr val="bg1"/>
                </a:solidFill>
              </a:rPr>
              <a:t>Экс-заключенный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Кучерук</a:t>
            </a:r>
            <a:r>
              <a:rPr lang="ru-RU" dirty="0" smtClean="0">
                <a:solidFill>
                  <a:schemeClr val="bg1"/>
                </a:solidFill>
              </a:rPr>
              <a:t> обратился в </a:t>
            </a:r>
            <a:r>
              <a:rPr lang="ru-RU" dirty="0" err="1" smtClean="0">
                <a:solidFill>
                  <a:schemeClr val="bg1"/>
                </a:solidFill>
              </a:rPr>
              <a:t>Евросуд</a:t>
            </a:r>
            <a:r>
              <a:rPr lang="ru-RU" dirty="0" smtClean="0">
                <a:solidFill>
                  <a:schemeClr val="bg1"/>
                </a:solidFill>
              </a:rPr>
              <a:t> с жалобами на плохое обращение, применение силы к нему со стороны тюремных надзирателей, а также на отсутствие квалифицированной медпомощи. Страну обязали выплатить </a:t>
            </a:r>
            <a:r>
              <a:rPr lang="ru-RU" dirty="0" err="1" smtClean="0">
                <a:solidFill>
                  <a:schemeClr val="bg1"/>
                </a:solidFill>
              </a:rPr>
              <a:t>Кучеруку</a:t>
            </a:r>
            <a:r>
              <a:rPr lang="ru-RU" dirty="0" smtClean="0">
                <a:solidFill>
                  <a:schemeClr val="bg1"/>
                </a:solidFill>
              </a:rPr>
              <a:t> 22 тысячи евро. (2007г.)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79512" y="188640"/>
            <a:ext cx="878497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</a:rPr>
              <a:t>Международные правозащитные организации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620688"/>
            <a:ext cx="5940000" cy="144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Европейский  суд по правам человека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(Страсбург, Франция, 1959г.)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- рассматривает </a:t>
            </a:r>
            <a:r>
              <a:rPr lang="ru-RU" dirty="0" smtClean="0">
                <a:solidFill>
                  <a:schemeClr val="bg1"/>
                </a:solidFill>
              </a:rPr>
              <a:t>межгосударственные дела и жалобы отдельных лиц, относящихся к Европейской конвенции о защите прав человека и основных свобод.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87824" y="2132856"/>
            <a:ext cx="5940000" cy="14773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Международная федерация прав человека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(Париж, Франция, 1922г.) 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 - </a:t>
            </a:r>
            <a:r>
              <a:rPr lang="ru-RU" dirty="0" smtClean="0">
                <a:solidFill>
                  <a:schemeClr val="bg1"/>
                </a:solidFill>
              </a:rPr>
              <a:t>направлена на защиту людей, в отношении которых нарушены права человека, предотвращает нарушение прав и юридически преследует нарушителей.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3645024"/>
            <a:ext cx="6084000" cy="1476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Международная амнистия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(Лондон, Великобритания, 1961г.)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 - </a:t>
            </a:r>
            <a:r>
              <a:rPr lang="ru-RU" dirty="0" smtClean="0">
                <a:solidFill>
                  <a:schemeClr val="bg1"/>
                </a:solidFill>
              </a:rPr>
              <a:t> направлена на предупреждение и прекращение нарушений прав на физическую и психологическую неприкосновенность, на свободу совести и самовыражения. 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59832" y="5157192"/>
            <a:ext cx="5940000" cy="1476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Международное общество по защите прав человека (Франкфурт-на-Майне, Германия,  1972г.) 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- имеет </a:t>
            </a:r>
            <a:r>
              <a:rPr lang="ru-RU" dirty="0" smtClean="0">
                <a:solidFill>
                  <a:schemeClr val="bg1"/>
                </a:solidFill>
              </a:rPr>
              <a:t>официальный статус при Экономическом и Социальном Совете ООН, консультативный статус при Совете Европы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26" name="AutoShape 2" descr="Картинки по запросу ЕСПЧ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Картинки по запросу ЕСПЧ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Картинки по запросу ЕСПЧ"/>
          <p:cNvPicPr>
            <a:picLocks noChangeAspect="1" noChangeArrowheads="1"/>
          </p:cNvPicPr>
          <p:nvPr/>
        </p:nvPicPr>
        <p:blipFill>
          <a:blip r:embed="rId2" cstate="print"/>
          <a:srcRect r="433" b="15546"/>
          <a:stretch>
            <a:fillRect/>
          </a:stretch>
        </p:blipFill>
        <p:spPr bwMode="auto">
          <a:xfrm>
            <a:off x="6516213" y="620686"/>
            <a:ext cx="2334316" cy="1584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2" name="Picture 8" descr="Картинки по запросу международная федерация прав челове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988840"/>
            <a:ext cx="2421197" cy="162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4" name="Picture 10" descr="Картинки по запросу международная амнистия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3573016"/>
            <a:ext cx="2575616" cy="162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36" name="AutoShape 12" descr="Картинки по запросу международное общество по защите прав человек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" name="Picture 12" descr="Картинки по запросу международное общество по защите прав человека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7" y="5157192"/>
            <a:ext cx="2530585" cy="162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357422" y="142852"/>
            <a:ext cx="6643734" cy="1477328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  <a:sp3d extrusionH="57150">
              <a:bevelT w="57150" h="38100" prst="artDeco"/>
            </a:sp3d>
          </a:bodyPr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</a:rPr>
              <a:t>Международное право в области прав человека </a:t>
            </a:r>
            <a:r>
              <a:rPr lang="ru-RU" b="1" dirty="0" smtClean="0">
                <a:solidFill>
                  <a:srgbClr val="C00000"/>
                </a:solidFill>
              </a:rPr>
              <a:t>—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совокупность принципов и норм, регулирующих международную защиту прав и основных свобод индивидов и представляющих собой международные стандарты в области прав человека для национального права.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28794" y="1785926"/>
            <a:ext cx="4691538" cy="14773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Основополагающие права человека определены </a:t>
            </a:r>
          </a:p>
          <a:p>
            <a:pPr algn="ctr"/>
            <a:r>
              <a:rPr lang="ru-RU" b="1" i="1" dirty="0" smtClean="0">
                <a:solidFill>
                  <a:schemeClr val="bg1"/>
                </a:solidFill>
              </a:rPr>
              <a:t>Всеобщей декларацией прав человека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принятой 10 декабря 1948 г.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 Генеральной Ассамблеей ООН.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4282" y="4572008"/>
            <a:ext cx="4286280" cy="864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 smtClean="0"/>
              <a:t>Международный пакт  о гражданских и политических правах (1966г.)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500562" y="4572008"/>
            <a:ext cx="4428000" cy="864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 smtClean="0"/>
              <a:t>Международный пакт  об экономических, социальных и культурных правах (1966г.)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3500438"/>
            <a:ext cx="86440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 Декларация имеет только статус рекомендации, но на её основании были приняты два обязательных для участников договора, которые не только декларируют права человека, но и содержат механизмы их реализации и защиты: 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6386" name="Picture 2" descr="http://im1-tub-ua.yandex.net/i?id=af2860e56175840b96654b2c640de2f4-140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714488"/>
            <a:ext cx="1476000" cy="16903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390" name="Picture 6" descr="http://im3-tub-ua.yandex.net/i?id=2ba113cb1d1f28d64b51d643282f4361-107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702" y="1785926"/>
            <a:ext cx="2232000" cy="16308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392" name="Picture 8" descr="http://im2-tub-ua.yandex.net/i?id=3c1e353b68dd78c59927b955ec98981c-24-144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1" y="142852"/>
            <a:ext cx="2086560" cy="151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xtBox 10"/>
          <p:cNvSpPr txBox="1"/>
          <p:nvPr/>
        </p:nvSpPr>
        <p:spPr>
          <a:xfrm>
            <a:off x="214282" y="5500702"/>
            <a:ext cx="871200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Оба международных пакта, Всеобщая декларация прав человека и факультативные протоколы к ним составляют </a:t>
            </a:r>
          </a:p>
          <a:p>
            <a:pPr algn="ctr"/>
            <a:r>
              <a:rPr lang="ru-RU" b="1" i="1" dirty="0" smtClean="0">
                <a:solidFill>
                  <a:schemeClr val="bg1"/>
                </a:solidFill>
              </a:rPr>
              <a:t>Международный билль о правах человека</a:t>
            </a:r>
          </a:p>
          <a:p>
            <a:pPr algn="ctr"/>
            <a:r>
              <a:rPr lang="ru-RU" i="1" dirty="0" smtClean="0">
                <a:solidFill>
                  <a:schemeClr val="bg1"/>
                </a:solidFill>
              </a:rPr>
              <a:t>(Датой принятия считается 1976г. – вступление в действие пактов)</a:t>
            </a:r>
            <a:endParaRPr lang="ru-RU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857488" y="5214950"/>
            <a:ext cx="3564000" cy="1296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bg1"/>
                </a:solidFill>
              </a:rPr>
              <a:t>Международная конвенция для защиты всех лиц от насильственных исчезновений (2010г.) </a:t>
            </a:r>
            <a:endParaRPr lang="ru-RU" i="1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2844" y="3786190"/>
            <a:ext cx="3312000" cy="1296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bg1"/>
                </a:solidFill>
              </a:rPr>
              <a:t>Международная конвенция о защите прав всех трудящихся-мигрантов и членов их семей (1990г.)</a:t>
            </a:r>
            <a:endParaRPr lang="ru-RU" i="1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643570" y="2357430"/>
            <a:ext cx="3312000" cy="1296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bg1"/>
                </a:solidFill>
              </a:rPr>
              <a:t>Конвенция о правах ребенка (1989г.)</a:t>
            </a:r>
            <a:endParaRPr lang="ru-RU" i="1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2844" y="2357430"/>
            <a:ext cx="3312000" cy="1296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bg1"/>
                </a:solidFill>
              </a:rPr>
              <a:t>Конвенция против пыток и других жестоких или унижающих достоинство видов обращения и наказания (1984г.)</a:t>
            </a:r>
            <a:endParaRPr lang="ru-RU" i="1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643570" y="928670"/>
            <a:ext cx="3312000" cy="1296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bg1"/>
                </a:solidFill>
              </a:rPr>
              <a:t>Конвенция о ликвидации всех форм дискриминации в отношении женщин (1979г.)</a:t>
            </a:r>
            <a:endParaRPr lang="ru-RU" i="1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2844" y="928670"/>
            <a:ext cx="3312000" cy="1296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bg1"/>
                </a:solidFill>
              </a:rPr>
              <a:t>Международная конвенция о ликвидации всех форм расовой дискриминации (1965г.)</a:t>
            </a:r>
            <a:endParaRPr lang="ru-RU" i="1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643570" y="3786190"/>
            <a:ext cx="3312000" cy="1296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bg1"/>
                </a:solidFill>
              </a:rPr>
              <a:t>Конвенция о правах инвалидов (2006г.)</a:t>
            </a:r>
            <a:endParaRPr lang="ru-RU" i="1" dirty="0">
              <a:solidFill>
                <a:schemeClr val="bg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79512" y="142852"/>
            <a:ext cx="8821644" cy="9144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К  источникам международного права в области защиты прав человека также относятся:</a:t>
            </a:r>
          </a:p>
        </p:txBody>
      </p:sp>
      <p:pic>
        <p:nvPicPr>
          <p:cNvPr id="26626" name="Picture 2" descr="http://im2-tub-ua.yandex.net/i?id=df497695d4a097a98e8fffe7861d832f-12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0430" y="1142984"/>
            <a:ext cx="2133600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6628" name="Picture 4" descr="http://im2-tub-ua.yandex.net/i?id=ad279735c452141c3d7de65dc5eb64c8-36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0430" y="2500306"/>
            <a:ext cx="2124075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6630" name="Picture 6" descr="http://im0-tub-ua.yandex.net/i?id=c5ce9fa6211e3708090e872c0abd31ef-13-144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0430" y="3857628"/>
            <a:ext cx="2200275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6632" name="Picture 8" descr="http://im0-tub-ua.yandex.net/i?id=de7268ad3a4d0e65a5ea15d3e3a4af79-133-144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58" y="5143512"/>
            <a:ext cx="2152650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6634" name="Picture 10" descr="http://im3-tub-ua.yandex.net/i?id=a85626f710419441426a5bb00f3f4042-104-144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43702" y="5143512"/>
            <a:ext cx="2143125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214290"/>
            <a:ext cx="8715436" cy="92869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</a:rPr>
              <a:t>Права человека –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гарантированные государством возможности человека свободно действовать в интересах удовлетворения своих потребностей</a:t>
            </a:r>
            <a:endParaRPr lang="ru-RU" b="1" dirty="0">
              <a:solidFill>
                <a:srgbClr val="C00000"/>
              </a:solidFill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214282" y="2643182"/>
            <a:ext cx="8669288" cy="1151438"/>
            <a:chOff x="285720" y="1214422"/>
            <a:chExt cx="8669288" cy="1151438"/>
          </a:xfrm>
        </p:grpSpPr>
        <p:sp>
          <p:nvSpPr>
            <p:cNvPr id="4" name="Овал 3"/>
            <p:cNvSpPr/>
            <p:nvPr/>
          </p:nvSpPr>
          <p:spPr>
            <a:xfrm>
              <a:off x="3214678" y="1214422"/>
              <a:ext cx="2736000" cy="1080000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bg1"/>
                  </a:solidFill>
                </a:rPr>
                <a:t>Права человека подразделяются:</a:t>
              </a: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285720" y="1285860"/>
              <a:ext cx="3240000" cy="10800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bg1"/>
                  </a:solidFill>
                </a:rPr>
                <a:t>по времени их принятия международными документами</a:t>
              </a:r>
            </a:p>
            <a:p>
              <a:pPr algn="ctr"/>
              <a:r>
                <a:rPr lang="ru-RU" dirty="0" smtClean="0">
                  <a:solidFill>
                    <a:schemeClr val="bg1"/>
                  </a:solidFill>
                </a:rPr>
                <a:t> (поколения прав)</a:t>
              </a:r>
              <a:endParaRPr lang="ru-RU" dirty="0"/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5715008" y="1214422"/>
              <a:ext cx="3240000" cy="10800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bg1"/>
                  </a:solidFill>
                </a:rPr>
                <a:t>по сферам человеческой жизни и деятельности, которые они защищают</a:t>
              </a:r>
            </a:p>
            <a:p>
              <a:pPr algn="ctr"/>
              <a:r>
                <a:rPr lang="ru-RU" dirty="0" smtClean="0">
                  <a:solidFill>
                    <a:schemeClr val="bg1"/>
                  </a:solidFill>
                </a:rPr>
                <a:t>(виды прав)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sp>
        <p:nvSpPr>
          <p:cNvPr id="7" name="Стрелка вниз 6"/>
          <p:cNvSpPr/>
          <p:nvPr/>
        </p:nvSpPr>
        <p:spPr>
          <a:xfrm>
            <a:off x="285720" y="4143380"/>
            <a:ext cx="2880000" cy="1440000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Права первого поколения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6000760" y="4143380"/>
            <a:ext cx="2880000" cy="1440000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Права третьего поколения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3143240" y="4143380"/>
            <a:ext cx="2880000" cy="1440000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Права второго поколения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4282" y="3786190"/>
            <a:ext cx="864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</a:rPr>
              <a:t>Классификация прав человека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14282" y="6000768"/>
            <a:ext cx="2880000" cy="648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Политические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14282" y="5214950"/>
            <a:ext cx="2880000" cy="648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Личные </a:t>
            </a:r>
          </a:p>
          <a:p>
            <a:pPr algn="ctr"/>
            <a:r>
              <a:rPr lang="ru-RU" dirty="0" smtClean="0"/>
              <a:t>(гражданские)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143240" y="6000768"/>
            <a:ext cx="2880000" cy="648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Культурные</a:t>
            </a: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40" y="5214950"/>
            <a:ext cx="2880000" cy="648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Социально - экономические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072198" y="6000768"/>
            <a:ext cx="2880000" cy="648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Коллективные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072198" y="5214950"/>
            <a:ext cx="2880000" cy="648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Экологические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214282" y="1214422"/>
            <a:ext cx="8715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</a:rPr>
              <a:t>Права человека: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072198" y="1643050"/>
            <a:ext cx="2880000" cy="828000"/>
          </a:xfrm>
          <a:prstGeom prst="roundRect">
            <a:avLst/>
          </a:prstGeom>
          <a:ln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Неотчуждаемы</a:t>
            </a:r>
            <a:r>
              <a:rPr lang="ru-RU" dirty="0" smtClean="0"/>
              <a:t> – </a:t>
            </a:r>
          </a:p>
          <a:p>
            <a:pPr algn="ctr"/>
            <a:r>
              <a:rPr lang="ru-RU" dirty="0" smtClean="0"/>
              <a:t>нельзя произвольно лишить  этих прав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143240" y="1643050"/>
            <a:ext cx="2880000" cy="828000"/>
          </a:xfrm>
          <a:prstGeom prst="roundRect">
            <a:avLst/>
          </a:prstGeom>
          <a:ln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Естественны</a:t>
            </a:r>
            <a:r>
              <a:rPr lang="ru-RU" dirty="0" smtClean="0"/>
              <a:t> – принадлежат всем людям от рождения</a:t>
            </a: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14282" y="1643050"/>
            <a:ext cx="2880000" cy="828000"/>
          </a:xfrm>
          <a:prstGeom prst="roundRect">
            <a:avLst/>
          </a:prstGeom>
          <a:ln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Универсальны –</a:t>
            </a:r>
            <a:r>
              <a:rPr lang="ru-RU" dirty="0" smtClean="0"/>
              <a:t> принадлежат всем людям во всех ситуациях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im1-tub-ua.yandex.net/i?id=10b748f2ce82cdbe3879d72487684647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2500306"/>
            <a:ext cx="2160000" cy="162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2" name="Picture 8" descr="http://im0-tub-ua.yandex.net/i?id=34d312acbc440f9b152abc5a45b6fad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2500306"/>
            <a:ext cx="2170800" cy="162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Овал 9"/>
          <p:cNvSpPr/>
          <p:nvPr/>
        </p:nvSpPr>
        <p:spPr>
          <a:xfrm>
            <a:off x="2500298" y="2285992"/>
            <a:ext cx="4000528" cy="192882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Личные (гражданские) права человека: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14290"/>
            <a:ext cx="4284000" cy="234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</a:rPr>
              <a:t>право на жизнь, свободу и личную неприкосновенность; свобода от рабства или нахождения в подневольном состоянии, от пыток или жестокого, бесчеловечного  обращения; признание </a:t>
            </a:r>
            <a:r>
              <a:rPr lang="ru-RU" dirty="0" err="1" smtClean="0">
                <a:solidFill>
                  <a:schemeClr val="bg1"/>
                </a:solidFill>
              </a:rPr>
              <a:t>правосубъектности</a:t>
            </a:r>
            <a:r>
              <a:rPr lang="ru-RU" dirty="0" smtClean="0">
                <a:solidFill>
                  <a:schemeClr val="bg1"/>
                </a:solidFill>
              </a:rPr>
              <a:t> каждого человека, где бы он ни находился;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43438" y="4000504"/>
            <a:ext cx="4320000" cy="205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ru-RU" dirty="0" smtClean="0">
                <a:solidFill>
                  <a:prstClr val="black"/>
                </a:solidFill>
              </a:rPr>
              <a:t>право на честь и репутацию; </a:t>
            </a:r>
            <a:r>
              <a:rPr lang="ru-RU" dirty="0" smtClean="0">
                <a:solidFill>
                  <a:schemeClr val="bg1"/>
                </a:solidFill>
              </a:rPr>
              <a:t>невмешательство в личную и семейную жизнь; право на вступление в брак и основание семьи; неприкосновенность жилища; тайна корреспонденции; право владеть своим имуществом единолично, или совместно с другими;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4000504"/>
            <a:ext cx="4320000" cy="205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</a:rPr>
              <a:t>право на гражданство, свободное передвижение и выбор местожительства в пределах  государства; возможность покидать любую страну, и возвращаться в свою страну; право искать убежища от преследований в других странах и пользоваться им;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643438" y="214290"/>
            <a:ext cx="4320000" cy="234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</a:rPr>
              <a:t> равенство перед законом; равная защиту от дискриминации; восстановление в правах судами в случаях их нарушения; свобода от произвольного ареста, задержания; рассмотрение, в случае необходимости, дела каждого человека  независимым и беспристрастным судом;  презумпция невиновности;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6143644"/>
            <a:ext cx="8715436" cy="4857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- свобода мысли, совести и религии;  свобода убеждений и свободное их выражение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72" name="Picture 8" descr="http://im0-tub-ua.yandex.net/i?id=4d50d092b18576fd04a32a22d9242f4f-05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0429" y="1928802"/>
            <a:ext cx="2301360" cy="154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42844" y="500042"/>
            <a:ext cx="88583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</a:rPr>
              <a:t> свобода мирных собраний и ассоциаций;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</a:rPr>
              <a:t> свобода от принуждения вступать в какую-либо ассоциацию;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</a:rPr>
              <a:t> принимать участие в управлении своей страной непосредственно или через свободно избранных представителей;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</a:rPr>
              <a:t> равный доступ к государственной службе в своей стране.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00298" y="142852"/>
            <a:ext cx="35800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Политические права человека: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71736" y="4143380"/>
            <a:ext cx="32218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Культурные права человека: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2844" y="4429132"/>
            <a:ext cx="88583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</a:rPr>
              <a:t>право каждого человека на бесплатное начальное и общее образование, которое должно быть обязательным;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</a:rPr>
              <a:t> право на общедоступность технического и профессионального образования, а также на одинаковую доступность для всех на основе способностей каждого высшего образования;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</a:rPr>
              <a:t> право каждого человека свободно участвовать в культурной жизни общества, наслаждаться искусством, участвовать в научном прогрессе и пользоваться его благами, - право на интеллектуальную собственность 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36866" name="Picture 2" descr="http://im0-tub-ua.yandex.net/i?id=1fb83f068526e0e9fec24ab58f4335e2-133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1" y="1928802"/>
            <a:ext cx="2376000" cy="1584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6868" name="Picture 4" descr="http://im0-tub-ua.yandex.net/i?id=ab0772cbac81307b803178ee45c8dd92-00-144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28794" y="2643182"/>
            <a:ext cx="2112000" cy="1584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6874" name="Picture 10" descr="http://im3-tub-ua.yandex.net/i?id=6d8569fb1c93d132021b4ef62fb7e880-02-144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29454" y="1857364"/>
            <a:ext cx="2094960" cy="154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6876" name="Picture 12" descr="http://im0-tub-ua.yandex.net/i?id=9a4492d35380b9cf80c06a596431e4af-00-144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43504" y="2571744"/>
            <a:ext cx="2280960" cy="1584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4357694"/>
            <a:ext cx="87154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Социальные права человека: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14290"/>
            <a:ext cx="87154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Экономические права человека: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4643446"/>
            <a:ext cx="87154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</a:rPr>
              <a:t>право на социальное обеспечение и на осуществление необходимых для поддержания достоинства и свободного развития личности прав;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</a:rPr>
              <a:t>право каждого на такой жизненный уровень, который необходим для поддержания здоровья и благосостояния его самого и его семьи;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</a:rPr>
              <a:t>право на обеспечение в случае безработицы, болезни, инвалидности, вдовства, наступления старости или иного случая угрозы средств к существованию по не зависящим от него обстоятельствам.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571480"/>
            <a:ext cx="87154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</a:rPr>
              <a:t>право на труд, на свободный выбор работы, на справедливые и благоприятные условия труда, на защиту от безработицы;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</a:rPr>
              <a:t>право на равную оплату за равный труд; право на справедливое и удовлетворительное вознаграждение, обеспечивающее достойное человека существование и дополняемое, при необходимости, другими средствами социального обеспечения;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</a:rPr>
              <a:t>право создавать профсоюзы и входить в них для защиты своих интересов;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-право на отдых и досуг, включая право на разумное ограничение рабочего дня и на оплачиваемый периодический отпуск;</a:t>
            </a:r>
            <a:endParaRPr lang="ru-RU" dirty="0"/>
          </a:p>
        </p:txBody>
      </p:sp>
      <p:pic>
        <p:nvPicPr>
          <p:cNvPr id="8" name="Picture 2" descr="http://im1-tub-ua.yandex.net/i?id=ea3976dc135a60450c8123e20afd3bba-10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496"/>
            <a:ext cx="2278080" cy="151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4" descr="http://im0-tub-ua.yandex.net/i?id=28d8bdbbc2593063c7cd4a546c3dcee4-104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0298" y="2928934"/>
            <a:ext cx="2016000" cy="151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8" descr="http://im0-tub-ua.yandex.net/i?id=4daa466b73cd24cdb2526e90fa78ccf8-51-144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2" y="2928934"/>
            <a:ext cx="2268000" cy="151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10" descr="http://im2-tub-ua.yandex.net/i?id=9a4cfb089e7646c60e05ca6949bd842f-14-144&amp;n=21"/>
          <p:cNvPicPr>
            <a:picLocks noChangeAspect="1" noChangeArrowheads="1"/>
          </p:cNvPicPr>
          <p:nvPr/>
        </p:nvPicPr>
        <p:blipFill>
          <a:blip r:embed="rId5" cstate="print"/>
          <a:srcRect l="20476" t="20671"/>
          <a:stretch>
            <a:fillRect/>
          </a:stretch>
        </p:blipFill>
        <p:spPr bwMode="auto">
          <a:xfrm>
            <a:off x="6786578" y="3000372"/>
            <a:ext cx="2142213" cy="151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6" name="Picture 12" descr="Картинки по запросу мирные собран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1556792"/>
            <a:ext cx="2619375" cy="17430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14283" y="214290"/>
            <a:ext cx="87154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Экологические права человека: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 право каждого на благоприятную окружающую среду;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- право на достоверную информацию о состоянии окружающей среды;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- право на возмещение ущерба, причиненного здоровью или имуществу экологическим правонарушением</a:t>
            </a:r>
            <a:r>
              <a:rPr lang="ru-RU" dirty="0" smtClean="0"/>
              <a:t>..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3" y="3573016"/>
            <a:ext cx="875020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Коллективные права: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</a:rPr>
              <a:t>все народы имеют право на самоопределение - свободно устанавливать политический статус и  обеспечивать свое экономическое, социальное и культурное развитие;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</a:rPr>
              <a:t>все народы  могут свободно распоряжаться своими естественными богатствами и ресурсами;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</a:rPr>
              <a:t>признается право на мирные собрания;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</a:rPr>
              <a:t>каждый человек имеет право на свободу ассоциации с другими и вступать в таковые для защиты своих интересов;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</a:rPr>
              <a:t>право национальных меньшинств пользоваться своей культурой, исповедовать свою религию и исполнять ее обряды, пользоваться родным языком.</a:t>
            </a:r>
          </a:p>
        </p:txBody>
      </p:sp>
      <p:pic>
        <p:nvPicPr>
          <p:cNvPr id="6150" name="Picture 6" descr="Картинки по запросу экологические права челове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1916832"/>
            <a:ext cx="2705100" cy="16859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52" name="Picture 8" descr="Картинки по запросу экологические права человека"/>
          <p:cNvPicPr>
            <a:picLocks noChangeAspect="1" noChangeArrowheads="1"/>
          </p:cNvPicPr>
          <p:nvPr/>
        </p:nvPicPr>
        <p:blipFill>
          <a:blip r:embed="rId4" cstate="print"/>
          <a:srcRect r="12349"/>
          <a:stretch>
            <a:fillRect/>
          </a:stretch>
        </p:blipFill>
        <p:spPr bwMode="auto">
          <a:xfrm>
            <a:off x="179512" y="1700808"/>
            <a:ext cx="2304256" cy="17430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54" name="Picture 10" descr="Картинки по запросу национальные меньшинства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0192" y="1916832"/>
            <a:ext cx="2619375" cy="17430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Стрелка влево 18"/>
          <p:cNvSpPr/>
          <p:nvPr/>
        </p:nvSpPr>
        <p:spPr>
          <a:xfrm>
            <a:off x="2571736" y="5072074"/>
            <a:ext cx="1116000" cy="648000"/>
          </a:xfrm>
          <a:prstGeom prst="lef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>
            <a:off x="5572132" y="5072074"/>
            <a:ext cx="1080000" cy="648562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285720" y="142852"/>
            <a:ext cx="8715436" cy="78581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Основные международные органы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по защите прав человека: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928794" y="928670"/>
            <a:ext cx="1764000" cy="162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Европейский суд по правам человека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42844" y="928670"/>
            <a:ext cx="1764000" cy="162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Комитет ООН по правам человека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714744" y="928670"/>
            <a:ext cx="1764000" cy="162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Комитет по защите прав трудящихся-мигрантов и членов их семей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500694" y="928670"/>
            <a:ext cx="1764000" cy="162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Комитет по экономическим, социальным и культурным правам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286644" y="928670"/>
            <a:ext cx="1714512" cy="162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Комитет ООН против пыток</a:t>
            </a:r>
            <a:endParaRPr lang="ru-RU" dirty="0"/>
          </a:p>
        </p:txBody>
      </p:sp>
      <p:pic>
        <p:nvPicPr>
          <p:cNvPr id="10242" name="Picture 2" descr="http://im2-tub-ua.yandex.net/i?id=f1413959c73b14baff30b54204a80cbe-71-144&amp;n=21"/>
          <p:cNvPicPr>
            <a:picLocks noChangeAspect="1" noChangeArrowheads="1"/>
          </p:cNvPicPr>
          <p:nvPr/>
        </p:nvPicPr>
        <p:blipFill>
          <a:blip r:embed="rId2" cstate="print"/>
          <a:srcRect l="5618" r="15730"/>
          <a:stretch>
            <a:fillRect/>
          </a:stretch>
        </p:blipFill>
        <p:spPr bwMode="auto">
          <a:xfrm>
            <a:off x="142844" y="2571744"/>
            <a:ext cx="1893826" cy="1764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44" name="Picture 4" descr="http://im0-tub-ua.yandex.net/i?id=1ba8846cd133b5bd133a610f0a314f66-17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795" y="2571744"/>
            <a:ext cx="1917390" cy="1764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46" name="Picture 6" descr="http://im3-tub-ua.yandex.net/i?id=54808f2bcec3d6f1cc6ff9cdf5e66ff4-78-144&amp;n=21"/>
          <p:cNvPicPr>
            <a:picLocks noChangeAspect="1" noChangeArrowheads="1"/>
          </p:cNvPicPr>
          <p:nvPr/>
        </p:nvPicPr>
        <p:blipFill>
          <a:blip r:embed="rId4" cstate="print"/>
          <a:srcRect r="7692"/>
          <a:stretch>
            <a:fillRect/>
          </a:stretch>
        </p:blipFill>
        <p:spPr bwMode="auto">
          <a:xfrm>
            <a:off x="3714744" y="2571744"/>
            <a:ext cx="1944702" cy="1764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48" name="Picture 8" descr="http://im2-tub-ua.yandex.net/i?id=9ce33adb319fe6a68b788d5e9807f35f-09-144&amp;n=21"/>
          <p:cNvPicPr>
            <a:picLocks noChangeAspect="1" noChangeArrowheads="1"/>
          </p:cNvPicPr>
          <p:nvPr/>
        </p:nvPicPr>
        <p:blipFill>
          <a:blip r:embed="rId5" cstate="print"/>
          <a:srcRect r="9999"/>
          <a:stretch>
            <a:fillRect/>
          </a:stretch>
        </p:blipFill>
        <p:spPr bwMode="auto">
          <a:xfrm>
            <a:off x="5572131" y="2571744"/>
            <a:ext cx="1840695" cy="1764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50" name="Picture 10" descr="http://im3-tub-ua.yandex.net/i?id=9540906a1bfdf24a3d4ee03a9c02eb39-59-144&amp;n=21"/>
          <p:cNvPicPr>
            <a:picLocks noChangeAspect="1" noChangeArrowheads="1"/>
          </p:cNvPicPr>
          <p:nvPr/>
        </p:nvPicPr>
        <p:blipFill>
          <a:blip r:embed="rId6" cstate="print"/>
          <a:srcRect l="13333" r="6666"/>
          <a:stretch>
            <a:fillRect/>
          </a:stretch>
        </p:blipFill>
        <p:spPr bwMode="auto">
          <a:xfrm>
            <a:off x="7286643" y="2571744"/>
            <a:ext cx="1840695" cy="1764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" name="Скругленный прямоугольник 15"/>
          <p:cNvSpPr/>
          <p:nvPr/>
        </p:nvSpPr>
        <p:spPr>
          <a:xfrm>
            <a:off x="3571868" y="4643446"/>
            <a:ext cx="2057408" cy="16287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Тематические организации при международных организациях: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85720" y="4286256"/>
            <a:ext cx="2857520" cy="10001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Совет по правам человека ООН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6143636" y="4286256"/>
            <a:ext cx="2857520" cy="10001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Управление Верховного комиссара ООН по правам человека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285720" y="5500702"/>
            <a:ext cx="2857520" cy="10001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Бюро демократических институтов и прав человека при ОБСЕ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6072198" y="5500702"/>
            <a:ext cx="2857520" cy="10001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Комиссар Совета Европы по правам человека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5">
      <a:dk1>
        <a:sysClr val="windowText" lastClr="000000"/>
      </a:dk1>
      <a:lt1>
        <a:sysClr val="window" lastClr="FFFFFF"/>
      </a:lt1>
      <a:dk2>
        <a:srgbClr val="C9D2BD"/>
      </a:dk2>
      <a:lt2>
        <a:srgbClr val="FEFAC9"/>
      </a:lt2>
      <a:accent1>
        <a:srgbClr val="A5B592"/>
      </a:accent1>
      <a:accent2>
        <a:srgbClr val="98A981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2428</TotalTime>
  <Words>1278</Words>
  <Application>Microsoft Office PowerPoint</Application>
  <PresentationFormat>Экран (4:3)</PresentationFormat>
  <Paragraphs>158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255</cp:revision>
  <dcterms:modified xsi:type="dcterms:W3CDTF">2015-03-31T12:26:46Z</dcterms:modified>
</cp:coreProperties>
</file>