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9" r:id="rId3"/>
    <p:sldId id="310" r:id="rId4"/>
    <p:sldId id="311" r:id="rId5"/>
    <p:sldId id="312" r:id="rId6"/>
    <p:sldId id="313" r:id="rId7"/>
    <p:sldId id="316" r:id="rId8"/>
    <p:sldId id="315" r:id="rId9"/>
    <p:sldId id="317" r:id="rId10"/>
    <p:sldId id="306" r:id="rId11"/>
    <p:sldId id="304" r:id="rId12"/>
    <p:sldId id="318" r:id="rId13"/>
    <p:sldId id="320" r:id="rId14"/>
    <p:sldId id="319" r:id="rId15"/>
    <p:sldId id="298" r:id="rId16"/>
    <p:sldId id="27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AC56-02E4-4F7C-BE26-45D0B06A7BA3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7A5C-282E-4BEF-916A-7901AFC3F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1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4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3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9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1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9AC1-A7F2-4AC6-A1EC-9FB8298B3856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6431-9EA4-4B02-9D1F-DEB5476C4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microsoft.com/office/2007/relationships/hdphoto" Target="../media/hdphoto7.wdp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046" y="404664"/>
            <a:ext cx="7896714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Деление</a:t>
            </a:r>
            <a:endParaRPr lang="ru-RU" sz="8000" b="1" cap="none" spc="50" dirty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lang="ru-RU" sz="8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десятичной </a:t>
            </a:r>
            <a:endParaRPr lang="ru-RU" sz="8000" b="1" cap="none" spc="50" dirty="0" smtClean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lang="ru-RU" sz="8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дроби на </a:t>
            </a:r>
          </a:p>
          <a:p>
            <a:pPr algn="ctr"/>
            <a:r>
              <a:rPr lang="ru-RU" sz="8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натуральное</a:t>
            </a:r>
          </a:p>
          <a:p>
            <a:pPr algn="ctr"/>
            <a:r>
              <a:rPr lang="ru-RU" sz="80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 число. </a:t>
            </a:r>
            <a:endParaRPr lang="ru-RU" sz="80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589" y="5954460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5 класс.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§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35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5987" y="6443801"/>
            <a:ext cx="563633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Спирина М.П., МКОУ ЗАТО Знаменск СОШ № 232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7488832" cy="99412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Как </a:t>
            </a: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разделить десятичную дробь на натуральное число?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100" name="Picture 28" descr="Как подготовить малыша к школ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948" y="5118626"/>
            <a:ext cx="189159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2" name="Picture 90" descr="Dinky изображений, стоковых фотографий и иллюстраций Big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9032" r="2656" b="14759"/>
          <a:stretch/>
        </p:blipFill>
        <p:spPr bwMode="auto">
          <a:xfrm>
            <a:off x="7812360" y="4923"/>
            <a:ext cx="1338516" cy="12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190405" y="1844824"/>
            <a:ext cx="7846091" cy="4464495"/>
            <a:chOff x="1907524" y="4429083"/>
            <a:chExt cx="7399837" cy="266526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979713" y="4429083"/>
              <a:ext cx="7327648" cy="266526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54013" algn="just"/>
              <a:r>
                <a:rPr lang="ru-RU" sz="32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Чтобы </a:t>
              </a:r>
              <a:r>
                <a:rPr lang="ru-RU" sz="32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разделить десятичную  дробь  на натуральное число, надо: </a:t>
              </a:r>
            </a:p>
            <a:p>
              <a:pPr marL="868363" indent="-514350" algn="just">
                <a:buAutoNum type="arabicParenR"/>
              </a:pPr>
              <a:r>
                <a:rPr lang="ru-RU" sz="32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Выполнить деление целой части.</a:t>
              </a:r>
            </a:p>
            <a:p>
              <a:pPr marL="868363" indent="-514350" algn="just">
                <a:buAutoNum type="arabicParenR"/>
              </a:pPr>
              <a:r>
                <a:rPr lang="ru-RU" sz="32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Поставить в частном запятую.</a:t>
              </a:r>
            </a:p>
            <a:p>
              <a:pPr marL="868363" indent="-514350" algn="just">
                <a:buAutoNum type="arabicParenR"/>
              </a:pPr>
              <a:r>
                <a:rPr lang="ru-RU" sz="32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Продолжить деление, не обращая внимание на запятую, дописывая в делимом после запятой столько нулей, сколько потребуется.</a:t>
              </a:r>
              <a:endPara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3163" name="Picture 91" descr="D:\МАТЕМАТИКА\МАТЕМ 5 КЛ ФГОС\сравнение дес\12386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4" t="6411" r="25708" b="4031"/>
            <a:stretch/>
          </p:blipFill>
          <p:spPr bwMode="auto">
            <a:xfrm>
              <a:off x="1907524" y="5328607"/>
              <a:ext cx="674389" cy="8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08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9872" y="511366"/>
            <a:ext cx="2675882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Segoe Print" panose="02000600000000000000" pitchFamily="2" charset="0"/>
              </a:rPr>
              <a:t>№ </a:t>
            </a:r>
            <a:r>
              <a:rPr lang="ru-RU" sz="4000" b="1" dirty="0" smtClean="0">
                <a:latin typeface="Segoe Print" panose="02000600000000000000" pitchFamily="2" charset="0"/>
              </a:rPr>
              <a:t>963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3221614"/>
            <a:ext cx="2675882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Segoe Print" panose="02000600000000000000" pitchFamily="2" charset="0"/>
              </a:rPr>
              <a:t>№ </a:t>
            </a:r>
            <a:r>
              <a:rPr lang="ru-RU" sz="4000" b="1" dirty="0" smtClean="0">
                <a:latin typeface="Segoe Print" panose="02000600000000000000" pitchFamily="2" charset="0"/>
              </a:rPr>
              <a:t>965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73771"/>
            <a:ext cx="761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>
                <a:latin typeface="Monotype Corsiva" panose="03010101010201010101" pitchFamily="66" charset="0"/>
              </a:rPr>
              <a:t>56.87 : 10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3) 14.49 : 100    </a:t>
            </a:r>
            <a:r>
              <a:rPr lang="ru-RU" sz="3600" b="1" dirty="0" smtClean="0">
                <a:latin typeface="Monotype Corsiva" panose="03010101010201010101" pitchFamily="66" charset="0"/>
              </a:rPr>
              <a:t>5) 0,04 : 100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2)  7 : 10     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4) 12 : 100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6) 28 : 1000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909" y="4365104"/>
            <a:ext cx="7613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b="1" dirty="0" smtClean="0">
                <a:latin typeface="Monotype Corsiva" panose="03010101010201010101" pitchFamily="66" charset="0"/>
              </a:rPr>
              <a:t> 2,4 : 8        4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)  0.048 : 12      </a:t>
            </a:r>
            <a:r>
              <a:rPr lang="ru-RU" sz="3600" b="1" dirty="0">
                <a:latin typeface="Monotype Corsiva" panose="03010101010201010101" pitchFamily="66" charset="0"/>
              </a:rPr>
              <a:t>7</a:t>
            </a:r>
            <a:r>
              <a:rPr lang="ru-RU" sz="3600" b="1" dirty="0" smtClean="0">
                <a:latin typeface="Monotype Corsiva" panose="03010101010201010101" pitchFamily="66" charset="0"/>
              </a:rPr>
              <a:t>)  0.5 : 2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2) 0,42 : 7      5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)  7 : 2              8</a:t>
            </a:r>
            <a:r>
              <a:rPr lang="ru-RU" sz="3600" b="1" dirty="0" smtClean="0">
                <a:latin typeface="Monotype Corsiva" panose="03010101010201010101" pitchFamily="66" charset="0"/>
              </a:rPr>
              <a:t>) 19 : 2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3) 5,5 : 5     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6)  6.36 : 6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9)  0,24 : 3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9872" y="511366"/>
            <a:ext cx="2675882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Segoe Print" panose="02000600000000000000" pitchFamily="2" charset="0"/>
              </a:rPr>
              <a:t>№ </a:t>
            </a:r>
            <a:r>
              <a:rPr lang="ru-RU" sz="4000" b="1" dirty="0" smtClean="0">
                <a:latin typeface="Segoe Print" panose="02000600000000000000" pitchFamily="2" charset="0"/>
              </a:rPr>
              <a:t>966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536" y="2276872"/>
            <a:ext cx="6846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4800" b="1" dirty="0" smtClean="0">
                <a:latin typeface="Monotype Corsiva" panose="03010101010201010101" pitchFamily="66" charset="0"/>
              </a:rPr>
              <a:t> 8,68 : 7         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4)  33,28 : 52   </a:t>
            </a:r>
            <a:endParaRPr lang="ru-RU" sz="4800" b="1" dirty="0" smtClean="0">
              <a:latin typeface="Monotype Corsiva" panose="03010101010201010101" pitchFamily="66" charset="0"/>
            </a:endParaRP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2) 169,2 : 8       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5)  9,044 : 38  </a:t>
            </a:r>
          </a:p>
          <a:p>
            <a:r>
              <a:rPr lang="ru-RU" sz="4800" b="1" dirty="0" smtClean="0">
                <a:latin typeface="Monotype Corsiva" panose="03010101010201010101" pitchFamily="66" charset="0"/>
              </a:rPr>
              <a:t>3) 89.6 : 28        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6)  144,96 : 48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2675882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Segoe Print" panose="02000600000000000000" pitchFamily="2" charset="0"/>
              </a:rPr>
              <a:t>№ </a:t>
            </a:r>
            <a:r>
              <a:rPr lang="ru-RU" sz="4000" b="1" dirty="0" smtClean="0">
                <a:latin typeface="Segoe Print" panose="02000600000000000000" pitchFamily="2" charset="0"/>
              </a:rPr>
              <a:t>996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504730" cy="37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564904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Найдите объем куба, сумма длин всех ребер которого равна 30 </a:t>
            </a:r>
            <a:r>
              <a:rPr lang="ru-RU" sz="3600" dirty="0" err="1" smtClean="0">
                <a:latin typeface="Monotype Corsiva" panose="03010101010201010101" pitchFamily="66" charset="0"/>
              </a:rPr>
              <a:t>дм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3688" y="2060848"/>
            <a:ext cx="6282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400" b="1" dirty="0" err="1" smtClean="0">
                <a:latin typeface="Segoe Print" panose="02000600000000000000" pitchFamily="2" charset="0"/>
              </a:rPr>
              <a:t>Рт</a:t>
            </a:r>
            <a:r>
              <a:rPr lang="ru-RU" sz="4400" b="1" dirty="0" smtClean="0">
                <a:latin typeface="Segoe Print" panose="02000600000000000000" pitchFamily="2" charset="0"/>
              </a:rPr>
              <a:t> 460 </a:t>
            </a:r>
            <a:r>
              <a:rPr lang="ru-RU" sz="4400" b="1" dirty="0" err="1" smtClean="0">
                <a:latin typeface="Segoe Print" panose="02000600000000000000" pitchFamily="2" charset="0"/>
              </a:rPr>
              <a:t>инд</a:t>
            </a:r>
            <a:r>
              <a:rPr lang="ru-RU" sz="4400" b="1" dirty="0" smtClean="0">
                <a:latin typeface="Segoe Print" panose="02000600000000000000" pitchFamily="2" charset="0"/>
              </a:rPr>
              <a:t>,  </a:t>
            </a:r>
            <a:r>
              <a:rPr lang="ru-RU" sz="4400" b="1" dirty="0" smtClean="0">
                <a:latin typeface="Segoe Print" panose="02000600000000000000" pitchFamily="2" charset="0"/>
              </a:rPr>
              <a:t>461п</a:t>
            </a:r>
            <a:endParaRPr lang="ru-RU" sz="4400" b="1" dirty="0">
              <a:latin typeface="Segoe Print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11366"/>
            <a:ext cx="2675882" cy="78319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323" y="1844824"/>
            <a:ext cx="8087544" cy="356125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Monotype Corsiva" panose="03010101010201010101" pitchFamily="66" charset="0"/>
              </a:rPr>
              <a:t>Как выполнить деление десятичной дроби на натуральное число?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Monotype Corsiva" panose="03010101010201010101" pitchFamily="66" charset="0"/>
              </a:rPr>
              <a:t>Чему равна целая часть частного, если делимое меньше делителя?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Monotype Corsiva" panose="03010101010201010101" pitchFamily="66" charset="0"/>
              </a:rPr>
              <a:t>Как разделить десятичную дробь на 10? На 100? На 1000?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endParaRPr lang="ru-RU" dirty="0" smtClean="0"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2060"/>
                </a:solidFill>
                <a:latin typeface="Segoe Print" panose="02000600000000000000" pitchFamily="2" charset="0"/>
              </a:rPr>
              <a:t>Ответьте на вопросы: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597" y="2276872"/>
            <a:ext cx="660076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Segoe Print" panose="02000600000000000000" pitchFamily="2" charset="0"/>
              </a:rPr>
              <a:t>§</a:t>
            </a:r>
            <a:r>
              <a:rPr lang="ru-RU" sz="5400" dirty="0" smtClean="0">
                <a:latin typeface="Segoe Print" panose="02000600000000000000" pitchFamily="2" charset="0"/>
              </a:rPr>
              <a:t>35. </a:t>
            </a:r>
            <a:r>
              <a:rPr lang="ru-RU" sz="5400" dirty="0" smtClean="0">
                <a:latin typeface="Segoe Print" panose="02000600000000000000" pitchFamily="2" charset="0"/>
              </a:rPr>
              <a:t>№ </a:t>
            </a:r>
            <a:r>
              <a:rPr lang="ru-RU" sz="5400" dirty="0" smtClean="0">
                <a:latin typeface="Segoe Print" panose="02000600000000000000" pitchFamily="2" charset="0"/>
              </a:rPr>
              <a:t>964, </a:t>
            </a:r>
          </a:p>
          <a:p>
            <a:pPr algn="ctr"/>
            <a:r>
              <a:rPr lang="ru-RU" sz="5400" dirty="0">
                <a:latin typeface="Segoe Print" panose="02000600000000000000" pitchFamily="2" charset="0"/>
              </a:rPr>
              <a:t> </a:t>
            </a:r>
            <a:r>
              <a:rPr lang="ru-RU" sz="5400" dirty="0" smtClean="0">
                <a:latin typeface="Segoe Print" panose="02000600000000000000" pitchFamily="2" charset="0"/>
              </a:rPr>
              <a:t>       </a:t>
            </a:r>
            <a:r>
              <a:rPr lang="ru-RU" sz="5400" dirty="0" smtClean="0">
                <a:latin typeface="Segoe Print" panose="02000600000000000000" pitchFamily="2" charset="0"/>
              </a:rPr>
              <a:t>967 (1-6)</a:t>
            </a:r>
            <a:endParaRPr lang="ru-RU" sz="5400" dirty="0">
              <a:latin typeface="Segoe Print" panose="02000600000000000000" pitchFamily="2" charset="0"/>
            </a:endParaRPr>
          </a:p>
        </p:txBody>
      </p:sp>
      <p:pic>
        <p:nvPicPr>
          <p:cNvPr id="12290" name="Picture 2" descr="D:\РИСУНКИ\буквы\дев\1333567103_alfavit_detskiy_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" y="-37789"/>
            <a:ext cx="1680246" cy="16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РИСУНКИ\буквы\дев\77769606_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46" y="234162"/>
            <a:ext cx="167756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ИСУНКИ\АНИМАЦИЯ\СМАЙЛЫ Слова\bar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7771">
            <a:off x="1376533" y="737089"/>
            <a:ext cx="2567050" cy="2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РИСУНКИ\АНИМАЦИЯ\СМАЙЛЫ Слова\bar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7729">
            <a:off x="1430589" y="737726"/>
            <a:ext cx="2696399" cy="2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>
            <a:hlinkClick r:id="" action="ppaction://noaction"/>
          </p:cNvPr>
          <p:cNvSpPr/>
          <p:nvPr/>
        </p:nvSpPr>
        <p:spPr>
          <a:xfrm>
            <a:off x="2303748" y="4653136"/>
            <a:ext cx="4824536" cy="86409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Segoe Print" panose="02000600000000000000" pitchFamily="2" charset="0"/>
              </a:rPr>
              <a:t>Для   любознательных</a:t>
            </a:r>
            <a:endParaRPr lang="ru-RU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http://picture.yatego.com/images/4ece4a0c666936.5/22781_0-kqh/heft-a4-liniert-40-blat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7" t="29440" r="10447" b="8475"/>
          <a:stretch/>
        </p:blipFill>
        <p:spPr bwMode="auto">
          <a:xfrm>
            <a:off x="1173734" y="2481110"/>
            <a:ext cx="800471" cy="10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7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Задача от мудрой совы</a:t>
            </a:r>
            <a:endParaRPr lang="ru-RU" sz="36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0243" name="Picture 3" descr="D:\РИСУНКИ\картинки на школьную тему\0_8d6f6_ce8582f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17" y="0"/>
            <a:ext cx="1557983" cy="17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РИСУНКИ\картинки на школьную тему\38268272_Wise20Ow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5746" y="0"/>
            <a:ext cx="164971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7667" y="6478190"/>
            <a:ext cx="56363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Спирина М.П., МКОУ ЗАТО Знаменск СОШ № 232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899504"/>
            <a:ext cx="3127330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Segoe Print" panose="02000600000000000000" pitchFamily="2" charset="0"/>
              </a:rPr>
              <a:t>№ </a:t>
            </a:r>
            <a:r>
              <a:rPr lang="ru-RU" sz="4000" b="1" dirty="0" smtClean="0">
                <a:latin typeface="Segoe Print" panose="02000600000000000000" pitchFamily="2" charset="0"/>
              </a:rPr>
              <a:t>1032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39" y="2335172"/>
            <a:ext cx="3581252" cy="29884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Семь карандашей стоят дороже восьми тетрадей. Что дороже: 8 карандашей или  9  тетрадей?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11268" name="Picture 4" descr="http://download.4-designer.com/files/2012121300/Cute-cartoon-pencil-Vector-03-Vector-2084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46" y="4900830"/>
            <a:ext cx="1428750" cy="17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tatic.freepik.com/foto-gratuito/matita-del-fumetto-rosso-con-barra-di-insegnamento_270-15635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58" y="1988764"/>
            <a:ext cx="1230119" cy="19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777photoshop.ru/uploads/posts/2014-06/1401694823_4yvmwa9iktxerkd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8306">
            <a:off x="-33376" y="2374586"/>
            <a:ext cx="1522335" cy="12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picture.yatego.com/images/4ece4a0c666936.5/22781_0-kqh/heft-a4-liniert-40-blatt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r="10447" b="8475"/>
          <a:stretch/>
        </p:blipFill>
        <p:spPr bwMode="auto">
          <a:xfrm>
            <a:off x="1140130" y="3077516"/>
            <a:ext cx="1296144" cy="15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krascopy.ru/content/images/user/article/%D0%9A%D0%B0%D0%BD%D1%86%D1%82%D0%BE%D0%B2%D0%B0%D1%80%D1%8B/40052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8137" y="5078337"/>
            <a:ext cx="1353741" cy="14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krascopy.ru/content/images/user/article/%D0%9A%D0%B0%D0%BD%D1%86%D1%82%D0%BE%D0%B2%D0%B0%D1%80%D1%8B/400521.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1"/>
          <a:stretch/>
        </p:blipFill>
        <p:spPr bwMode="auto">
          <a:xfrm flipH="1">
            <a:off x="6463819" y="5061711"/>
            <a:ext cx="1224318" cy="14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.allday.ru/uploads/posts/2009-04/1240737137_4l21k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5684" r="7560" b="8299"/>
          <a:stretch/>
        </p:blipFill>
        <p:spPr bwMode="auto">
          <a:xfrm>
            <a:off x="6737181" y="3829380"/>
            <a:ext cx="1444637" cy="159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booksiti.net.ru/books/2967595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30" y="5765216"/>
            <a:ext cx="543455" cy="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Цели </a:t>
            </a:r>
            <a:endParaRPr lang="ru-RU" sz="66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848872" cy="34563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Monotype Corsiva" panose="03010101010201010101" pitchFamily="66" charset="0"/>
              </a:rPr>
              <a:t>Предметные: </a:t>
            </a:r>
            <a:r>
              <a:rPr lang="ru-RU" dirty="0" smtClean="0">
                <a:latin typeface="Monotype Corsiva" panose="03010101010201010101" pitchFamily="66" charset="0"/>
              </a:rPr>
              <a:t>научить </a:t>
            </a:r>
            <a:r>
              <a:rPr lang="ru-RU" dirty="0" smtClean="0">
                <a:latin typeface="Monotype Corsiva" panose="03010101010201010101" pitchFamily="66" charset="0"/>
              </a:rPr>
              <a:t>делить десятичную дробь на натуральное число.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Monotype Corsiva" panose="03010101010201010101" pitchFamily="66" charset="0"/>
              </a:rPr>
              <a:t>Метапредметные: </a:t>
            </a:r>
            <a:r>
              <a:rPr lang="ru-RU" dirty="0" smtClean="0">
                <a:latin typeface="Monotype Corsiva" panose="03010101010201010101" pitchFamily="66" charset="0"/>
              </a:rPr>
              <a:t>развивать понимание сущности алгоритмических предписаний и умение действовать в соответствии с предложенным алгоритмом.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Script" panose="020B0504020000000003" pitchFamily="34" charset="0"/>
              </a:rPr>
              <a:t>Заполните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b="1" dirty="0" smtClean="0">
                <a:latin typeface="Segoe Script" panose="020B0504020000000003" pitchFamily="34" charset="0"/>
              </a:rPr>
              <a:t>цепочку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b="1" dirty="0" smtClean="0">
                <a:latin typeface="Segoe Script" panose="020B0504020000000003" pitchFamily="34" charset="0"/>
              </a:rPr>
              <a:t>вычислений</a:t>
            </a:r>
            <a:r>
              <a:rPr lang="ru-RU" dirty="0" smtClean="0">
                <a:latin typeface="Segoe Script" panose="020B0504020000000003" pitchFamily="34" charset="0"/>
              </a:rPr>
              <a:t>: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3186681"/>
            <a:ext cx="11521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0,4</a:t>
            </a:r>
            <a:endParaRPr lang="ru-RU"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57581" y="3149352"/>
            <a:ext cx="11521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2716254" y="3042665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16356" y="3010119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55797" y="3042666"/>
            <a:ext cx="864096" cy="83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4" idx="3"/>
            <a:endCxn id="5" idx="2"/>
          </p:cNvCxnSpPr>
          <p:nvPr/>
        </p:nvCxnSpPr>
        <p:spPr>
          <a:xfrm>
            <a:off x="1979712" y="3474713"/>
            <a:ext cx="736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07863" y="3488471"/>
            <a:ext cx="736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80452" y="3488471"/>
            <a:ext cx="736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21039" y="3488471"/>
            <a:ext cx="7365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79712" y="2889938"/>
            <a:ext cx="80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· 9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2627" y="2935937"/>
            <a:ext cx="106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- 1,8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290448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+ 1,4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1039" y="2912612"/>
            <a:ext cx="80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· 5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254" y="3166091"/>
            <a:ext cx="8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3,6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0328" y="3151547"/>
            <a:ext cx="8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1,8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7819" y="3135275"/>
            <a:ext cx="8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3,2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3619" y="3114218"/>
            <a:ext cx="8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16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44046" y="4149080"/>
            <a:ext cx="77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Monotype Corsiva" panose="03010101010201010101" pitchFamily="66" charset="0"/>
              </a:rPr>
              <a:t>Какими правилами вы пользовались? Сформулируйте их.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912946"/>
            <a:ext cx="6048672" cy="27139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соревнованиях  по тройному прыжку Юра прыгнул  на 3,3м, 2,8м и 2,9м. Какова средняя длина прыжка?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99792" y="4797152"/>
            <a:ext cx="52669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Решение.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4000" dirty="0" smtClean="0">
                <a:latin typeface="Monotype Corsiva" panose="03010101010201010101" pitchFamily="66" charset="0"/>
              </a:rPr>
              <a:t>(3,3 + 2,8 + 2,9) : 3 =3 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066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7992888" cy="129614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Что значит разделить натуральное число на натуральное?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47664" y="1700808"/>
            <a:ext cx="252028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1,2 : 3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3,2 : 4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8,1 : 9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15,5 : 5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2 : 4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992888" cy="129614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Выполните деление: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20344" y="1700808"/>
            <a:ext cx="252028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= 0,4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= 0,8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= 0,9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= 3,1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= 0,5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pic>
        <p:nvPicPr>
          <p:cNvPr id="9" name="Picture 28" descr="Как подготовить малыша к школ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0359"/>
            <a:ext cx="2195736" cy="2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Monotype Corsiva" panose="03010101010201010101" pitchFamily="66" charset="0"/>
              </a:rPr>
              <a:t>Разделите  </a:t>
            </a:r>
            <a:r>
              <a:rPr lang="ru-RU" sz="4800" b="1" dirty="0" smtClean="0">
                <a:latin typeface="Monotype Corsiva" panose="03010101010201010101" pitchFamily="66" charset="0"/>
              </a:rPr>
              <a:t>43,52 : 17</a:t>
            </a:r>
          </a:p>
          <a:p>
            <a:pPr marL="0" indent="0">
              <a:buNone/>
            </a:pPr>
            <a:r>
              <a:rPr lang="ru-RU" sz="4800" b="1" dirty="0" smtClean="0">
                <a:latin typeface="Monotype Corsiva" panose="03010101010201010101" pitchFamily="66" charset="0"/>
              </a:rPr>
              <a:t>1). 43,52 · 100 = 4352</a:t>
            </a:r>
          </a:p>
          <a:p>
            <a:pPr marL="0" indent="0">
              <a:buNone/>
            </a:pPr>
            <a:r>
              <a:rPr lang="ru-RU" sz="4800" b="1" dirty="0" smtClean="0">
                <a:latin typeface="Monotype Corsiva" panose="03010101010201010101" pitchFamily="66" charset="0"/>
              </a:rPr>
              <a:t>2). 4352 : 17 = 256</a:t>
            </a:r>
          </a:p>
          <a:p>
            <a:pPr marL="530225" indent="-530225" algn="just">
              <a:buNone/>
            </a:pPr>
            <a:r>
              <a:rPr lang="ru-RU" sz="4800" b="1" dirty="0" smtClean="0">
                <a:latin typeface="Monotype Corsiva" panose="03010101010201010101" pitchFamily="66" charset="0"/>
              </a:rPr>
              <a:t>3) </a:t>
            </a:r>
            <a:r>
              <a:rPr lang="ru-RU" dirty="0" smtClean="0">
                <a:latin typeface="Monotype Corsiva" panose="03010101010201010101" pitchFamily="66" charset="0"/>
              </a:rPr>
              <a:t>Делимое было увеличено в 100 раз. Значит, частное надо уменьшить в 100 раз.</a:t>
            </a:r>
          </a:p>
          <a:p>
            <a:pPr marL="530225" indent="-530225" algn="just">
              <a:buNone/>
            </a:pPr>
            <a:r>
              <a:rPr lang="ru-RU" sz="4800" dirty="0" smtClean="0">
                <a:latin typeface="Monotype Corsiva" panose="03010101010201010101" pitchFamily="66" charset="0"/>
              </a:rPr>
              <a:t>4) </a:t>
            </a:r>
            <a:r>
              <a:rPr lang="ru-RU" sz="4800" b="1" dirty="0" smtClean="0">
                <a:latin typeface="Monotype Corsiva" panose="03010101010201010101" pitchFamily="66" charset="0"/>
              </a:rPr>
              <a:t>43,52 </a:t>
            </a:r>
            <a:r>
              <a:rPr lang="ru-RU" sz="4800" b="1" dirty="0">
                <a:latin typeface="Monotype Corsiva" panose="03010101010201010101" pitchFamily="66" charset="0"/>
              </a:rPr>
              <a:t>: 17 = </a:t>
            </a:r>
            <a:r>
              <a:rPr lang="ru-RU" sz="4800" b="1" dirty="0" smtClean="0">
                <a:latin typeface="Monotype Corsiva" panose="03010101010201010101" pitchFamily="66" charset="0"/>
              </a:rPr>
              <a:t>2,56</a:t>
            </a:r>
          </a:p>
          <a:p>
            <a:pPr marL="530225" indent="-530225" algn="just">
              <a:buNone/>
            </a:pPr>
            <a:r>
              <a:rPr lang="ru-RU" sz="4800" b="1" dirty="0" smtClean="0">
                <a:latin typeface="Monotype Corsiva" panose="03010101010201010101" pitchFamily="66" charset="0"/>
              </a:rPr>
              <a:t>Проверка: 2,56  · 17 = 43,52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32656"/>
            <a:ext cx="7488832" cy="9941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Как быть, если деление не удается выполнить устно?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4000" dirty="0">
                <a:latin typeface="Monotype Corsiva" panose="03010101010201010101" pitchFamily="66" charset="0"/>
              </a:rPr>
              <a:t>Попробуйте сформулировать правило деления десятичной дроби на 10, 100 и т.д</a:t>
            </a:r>
            <a:r>
              <a:rPr lang="ru-RU" sz="4000" dirty="0" smtClean="0">
                <a:latin typeface="Monotype Corsiva" panose="03010101010201010101" pitchFamily="66" charset="0"/>
              </a:rPr>
              <a:t>.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*** </a:t>
            </a:r>
            <a:r>
              <a:rPr lang="ru-RU" sz="2700" dirty="0" smtClean="0">
                <a:latin typeface="Monotype Corsiva" panose="03010101010201010101" pitchFamily="66" charset="0"/>
              </a:rPr>
              <a:t>Деление – действие, обратное умножению.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81128"/>
            <a:ext cx="8229600" cy="21210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Вычислите: </a:t>
            </a:r>
            <a:r>
              <a:rPr lang="ru-RU" b="1" dirty="0" smtClean="0">
                <a:latin typeface="Monotype Corsiva" panose="03010101010201010101" pitchFamily="66" charset="0"/>
              </a:rPr>
              <a:t>63,75 : 10</a:t>
            </a:r>
          </a:p>
          <a:p>
            <a:pPr marL="0" indent="0" algn="just">
              <a:buNone/>
            </a:pPr>
            <a:r>
              <a:rPr lang="ru-RU" b="1" dirty="0">
                <a:latin typeface="Monotype Corsiva" panose="03010101010201010101" pitchFamily="66" charset="0"/>
              </a:rPr>
              <a:t>	</a:t>
            </a:r>
            <a:r>
              <a:rPr lang="ru-RU" b="1" dirty="0" smtClean="0">
                <a:latin typeface="Monotype Corsiva" panose="03010101010201010101" pitchFamily="66" charset="0"/>
              </a:rPr>
              <a:t>	7,95 : 10</a:t>
            </a:r>
          </a:p>
          <a:p>
            <a:pPr marL="0" indent="0" algn="just">
              <a:buNone/>
            </a:pPr>
            <a:r>
              <a:rPr lang="ru-RU" b="1" dirty="0">
                <a:latin typeface="Monotype Corsiva" panose="03010101010201010101" pitchFamily="66" charset="0"/>
              </a:rPr>
              <a:t>	</a:t>
            </a:r>
            <a:r>
              <a:rPr lang="ru-RU" b="1" dirty="0" smtClean="0">
                <a:latin typeface="Monotype Corsiva" panose="03010101010201010101" pitchFamily="66" charset="0"/>
              </a:rPr>
              <a:t>	1,3 : 100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2348880"/>
            <a:ext cx="7704856" cy="2000887"/>
            <a:chOff x="1979713" y="4905306"/>
            <a:chExt cx="7164287" cy="162003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979713" y="4905306"/>
              <a:ext cx="7164287" cy="162003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30225" indent="103188" algn="just"/>
              <a:r>
                <a:rPr lang="ru-RU" sz="3200" b="1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Чтобы разделить десятичную дробь на 10, 100 и т.д., надо в этой дроби перенести запятую </a:t>
              </a:r>
              <a:r>
                <a:rPr lang="ru-RU" sz="32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влево</a:t>
              </a:r>
              <a:r>
                <a:rPr lang="ru-RU" sz="3200" b="1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 на 1, 2 и т.д. цифры</a:t>
              </a:r>
              <a:endPara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7" name="Picture 91" descr="D:\МАТЕМАТИКА\МАТЕМ 5 КЛ ФГОС\сравнение дес\12386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4" t="6411" r="25708" b="4031"/>
            <a:stretch/>
          </p:blipFill>
          <p:spPr bwMode="auto">
            <a:xfrm>
              <a:off x="1998559" y="5004448"/>
              <a:ext cx="747531" cy="142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6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18875" y="476672"/>
            <a:ext cx="7488832" cy="8937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Можно ли делить дроби как натуральные числа - уголком?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25103"/>
            <a:ext cx="6408712" cy="186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42" r="9981"/>
          <a:stretch/>
        </p:blipFill>
        <p:spPr bwMode="auto">
          <a:xfrm>
            <a:off x="574251" y="2457518"/>
            <a:ext cx="5941965" cy="42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18875" y="620688"/>
            <a:ext cx="7488832" cy="648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Если делимое меньше делителя…</a:t>
            </a:r>
            <a:endParaRPr lang="ru-RU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4" r="4321"/>
          <a:stretch/>
        </p:blipFill>
        <p:spPr bwMode="auto">
          <a:xfrm>
            <a:off x="179512" y="1419656"/>
            <a:ext cx="4513007" cy="48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2" r="8086" b="7115"/>
          <a:stretch/>
        </p:blipFill>
        <p:spPr bwMode="auto">
          <a:xfrm>
            <a:off x="4788024" y="2021386"/>
            <a:ext cx="4009528" cy="34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94" y="2132856"/>
            <a:ext cx="4201244" cy="398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518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Цели </vt:lpstr>
      <vt:lpstr>Заполните цепочку вычислений:</vt:lpstr>
      <vt:lpstr>Презентация PowerPoint</vt:lpstr>
      <vt:lpstr>Презентация PowerPoint</vt:lpstr>
      <vt:lpstr>Презентация PowerPoint</vt:lpstr>
      <vt:lpstr>Попробуйте сформулировать правило деления десятичной дроби на 10, 100 и т.д. *** Деление – действие, обратное умножению.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от мудрой совы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163</cp:revision>
  <dcterms:created xsi:type="dcterms:W3CDTF">2014-10-29T02:50:37Z</dcterms:created>
  <dcterms:modified xsi:type="dcterms:W3CDTF">2015-03-26T12:34:54Z</dcterms:modified>
</cp:coreProperties>
</file>