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27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8C645757-5A79-4294-816A-CCB000A4ADB5}" type="datetimeFigureOut">
              <a:rPr lang="ru-RU"/>
              <a:pPr>
                <a:defRPr/>
              </a:pPr>
              <a:t>25.05.2014</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A96DD082-8A41-4211-A826-80D0E033221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409E6F44-8157-406F-9C64-BE44834CA096}" type="datetimeFigureOut">
              <a:rPr lang="ru-RU"/>
              <a:pPr>
                <a:defRPr/>
              </a:pPr>
              <a:t>25.05.2014</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A46859AB-0A4F-419D-990B-1030BAEC30B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705DE09F-4CD4-4671-8C84-DDBCCE1773A4}" type="datetimeFigureOut">
              <a:rPr lang="ru-RU"/>
              <a:pPr>
                <a:defRPr/>
              </a:pPr>
              <a:t>25.05.2014</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97CA7A03-35ED-4EA2-8868-EB80D15F600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B9EF51F6-5176-46D1-98A5-2E9A05CC5C8B}" type="datetimeFigureOut">
              <a:rPr lang="ru-RU"/>
              <a:pPr>
                <a:defRPr/>
              </a:pPr>
              <a:t>25.05.2014</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8693780D-BF67-4009-B468-D063610B59F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CDEA1D5A-926A-472B-8340-D027FE5035A4}" type="datetimeFigureOut">
              <a:rPr lang="ru-RU"/>
              <a:pPr>
                <a:defRPr/>
              </a:pPr>
              <a:t>25.05.2014</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E4370230-9151-4BC6-ADE7-07159EFFF52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D5895A1F-04B5-4513-ABDF-C8AE4E1B6A17}" type="datetimeFigureOut">
              <a:rPr lang="ru-RU"/>
              <a:pPr>
                <a:defRPr/>
              </a:pPr>
              <a:t>25.05.2014</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4BB83AAD-3F16-47A2-87C0-0F6DC58B4F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9774A6F7-40C8-480C-9B33-F105BA25A9E3}" type="datetimeFigureOut">
              <a:rPr lang="ru-RU"/>
              <a:pPr>
                <a:defRPr/>
              </a:pPr>
              <a:t>25.05.2014</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0D55AF85-EA2A-463F-B001-FB2F6F3D1FB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705E579A-07B0-4B4F-A20B-06BD4E3A75F1}" type="datetimeFigureOut">
              <a:rPr lang="ru-RU"/>
              <a:pPr>
                <a:defRPr/>
              </a:pPr>
              <a:t>25.05.2014</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8C121756-B4D4-473C-B214-B325CD94CDF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0"/>
          <p:cNvSpPr>
            <a:spLocks noGrp="1"/>
          </p:cNvSpPr>
          <p:nvPr>
            <p:ph type="dt" sz="half" idx="10"/>
          </p:nvPr>
        </p:nvSpPr>
        <p:spPr/>
        <p:txBody>
          <a:bodyPr/>
          <a:lstStyle>
            <a:lvl1pPr>
              <a:defRPr/>
            </a:lvl1pPr>
          </a:lstStyle>
          <a:p>
            <a:pPr>
              <a:defRPr/>
            </a:pPr>
            <a:fld id="{EE346A8E-6E13-43E0-BCDF-6102A2F4C29C}" type="datetimeFigureOut">
              <a:rPr lang="ru-RU"/>
              <a:pPr>
                <a:defRPr/>
              </a:pPr>
              <a:t>25.05.2014</a:t>
            </a:fld>
            <a:endParaRPr lang="ru-RU"/>
          </a:p>
        </p:txBody>
      </p:sp>
      <p:sp>
        <p:nvSpPr>
          <p:cNvPr id="3" name="Нижний колонтитул 27"/>
          <p:cNvSpPr>
            <a:spLocks noGrp="1"/>
          </p:cNvSpPr>
          <p:nvPr>
            <p:ph type="ftr" sz="quarter" idx="11"/>
          </p:nvPr>
        </p:nvSpPr>
        <p:spPr/>
        <p:txBody>
          <a:bodyPr/>
          <a:lstStyle>
            <a:lvl1pPr>
              <a:defRPr/>
            </a:lvl1pPr>
          </a:lstStyle>
          <a:p>
            <a:pPr>
              <a:defRPr/>
            </a:pPr>
            <a:endParaRPr lang="ru-RU"/>
          </a:p>
        </p:txBody>
      </p:sp>
      <p:sp>
        <p:nvSpPr>
          <p:cNvPr id="4" name="Номер слайда 4"/>
          <p:cNvSpPr>
            <a:spLocks noGrp="1"/>
          </p:cNvSpPr>
          <p:nvPr>
            <p:ph type="sldNum" sz="quarter" idx="12"/>
          </p:nvPr>
        </p:nvSpPr>
        <p:spPr/>
        <p:txBody>
          <a:bodyPr/>
          <a:lstStyle>
            <a:lvl1pPr>
              <a:defRPr/>
            </a:lvl1pPr>
          </a:lstStyle>
          <a:p>
            <a:pPr>
              <a:defRPr/>
            </a:pPr>
            <a:fld id="{1784933D-0729-4E52-A96F-8C4AE32FDBB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8DF6FB22-6142-4B0F-941F-85275F6EC2B7}" type="datetimeFigureOut">
              <a:rPr lang="ru-RU"/>
              <a:pPr>
                <a:defRPr/>
              </a:pPr>
              <a:t>25.05.2014</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0B0591EA-1DC8-479B-9771-9BEC3D358E4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0"/>
          <p:cNvSpPr>
            <a:spLocks noGrp="1"/>
          </p:cNvSpPr>
          <p:nvPr>
            <p:ph type="dt" sz="half" idx="10"/>
          </p:nvPr>
        </p:nvSpPr>
        <p:spPr/>
        <p:txBody>
          <a:bodyPr/>
          <a:lstStyle>
            <a:lvl1pPr>
              <a:defRPr/>
            </a:lvl1pPr>
          </a:lstStyle>
          <a:p>
            <a:pPr>
              <a:defRPr/>
            </a:pPr>
            <a:fld id="{BAA5293D-53DE-4B23-ACD0-02776928FDED}" type="datetimeFigureOut">
              <a:rPr lang="ru-RU"/>
              <a:pPr>
                <a:defRPr/>
              </a:pPr>
              <a:t>25.05.2014</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EF0AAAA3-32A5-402F-A2E2-1A82B8CBD3F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65B2D778-8261-4869-9565-FEF4B04FF960}" type="datetimeFigureOut">
              <a:rPr lang="ru-RU"/>
              <a:pPr>
                <a:defRPr/>
              </a:pPr>
              <a:t>25.05.2014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FAC3119-0CE9-4988-BAAA-1BC888EA7041}"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54" r:id="rId4"/>
    <p:sldLayoutId id="2147483963" r:id="rId5"/>
    <p:sldLayoutId id="2147483955" r:id="rId6"/>
    <p:sldLayoutId id="2147483956" r:id="rId7"/>
    <p:sldLayoutId id="2147483964" r:id="rId8"/>
    <p:sldLayoutId id="2147483957" r:id="rId9"/>
    <p:sldLayoutId id="2147483958" r:id="rId10"/>
    <p:sldLayoutId id="214748395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85750" y="5214938"/>
            <a:ext cx="8539163" cy="1643062"/>
          </a:xfrm>
        </p:spPr>
        <p:txBody>
          <a:bodyPr/>
          <a:lstStyle/>
          <a:p>
            <a:pPr eaLnBrk="1" fontAlgn="auto" hangingPunct="1">
              <a:spcAft>
                <a:spcPts val="0"/>
              </a:spcAft>
              <a:defRPr/>
            </a:pPr>
            <a:endParaRPr lang="ru-RU" sz="1200" dirty="0"/>
          </a:p>
        </p:txBody>
      </p:sp>
      <p:sp>
        <p:nvSpPr>
          <p:cNvPr id="9" name="Текст 8"/>
          <p:cNvSpPr>
            <a:spLocks noGrp="1"/>
          </p:cNvSpPr>
          <p:nvPr>
            <p:ph type="body" idx="1"/>
          </p:nvPr>
        </p:nvSpPr>
        <p:spPr>
          <a:xfrm>
            <a:off x="280988" y="666750"/>
            <a:ext cx="4291012" cy="639763"/>
          </a:xfrm>
        </p:spPr>
        <p:txBody>
          <a:bodyPr>
            <a:normAutofit/>
          </a:bodyPr>
          <a:lstStyle/>
          <a:p>
            <a:pPr eaLnBrk="1" fontAlgn="auto" hangingPunct="1">
              <a:spcAft>
                <a:spcPts val="0"/>
              </a:spcAft>
              <a:buFont typeface="Wingdings 2"/>
              <a:buNone/>
              <a:defRPr/>
            </a:pPr>
            <a:endParaRPr lang="ru-RU"/>
          </a:p>
        </p:txBody>
      </p:sp>
      <p:sp>
        <p:nvSpPr>
          <p:cNvPr id="11" name="Текст 10"/>
          <p:cNvSpPr>
            <a:spLocks noGrp="1"/>
          </p:cNvSpPr>
          <p:nvPr>
            <p:ph type="body" sz="half" idx="3"/>
          </p:nvPr>
        </p:nvSpPr>
        <p:spPr>
          <a:xfrm>
            <a:off x="4645025" y="666750"/>
            <a:ext cx="4292600" cy="639763"/>
          </a:xfrm>
        </p:spPr>
        <p:txBody>
          <a:bodyPr>
            <a:normAutofit/>
          </a:bodyPr>
          <a:lstStyle/>
          <a:p>
            <a:pPr eaLnBrk="1" fontAlgn="auto" hangingPunct="1">
              <a:spcAft>
                <a:spcPts val="0"/>
              </a:spcAft>
              <a:buFont typeface="Wingdings 2"/>
              <a:buNone/>
              <a:defRPr/>
            </a:pPr>
            <a:endParaRPr lang="ru-RU"/>
          </a:p>
        </p:txBody>
      </p:sp>
      <p:sp>
        <p:nvSpPr>
          <p:cNvPr id="13316" name="Содержимое 9"/>
          <p:cNvSpPr>
            <a:spLocks noGrp="1"/>
          </p:cNvSpPr>
          <p:nvPr>
            <p:ph sz="quarter" idx="2"/>
          </p:nvPr>
        </p:nvSpPr>
        <p:spPr>
          <a:xfrm>
            <a:off x="280988" y="1316038"/>
            <a:ext cx="4291012" cy="3941762"/>
          </a:xfrm>
        </p:spPr>
        <p:txBody>
          <a:bodyPr/>
          <a:lstStyle/>
          <a:p>
            <a:pPr eaLnBrk="1" hangingPunct="1"/>
            <a:endParaRPr lang="ru-RU" smtClean="0"/>
          </a:p>
        </p:txBody>
      </p:sp>
      <p:sp>
        <p:nvSpPr>
          <p:cNvPr id="13317" name="Содержимое 11"/>
          <p:cNvSpPr>
            <a:spLocks noGrp="1"/>
          </p:cNvSpPr>
          <p:nvPr>
            <p:ph sz="quarter" idx="4"/>
          </p:nvPr>
        </p:nvSpPr>
        <p:spPr>
          <a:xfrm>
            <a:off x="4786313" y="1357313"/>
            <a:ext cx="4144962" cy="4429125"/>
          </a:xfrm>
        </p:spPr>
        <p:txBody>
          <a:bodyPr/>
          <a:lstStyle/>
          <a:p>
            <a:pPr algn="ctr" eaLnBrk="1" hangingPunct="1">
              <a:buFont typeface="Wingdings 2" pitchFamily="18" charset="2"/>
              <a:buNone/>
            </a:pPr>
            <a:r>
              <a:rPr lang="ru-RU" sz="3600" b="1" smtClean="0">
                <a:solidFill>
                  <a:srgbClr val="FF0000"/>
                </a:solidFill>
              </a:rPr>
              <a:t>Годовой отчёт социального педагога детского сада «Северяночка» за 2012-2013 учебный год.</a:t>
            </a:r>
          </a:p>
          <a:p>
            <a:pPr algn="r" eaLnBrk="1" hangingPunct="1"/>
            <a:endParaRPr lang="ru-RU" smtClean="0"/>
          </a:p>
        </p:txBody>
      </p:sp>
      <p:pic>
        <p:nvPicPr>
          <p:cNvPr id="13318" name="Picture 3" descr="C:\Users\User\Desktop\Soc_ped.jpg"/>
          <p:cNvPicPr>
            <a:picLocks noChangeAspect="1" noChangeArrowheads="1"/>
          </p:cNvPicPr>
          <p:nvPr/>
        </p:nvPicPr>
        <p:blipFill>
          <a:blip r:embed="rId2"/>
          <a:srcRect/>
          <a:stretch>
            <a:fillRect/>
          </a:stretch>
        </p:blipFill>
        <p:spPr bwMode="auto">
          <a:xfrm>
            <a:off x="285750" y="1285875"/>
            <a:ext cx="4357688" cy="4429125"/>
          </a:xfrm>
          <a:prstGeom prst="rect">
            <a:avLst/>
          </a:prstGeom>
          <a:noFill/>
          <a:ln w="9525">
            <a:noFill/>
            <a:miter lim="800000"/>
            <a:headEnd/>
            <a:tailEnd/>
          </a:ln>
        </p:spPr>
      </p:pic>
    </p:spTree>
  </p:cSld>
  <p:clrMapOvr>
    <a:masterClrMapping/>
  </p:clrMapOvr>
  <p:transition advClick="0" advTm="1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63004" cy="1081110"/>
          </a:xfrm>
        </p:spPr>
        <p:txBody>
          <a:bodyPr/>
          <a:lstStyle/>
          <a:p>
            <a:pPr algn="ctr" eaLnBrk="1" fontAlgn="auto" hangingPunct="1">
              <a:spcAft>
                <a:spcPts val="0"/>
              </a:spcAft>
              <a:defRPr/>
            </a:pPr>
            <a:r>
              <a:rPr lang="ru-RU" dirty="0" smtClean="0">
                <a:solidFill>
                  <a:srgbClr val="00B0F0"/>
                </a:solidFill>
              </a:rPr>
              <a:t>Посещаемость дошкольников</a:t>
            </a:r>
            <a:endParaRPr lang="ru-RU" dirty="0">
              <a:solidFill>
                <a:srgbClr val="00B0F0"/>
              </a:solidFill>
            </a:endParaRPr>
          </a:p>
        </p:txBody>
      </p:sp>
      <p:sp>
        <p:nvSpPr>
          <p:cNvPr id="3" name="Содержимое 2"/>
          <p:cNvSpPr>
            <a:spLocks noGrp="1"/>
          </p:cNvSpPr>
          <p:nvPr>
            <p:ph idx="1"/>
          </p:nvPr>
        </p:nvSpPr>
        <p:spPr/>
        <p:txBody>
          <a:bodyPr>
            <a:normAutofit fontScale="77500" lnSpcReduction="20000"/>
          </a:bodyPr>
          <a:lstStyle/>
          <a:p>
            <a:pPr eaLnBrk="1" fontAlgn="auto" hangingPunct="1">
              <a:spcAft>
                <a:spcPts val="0"/>
              </a:spcAft>
              <a:buFont typeface="Wingdings 2"/>
              <a:buNone/>
              <a:defRPr/>
            </a:pPr>
            <a:r>
              <a:rPr lang="ru-RU" b="1" dirty="0" smtClean="0"/>
              <a:t>В течение учебного года 2012-2013 года проводился ежедневный контроль посещаемости дошкольников, выяснялись причины их отсутствия, поддерживалась тесная связь с родителями и воспитателями. В случае длительного отсутствия дошкольника социальный педагог и воспитатель выясняли причину по месту жительства либо по телефону. С родителями проводится профилактическая работа: беседы, консультации.</a:t>
            </a:r>
          </a:p>
          <a:p>
            <a:pPr eaLnBrk="1" fontAlgn="auto" hangingPunct="1">
              <a:spcAft>
                <a:spcPts val="0"/>
              </a:spcAft>
              <a:buFont typeface="Wingdings 2"/>
              <a:buNone/>
              <a:defRPr/>
            </a:pPr>
            <a:r>
              <a:rPr lang="ru-RU" b="1" dirty="0" smtClean="0"/>
              <a:t>Социальный педагог проводит изучение контингента дошкольников и их семей, начиная с 1-ой младшей группы, для этого поддерживается тесная связь с родителями, воспитателями, педагогами-предметниками, медицинской сестрой </a:t>
            </a:r>
            <a:r>
              <a:rPr lang="ru-RU" b="1" dirty="0" err="1" smtClean="0"/>
              <a:t>д</a:t>
            </a:r>
            <a:r>
              <a:rPr lang="ru-RU" b="1" dirty="0" smtClean="0"/>
              <a:t>/с, работником соц.защиты, представителем </a:t>
            </a:r>
            <a:r>
              <a:rPr lang="ru-RU" b="1" dirty="0" err="1" smtClean="0"/>
              <a:t>ЗАГСа</a:t>
            </a:r>
            <a:r>
              <a:rPr lang="ru-RU" b="1" dirty="0" smtClean="0"/>
              <a:t>.</a:t>
            </a:r>
          </a:p>
          <a:p>
            <a:pPr eaLnBrk="1" fontAlgn="auto" hangingPunct="1">
              <a:spcAft>
                <a:spcPts val="0"/>
              </a:spcAft>
              <a:buFont typeface="Wingdings 2"/>
              <a:buNone/>
              <a:defRPr/>
            </a:pPr>
            <a:endParaRPr lang="ru-RU" dirty="0"/>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b="1" dirty="0" smtClean="0">
                <a:solidFill>
                  <a:srgbClr val="00B050"/>
                </a:solidFill>
                <a:latin typeface="Times New Roman" pitchFamily="18" charset="0"/>
                <a:cs typeface="Times New Roman" pitchFamily="18" charset="0"/>
              </a:rPr>
              <a:t>РАБОТА С ПЕДАГОГАМИ:</a:t>
            </a:r>
            <a:endParaRPr lang="ru-RU" b="1"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143000"/>
            <a:ext cx="8686800" cy="5286375"/>
          </a:xfrm>
        </p:spPr>
        <p:txBody>
          <a:bodyPr>
            <a:normAutofit fontScale="62500" lnSpcReduction="20000"/>
          </a:bodyPr>
          <a:lstStyle/>
          <a:p>
            <a:pPr eaLnBrk="1" fontAlgn="auto" hangingPunct="1">
              <a:lnSpc>
                <a:spcPct val="80000"/>
              </a:lnSpc>
              <a:spcAft>
                <a:spcPts val="0"/>
              </a:spcAft>
              <a:buFont typeface="Wingdings 2"/>
              <a:buNone/>
              <a:defRPr/>
            </a:pPr>
            <a:r>
              <a:rPr lang="ru-RU" dirty="0" smtClean="0"/>
              <a:t>Работа с педагогами детского сада ведётся по плану. Для воспитателей проводятся анкетирования, интеллектуальные игры, деловые игры, практикумы, консультации. Вся методическая работа  направлена на изучение и повторение правового воспитания детей. В начале года для повторения воспитатели заслушали консультацию «Защита прав и достоинств ребёнка» - из этой консультации воспитатели почерпнули для себя самое необходимое. Также воспитатели заполнили анкету на тему «Определения уровня правовых знаний» и по результатам анкет можно сказать, что результаты этого года по сравнению с  прошлым годом улучшились, уровень правовых знаний стал высоким. По закреплению правовых знаний проводилась игра «Знатоки права», цель которой была помочь педагогам осознать, что нет прав без обязанностей, нет обязанностей без прав, воспитывать правовую культуру педагогов. Это единство лежит в основе гражданской позиции человека. Каждый должен понять, что не только каждый из них имеет права, но и другие имеют такие же, равные с ними права.</a:t>
            </a:r>
          </a:p>
          <a:p>
            <a:pPr eaLnBrk="1" fontAlgn="auto" hangingPunct="1">
              <a:lnSpc>
                <a:spcPct val="80000"/>
              </a:lnSpc>
              <a:spcAft>
                <a:spcPts val="0"/>
              </a:spcAft>
              <a:buFont typeface="Wingdings 2"/>
              <a:buNone/>
              <a:defRPr/>
            </a:pPr>
            <a:r>
              <a:rPr lang="ru-RU" dirty="0" smtClean="0"/>
              <a:t>На следующий учебный год социальным педагогом запланировано следующее:</a:t>
            </a:r>
          </a:p>
          <a:p>
            <a:pPr eaLnBrk="1" fontAlgn="auto" hangingPunct="1">
              <a:lnSpc>
                <a:spcPct val="80000"/>
              </a:lnSpc>
              <a:spcAft>
                <a:spcPts val="0"/>
              </a:spcAft>
              <a:buFont typeface="Wingdings 2"/>
              <a:buChar char=""/>
              <a:defRPr/>
            </a:pPr>
            <a:r>
              <a:rPr lang="ru-RU" dirty="0" smtClean="0"/>
              <a:t> Педсовет: «Система правового воспитания в детском саду»</a:t>
            </a:r>
          </a:p>
          <a:p>
            <a:pPr eaLnBrk="1" fontAlgn="auto" hangingPunct="1">
              <a:lnSpc>
                <a:spcPct val="80000"/>
              </a:lnSpc>
              <a:spcAft>
                <a:spcPts val="0"/>
              </a:spcAft>
              <a:buFont typeface="Wingdings 2"/>
              <a:buChar char=""/>
              <a:defRPr/>
            </a:pPr>
            <a:r>
              <a:rPr lang="ru-RU" dirty="0" smtClean="0"/>
              <a:t>Анкетирования; </a:t>
            </a:r>
          </a:p>
          <a:p>
            <a:pPr eaLnBrk="1" fontAlgn="auto" hangingPunct="1">
              <a:lnSpc>
                <a:spcPct val="80000"/>
              </a:lnSpc>
              <a:spcAft>
                <a:spcPts val="0"/>
              </a:spcAft>
              <a:buFont typeface="Wingdings 2"/>
              <a:buChar char=""/>
              <a:defRPr/>
            </a:pPr>
            <a:r>
              <a:rPr lang="ru-RU" dirty="0" smtClean="0"/>
              <a:t>КВН «Охрана прав и достоинств маленького ребёнка»; </a:t>
            </a:r>
          </a:p>
          <a:p>
            <a:pPr eaLnBrk="1" fontAlgn="auto" hangingPunct="1">
              <a:lnSpc>
                <a:spcPct val="80000"/>
              </a:lnSpc>
              <a:spcAft>
                <a:spcPts val="0"/>
              </a:spcAft>
              <a:buFont typeface="Wingdings 2"/>
              <a:buChar char=""/>
              <a:defRPr/>
            </a:pPr>
            <a:r>
              <a:rPr lang="ru-RU" dirty="0" smtClean="0"/>
              <a:t>Консультация «Право на защиту и помощь»; </a:t>
            </a:r>
          </a:p>
          <a:p>
            <a:pPr eaLnBrk="1" fontAlgn="auto" hangingPunct="1">
              <a:lnSpc>
                <a:spcPct val="80000"/>
              </a:lnSpc>
              <a:spcAft>
                <a:spcPts val="0"/>
              </a:spcAft>
              <a:buFont typeface="Wingdings 2"/>
              <a:buChar char=""/>
              <a:defRPr/>
            </a:pPr>
            <a:r>
              <a:rPr lang="ru-RU" dirty="0" smtClean="0"/>
              <a:t>Консультация «Об основных гарантиях прав ребёнка в РФ».</a:t>
            </a:r>
          </a:p>
          <a:p>
            <a:pPr eaLnBrk="1" fontAlgn="auto" hangingPunct="1">
              <a:spcAft>
                <a:spcPts val="0"/>
              </a:spcAft>
              <a:buFont typeface="Wingdings 2"/>
              <a:buNone/>
              <a:defRPr/>
            </a:pPr>
            <a:endParaRPr lang="ru-RU"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785794"/>
          </a:xfrm>
        </p:spPr>
        <p:txBody>
          <a:bodyPr>
            <a:noAutofit/>
          </a:bodyPr>
          <a:lstStyle/>
          <a:p>
            <a:pPr algn="ctr" eaLnBrk="1" fontAlgn="auto" hangingPunct="1">
              <a:spcAft>
                <a:spcPts val="0"/>
              </a:spcAft>
              <a:defRPr/>
            </a:pPr>
            <a:r>
              <a:rPr lang="ru-RU" sz="5400" dirty="0" smtClean="0">
                <a:solidFill>
                  <a:srgbClr val="C00000"/>
                </a:solidFill>
                <a:latin typeface="Times New Roman" pitchFamily="18" charset="0"/>
              </a:rPr>
              <a:t>РАБОТА С РОДИТЕЛЯМИ</a:t>
            </a:r>
            <a:endParaRPr lang="ru-RU" sz="5400" dirty="0">
              <a:solidFill>
                <a:srgbClr val="C00000"/>
              </a:solidFill>
            </a:endParaRPr>
          </a:p>
        </p:txBody>
      </p:sp>
      <p:sp>
        <p:nvSpPr>
          <p:cNvPr id="24578" name="Содержимое 2"/>
          <p:cNvSpPr>
            <a:spLocks noGrp="1"/>
          </p:cNvSpPr>
          <p:nvPr>
            <p:ph idx="1"/>
          </p:nvPr>
        </p:nvSpPr>
        <p:spPr>
          <a:xfrm>
            <a:off x="304800" y="1000125"/>
            <a:ext cx="8686800" cy="5429250"/>
          </a:xfrm>
        </p:spPr>
        <p:txBody>
          <a:bodyPr/>
          <a:lstStyle/>
          <a:p>
            <a:pPr eaLnBrk="1" hangingPunct="1">
              <a:lnSpc>
                <a:spcPct val="80000"/>
              </a:lnSpc>
              <a:buFont typeface="Wingdings 2" pitchFamily="18" charset="2"/>
              <a:buNone/>
            </a:pPr>
            <a:r>
              <a:rPr lang="ru-RU" sz="2000" smtClean="0">
                <a:latin typeface="Times New Roman" pitchFamily="18" charset="0"/>
              </a:rPr>
              <a:t>По плану работы на октябрь месяц было запланировано  Родительское собрание «Ребёнок поступает в детский сад. Профилактика дезадаптации» (1-ая младшая группа)для вновь пришедших детей, на собрании родителям была предложена анкета «Ребёнок поступает в детский сад». </a:t>
            </a:r>
          </a:p>
          <a:p>
            <a:pPr eaLnBrk="1" hangingPunct="1">
              <a:lnSpc>
                <a:spcPct val="80000"/>
              </a:lnSpc>
              <a:buFont typeface="Wingdings 2" pitchFamily="18" charset="2"/>
              <a:buNone/>
            </a:pPr>
            <a:r>
              <a:rPr lang="ru-RU" sz="2000" smtClean="0">
                <a:latin typeface="Times New Roman" pitchFamily="18" charset="0"/>
              </a:rPr>
              <a:t>Родителям был предложен тест «Я и мой ребёнок» - результаты 44% - дети самая большая ценность в жизни родителей… (родители действуют правильно и могут надеяться на хороший результат), 34% - забота о ребёнке вопрос первостепенной важности. (родителям следует задуматься над своим подходом к воспитанию ребёнка). 22% - серьёзные проблемы с воспитанием ребёнка. (Таким родителям были предложена помощь специалистов детского сада: педагогов, психолога, познакомиться с публикациями по вопросам семейного воспитания)</a:t>
            </a:r>
          </a:p>
          <a:p>
            <a:pPr eaLnBrk="1" hangingPunct="1">
              <a:lnSpc>
                <a:spcPct val="80000"/>
              </a:lnSpc>
              <a:buFont typeface="Wingdings 2" pitchFamily="18" charset="2"/>
              <a:buNone/>
            </a:pPr>
            <a:r>
              <a:rPr lang="ru-RU" sz="2000" smtClean="0">
                <a:latin typeface="Times New Roman" pitchFamily="18" charset="0"/>
              </a:rPr>
              <a:t>Родители на собраниях были ознакомлены с правовым воспитанием детей в детском саду, также получили информацию о защите прав и достоинств маленького ребёнка. Для этого использовался наглядный материал, пособие «Статьи о правах в рисунках», также были показаны работы детей выполненные на занятиях по правовому воспитанию.</a:t>
            </a:r>
          </a:p>
          <a:p>
            <a:pPr eaLnBrk="1" hangingPunct="1">
              <a:lnSpc>
                <a:spcPct val="80000"/>
              </a:lnSpc>
              <a:buFont typeface="Wingdings 2" pitchFamily="18" charset="2"/>
              <a:buNone/>
            </a:pPr>
            <a:r>
              <a:rPr lang="ru-RU" sz="2000" smtClean="0">
                <a:latin typeface="Times New Roman" pitchFamily="18" charset="0"/>
              </a:rPr>
              <a:t>На протяжении всего года были встречи с родителями на общих собраниях, на развлечениях, праздниках, консультациях. За консультациями обращались несколько семей по разным темам, таких семей 6: Чудинова Н.П., Вэнго О.Х., Булдышёв В.Е., Салиндер Т.Н., Вэнго Н.А., Яндо М.М., </a:t>
            </a:r>
          </a:p>
          <a:p>
            <a:pPr eaLnBrk="1" hangingPunct="1">
              <a:buFont typeface="Wingdings 2" pitchFamily="18" charset="2"/>
              <a:buNone/>
            </a:pPr>
            <a:endParaRPr lang="ru-RU" sz="2000" smtClean="0"/>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571480"/>
          </a:xfrm>
        </p:spPr>
        <p:txBody>
          <a:bodyPr>
            <a:noAutofit/>
          </a:bodyPr>
          <a:lstStyle/>
          <a:p>
            <a:pPr algn="ctr" eaLnBrk="1" fontAlgn="auto" hangingPunct="1">
              <a:spcAft>
                <a:spcPts val="0"/>
              </a:spcAft>
              <a:defRPr/>
            </a:pPr>
            <a:r>
              <a:rPr lang="ru-RU" sz="2800" b="1" dirty="0" smtClean="0">
                <a:solidFill>
                  <a:schemeClr val="accent2">
                    <a:lumMod val="75000"/>
                  </a:schemeClr>
                </a:solidFill>
              </a:rPr>
              <a:t>Работа с неорганизованными семьями</a:t>
            </a:r>
            <a:endParaRPr lang="ru-RU" sz="2800" dirty="0">
              <a:solidFill>
                <a:schemeClr val="accent2">
                  <a:lumMod val="75000"/>
                </a:schemeClr>
              </a:solidFill>
            </a:endParaRPr>
          </a:p>
        </p:txBody>
      </p:sp>
      <p:graphicFrame>
        <p:nvGraphicFramePr>
          <p:cNvPr id="25602" name="Содержимое 5"/>
          <p:cNvGraphicFramePr>
            <a:graphicFrameLocks noGrp="1"/>
          </p:cNvGraphicFramePr>
          <p:nvPr>
            <p:ph sz="half" idx="1"/>
          </p:nvPr>
        </p:nvGraphicFramePr>
        <p:xfrm>
          <a:off x="163513" y="3592513"/>
          <a:ext cx="3602037" cy="2673350"/>
        </p:xfrm>
        <a:graphic>
          <a:graphicData uri="http://schemas.openxmlformats.org/presentationml/2006/ole">
            <p:oleObj spid="_x0000_s25602" r:id="rId3" imgW="3603048" imgH="2676376" progId="Excel.Chart.8">
              <p:embed/>
            </p:oleObj>
          </a:graphicData>
        </a:graphic>
      </p:graphicFrame>
      <p:sp>
        <p:nvSpPr>
          <p:cNvPr id="5" name="Содержимое 4"/>
          <p:cNvSpPr>
            <a:spLocks noGrp="1"/>
          </p:cNvSpPr>
          <p:nvPr>
            <p:ph sz="half" idx="2"/>
          </p:nvPr>
        </p:nvSpPr>
        <p:spPr>
          <a:xfrm>
            <a:off x="3357563" y="571500"/>
            <a:ext cx="5634037" cy="6286500"/>
          </a:xfrm>
        </p:spPr>
        <p:txBody>
          <a:bodyPr>
            <a:normAutofit fontScale="62500" lnSpcReduction="20000"/>
          </a:bodyPr>
          <a:lstStyle/>
          <a:p>
            <a:pPr eaLnBrk="1" fontAlgn="auto" hangingPunct="1">
              <a:lnSpc>
                <a:spcPct val="80000"/>
              </a:lnSpc>
              <a:spcAft>
                <a:spcPts val="0"/>
              </a:spcAft>
              <a:buFont typeface="Wingdings 2"/>
              <a:buNone/>
              <a:defRPr/>
            </a:pPr>
            <a:r>
              <a:rPr lang="ru-RU" sz="2900" b="1" dirty="0" smtClean="0">
                <a:latin typeface="Times New Roman" pitchFamily="18" charset="0"/>
              </a:rPr>
              <a:t>В начале года социальный педагог с представителем соц.защиты  был составлен список неорганизованных детей, таких семей 35, в них детей 49. К концу года список уменьшился, 1 ребёнок стал посещать детский сад по достижению 2-х лет - это </a:t>
            </a:r>
            <a:r>
              <a:rPr lang="ru-RU" sz="2900" b="1" dirty="0" err="1" smtClean="0">
                <a:latin typeface="Times New Roman" pitchFamily="18" charset="0"/>
              </a:rPr>
              <a:t>Яндо</a:t>
            </a:r>
            <a:r>
              <a:rPr lang="ru-RU" sz="2900" b="1" dirty="0" smtClean="0">
                <a:latin typeface="Times New Roman" pitchFamily="18" charset="0"/>
              </a:rPr>
              <a:t> Алеся Алексеевна. Также стала посещать детский сад Катаева Ольга Сергеевна.</a:t>
            </a:r>
          </a:p>
          <a:p>
            <a:pPr eaLnBrk="1" fontAlgn="auto" hangingPunct="1">
              <a:lnSpc>
                <a:spcPct val="80000"/>
              </a:lnSpc>
              <a:spcAft>
                <a:spcPts val="0"/>
              </a:spcAft>
              <a:buFont typeface="Wingdings 2"/>
              <a:buNone/>
              <a:defRPr/>
            </a:pPr>
            <a:r>
              <a:rPr lang="ru-RU" sz="2900" b="1" dirty="0" err="1" smtClean="0">
                <a:latin typeface="Times New Roman" pitchFamily="18" charset="0"/>
              </a:rPr>
              <a:t>Яптунай</a:t>
            </a:r>
            <a:r>
              <a:rPr lang="ru-RU" sz="2900" b="1" dirty="0" smtClean="0">
                <a:latin typeface="Times New Roman" pitchFamily="18" charset="0"/>
              </a:rPr>
              <a:t> Мария Денисовна и </a:t>
            </a:r>
            <a:r>
              <a:rPr lang="ru-RU" sz="2900" b="1" dirty="0" err="1" smtClean="0">
                <a:latin typeface="Times New Roman" pitchFamily="18" charset="0"/>
              </a:rPr>
              <a:t>Яптунай</a:t>
            </a:r>
            <a:r>
              <a:rPr lang="ru-RU" sz="2900" b="1" dirty="0" smtClean="0">
                <a:latin typeface="Times New Roman" pitchFamily="18" charset="0"/>
              </a:rPr>
              <a:t> </a:t>
            </a:r>
            <a:r>
              <a:rPr lang="ru-RU" sz="2900" b="1" dirty="0" err="1" smtClean="0">
                <a:latin typeface="Times New Roman" pitchFamily="18" charset="0"/>
              </a:rPr>
              <a:t>Снежана</a:t>
            </a:r>
            <a:r>
              <a:rPr lang="ru-RU" sz="2900" b="1" dirty="0" smtClean="0">
                <a:latin typeface="Times New Roman" pitchFamily="18" charset="0"/>
              </a:rPr>
              <a:t> Денисовна – отказались от детского сада.</a:t>
            </a:r>
          </a:p>
          <a:p>
            <a:pPr eaLnBrk="1" fontAlgn="auto" hangingPunct="1">
              <a:lnSpc>
                <a:spcPct val="80000"/>
              </a:lnSpc>
              <a:spcAft>
                <a:spcPts val="0"/>
              </a:spcAft>
              <a:buFont typeface="Wingdings 2"/>
              <a:buNone/>
              <a:defRPr/>
            </a:pPr>
            <a:r>
              <a:rPr lang="ru-RU" sz="2900" b="1" dirty="0" smtClean="0">
                <a:latin typeface="Times New Roman" pitchFamily="18" charset="0"/>
              </a:rPr>
              <a:t>В списке в основном дети не достигшие 2-х лет.</a:t>
            </a:r>
          </a:p>
          <a:p>
            <a:pPr eaLnBrk="1" fontAlgn="auto" hangingPunct="1">
              <a:lnSpc>
                <a:spcPct val="80000"/>
              </a:lnSpc>
              <a:spcAft>
                <a:spcPts val="0"/>
              </a:spcAft>
              <a:buFont typeface="Wingdings 2"/>
              <a:buNone/>
              <a:defRPr/>
            </a:pPr>
            <a:r>
              <a:rPr lang="ru-RU" sz="2900" b="1" dirty="0" smtClean="0">
                <a:latin typeface="Times New Roman" pitchFamily="18" charset="0"/>
              </a:rPr>
              <a:t>Целью работы с родителями  неорганизованных детей была  «повысить посещаемость». Для этого родителей поселковых детей, знакомили с правилами детского сада, помогали в заполнении заявления на очередь. Также велась работа на дому в неорганизованной семье – подготовка ребёнка к детскому саду – показ фотоальбома, предложение родителям посетить детский сад вместе с ребёнком в</a:t>
            </a:r>
            <a:r>
              <a:rPr lang="ru-RU" sz="2900" b="1" dirty="0" smtClean="0">
                <a:solidFill>
                  <a:srgbClr val="03D79F"/>
                </a:solidFill>
                <a:latin typeface="Times New Roman" pitchFamily="18" charset="0"/>
              </a:rPr>
              <a:t> </a:t>
            </a:r>
            <a:r>
              <a:rPr lang="ru-RU" sz="2900" b="1" dirty="0" smtClean="0">
                <a:latin typeface="Times New Roman" pitchFamily="18" charset="0"/>
              </a:rPr>
              <a:t>дни прохождения утренников., и занятий. </a:t>
            </a:r>
          </a:p>
          <a:p>
            <a:pPr eaLnBrk="1" fontAlgn="auto" hangingPunct="1">
              <a:lnSpc>
                <a:spcPct val="80000"/>
              </a:lnSpc>
              <a:spcAft>
                <a:spcPts val="0"/>
              </a:spcAft>
              <a:buFont typeface="Wingdings 2"/>
              <a:buNone/>
              <a:defRPr/>
            </a:pPr>
            <a:r>
              <a:rPr lang="ru-RU" sz="2900" b="1" dirty="0" smtClean="0">
                <a:latin typeface="Times New Roman" pitchFamily="18" charset="0"/>
              </a:rPr>
              <a:t>Сравнивая по количеству детей с прошлым годом то в этом году неорганизованных детей меньше.</a:t>
            </a:r>
          </a:p>
          <a:p>
            <a:pPr eaLnBrk="1" fontAlgn="auto" hangingPunct="1">
              <a:lnSpc>
                <a:spcPct val="80000"/>
              </a:lnSpc>
              <a:spcAft>
                <a:spcPts val="0"/>
              </a:spcAft>
              <a:buFont typeface="Wingdings 2"/>
              <a:buNone/>
              <a:defRPr/>
            </a:pPr>
            <a:r>
              <a:rPr lang="ru-RU" sz="2900" b="1" dirty="0" smtClean="0">
                <a:latin typeface="Times New Roman" pitchFamily="18" charset="0"/>
              </a:rPr>
              <a:t>Также в детском саду социальный педагог принимает тундровое население родители имеющие детей от 1,5 до 5 лет. Помогает в оформлении документов : для компенсационных выплат за детей которые не посещают детский сад. Также в детском саду был открыт консультативный пункт для родителей чьи дети не посещают детский сад. Социальный педагог консультирует родителей по многим социальным вопросам.  </a:t>
            </a:r>
          </a:p>
          <a:p>
            <a:pPr eaLnBrk="1" fontAlgn="auto" hangingPunct="1">
              <a:spcAft>
                <a:spcPts val="0"/>
              </a:spcAft>
              <a:buFont typeface="Wingdings 2"/>
              <a:buNone/>
              <a:defRPr/>
            </a:pPr>
            <a:endParaRPr lang="ru-RU" dirty="0"/>
          </a:p>
        </p:txBody>
      </p:sp>
      <p:sp>
        <p:nvSpPr>
          <p:cNvPr id="25605" name="TextBox 7"/>
          <p:cNvSpPr txBox="1">
            <a:spLocks noChangeArrowheads="1"/>
          </p:cNvSpPr>
          <p:nvPr/>
        </p:nvSpPr>
        <p:spPr bwMode="auto">
          <a:xfrm>
            <a:off x="428625" y="1000125"/>
            <a:ext cx="2714625" cy="369888"/>
          </a:xfrm>
          <a:prstGeom prst="rect">
            <a:avLst/>
          </a:prstGeom>
          <a:noFill/>
          <a:ln w="9525">
            <a:noFill/>
            <a:miter lim="800000"/>
            <a:headEnd/>
            <a:tailEnd/>
          </a:ln>
        </p:spPr>
        <p:txBody>
          <a:bodyPr>
            <a:spAutoFit/>
          </a:bodyPr>
          <a:lstStyle/>
          <a:p>
            <a:endParaRPr lang="ru-RU">
              <a:latin typeface="Franklin Gothic Book"/>
            </a:endParaRPr>
          </a:p>
        </p:txBody>
      </p:sp>
      <p:pic>
        <p:nvPicPr>
          <p:cNvPr id="25606" name="Picture 9" descr="http://12raduga.ucoz.ru/ukh-ty_80b46474.gif"/>
          <p:cNvPicPr>
            <a:picLocks noChangeAspect="1" noChangeArrowheads="1"/>
          </p:cNvPicPr>
          <p:nvPr/>
        </p:nvPicPr>
        <p:blipFill>
          <a:blip r:embed="rId4"/>
          <a:srcRect/>
          <a:stretch>
            <a:fillRect/>
          </a:stretch>
        </p:blipFill>
        <p:spPr bwMode="auto">
          <a:xfrm>
            <a:off x="0" y="571500"/>
            <a:ext cx="3352800" cy="285750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928670"/>
          </a:xfrm>
        </p:spPr>
        <p:txBody>
          <a:bodyPr>
            <a:normAutofit fontScale="90000"/>
          </a:bodyPr>
          <a:lstStyle/>
          <a:p>
            <a:pPr algn="ctr" eaLnBrk="1" fontAlgn="auto" hangingPunct="1">
              <a:spcAft>
                <a:spcPts val="0"/>
              </a:spcAft>
              <a:defRPr/>
            </a:pPr>
            <a:r>
              <a:rPr lang="ru-RU" dirty="0" smtClean="0">
                <a:solidFill>
                  <a:srgbClr val="0070C0"/>
                </a:solidFill>
              </a:rPr>
              <a:t>Социальная работа с многодетными семьями</a:t>
            </a:r>
            <a:endParaRPr lang="ru-RU" dirty="0">
              <a:solidFill>
                <a:srgbClr val="0070C0"/>
              </a:solidFill>
            </a:endParaRPr>
          </a:p>
        </p:txBody>
      </p:sp>
      <p:sp>
        <p:nvSpPr>
          <p:cNvPr id="3" name="Содержимое 2"/>
          <p:cNvSpPr>
            <a:spLocks noGrp="1"/>
          </p:cNvSpPr>
          <p:nvPr>
            <p:ph sz="half" idx="1"/>
          </p:nvPr>
        </p:nvSpPr>
        <p:spPr>
          <a:xfrm>
            <a:off x="304800" y="1071563"/>
            <a:ext cx="4699000" cy="6102350"/>
          </a:xfrm>
        </p:spPr>
        <p:txBody>
          <a:bodyPr>
            <a:normAutofit lnSpcReduction="10000"/>
          </a:bodyPr>
          <a:lstStyle/>
          <a:p>
            <a:pPr eaLnBrk="1" fontAlgn="auto" hangingPunct="1">
              <a:spcAft>
                <a:spcPts val="0"/>
              </a:spcAft>
              <a:buFont typeface="Wingdings 2"/>
              <a:buNone/>
              <a:defRPr/>
            </a:pPr>
            <a:r>
              <a:rPr lang="ru-RU" sz="3200" b="1" dirty="0" smtClean="0">
                <a:solidFill>
                  <a:srgbClr val="7030A0"/>
                </a:solidFill>
              </a:rPr>
              <a:t>В начале учебного года была собрана информация о детях из многодетных семей. Таких семей в МБДОУ </a:t>
            </a:r>
            <a:r>
              <a:rPr lang="ru-RU" sz="3200" b="1" dirty="0" err="1" smtClean="0">
                <a:solidFill>
                  <a:srgbClr val="7030A0"/>
                </a:solidFill>
              </a:rPr>
              <a:t>д</a:t>
            </a:r>
            <a:r>
              <a:rPr lang="ru-RU" sz="3200" b="1" dirty="0" smtClean="0">
                <a:solidFill>
                  <a:srgbClr val="7030A0"/>
                </a:solidFill>
              </a:rPr>
              <a:t>/с «Северяночка» 26/23. Сравнивая с 2011-2012г. кол-во многодетных семей увеличилось. </a:t>
            </a:r>
          </a:p>
          <a:p>
            <a:pPr eaLnBrk="1" fontAlgn="auto" hangingPunct="1">
              <a:spcAft>
                <a:spcPts val="0"/>
              </a:spcAft>
              <a:buFont typeface="Wingdings 2"/>
              <a:buNone/>
              <a:defRPr/>
            </a:pPr>
            <a:endParaRPr lang="ru-RU" dirty="0"/>
          </a:p>
        </p:txBody>
      </p:sp>
      <p:graphicFrame>
        <p:nvGraphicFramePr>
          <p:cNvPr id="26627" name="Содержимое 4"/>
          <p:cNvGraphicFramePr>
            <a:graphicFrameLocks noGrp="1"/>
          </p:cNvGraphicFramePr>
          <p:nvPr>
            <p:ph sz="half" idx="2"/>
          </p:nvPr>
        </p:nvGraphicFramePr>
        <p:xfrm>
          <a:off x="4699000" y="1052513"/>
          <a:ext cx="4445000" cy="5354637"/>
        </p:xfrm>
        <a:graphic>
          <a:graphicData uri="http://schemas.openxmlformats.org/presentationml/2006/ole">
            <p:oleObj spid="_x0000_s26627" r:id="rId3" imgW="4444369" imgH="5358848" progId="Excel.Chart.8">
              <p:embed/>
            </p:oleObj>
          </a:graphicData>
        </a:graphic>
      </p:graphicFrame>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1000132"/>
          </a:xfrm>
        </p:spPr>
        <p:txBody>
          <a:bodyPr/>
          <a:lstStyle/>
          <a:p>
            <a:pPr algn="ctr" eaLnBrk="1" fontAlgn="auto" hangingPunct="1">
              <a:spcAft>
                <a:spcPts val="0"/>
              </a:spcAft>
              <a:defRPr/>
            </a:pPr>
            <a:r>
              <a:rPr lang="ru-RU" sz="2800" b="1" dirty="0" smtClean="0">
                <a:solidFill>
                  <a:srgbClr val="70027C"/>
                </a:solidFill>
                <a:latin typeface="Times New Roman" pitchFamily="18" charset="0"/>
              </a:rPr>
              <a:t>К социально-незащищённым семьям относятся :</a:t>
            </a:r>
            <a:endParaRPr lang="ru-RU" sz="2800" b="1" dirty="0">
              <a:solidFill>
                <a:srgbClr val="70027C"/>
              </a:solidFill>
            </a:endParaRPr>
          </a:p>
        </p:txBody>
      </p:sp>
      <p:sp>
        <p:nvSpPr>
          <p:cNvPr id="27650" name="Содержимое 4"/>
          <p:cNvSpPr>
            <a:spLocks noGrp="1"/>
          </p:cNvSpPr>
          <p:nvPr>
            <p:ph idx="1"/>
          </p:nvPr>
        </p:nvSpPr>
        <p:spPr>
          <a:xfrm>
            <a:off x="304800" y="1143000"/>
            <a:ext cx="9091613" cy="6173788"/>
          </a:xfrm>
        </p:spPr>
        <p:txBody>
          <a:bodyPr/>
          <a:lstStyle/>
          <a:p>
            <a:pPr eaLnBrk="1" hangingPunct="1">
              <a:buFont typeface="Wingdings" pitchFamily="2" charset="2"/>
              <a:buChar char="Ø"/>
            </a:pPr>
            <a:r>
              <a:rPr lang="ru-RU" sz="2800" b="1" smtClean="0"/>
              <a:t>Малообеспеченные – 24/24 семьи, в них воспитываются 30 детей дошкольного возраста. </a:t>
            </a:r>
          </a:p>
          <a:p>
            <a:pPr eaLnBrk="1" hangingPunct="1"/>
            <a:r>
              <a:rPr lang="ru-RU" sz="2800" b="1" smtClean="0"/>
              <a:t>Неполные- 26/25 семей, в них воспитываются 30 детей дошкольного возраста. </a:t>
            </a:r>
          </a:p>
          <a:p>
            <a:pPr eaLnBrk="1" hangingPunct="1">
              <a:buFont typeface="Wingdings 2" pitchFamily="18" charset="2"/>
              <a:buNone/>
            </a:pPr>
            <a:r>
              <a:rPr lang="ru-RU" sz="2800" b="1" smtClean="0"/>
              <a:t>                         Воспитываются мамами:</a:t>
            </a:r>
          </a:p>
          <a:p>
            <a:pPr eaLnBrk="1" hangingPunct="1">
              <a:buClr>
                <a:srgbClr val="0070C0"/>
              </a:buClr>
              <a:buFont typeface="Wingdings" pitchFamily="2" charset="2"/>
              <a:buChar char="v"/>
            </a:pPr>
            <a:r>
              <a:rPr lang="ru-RU" sz="2800" b="1" smtClean="0"/>
              <a:t>одиночками -18 семей;</a:t>
            </a:r>
          </a:p>
          <a:p>
            <a:pPr eaLnBrk="1" hangingPunct="1">
              <a:buClr>
                <a:srgbClr val="0070C0"/>
              </a:buClr>
              <a:buFont typeface="Wingdings" pitchFamily="2" charset="2"/>
              <a:buChar char="v"/>
            </a:pPr>
            <a:r>
              <a:rPr lang="ru-RU" sz="2800" b="1" smtClean="0"/>
              <a:t>разведённые – 1 семья;</a:t>
            </a:r>
          </a:p>
          <a:p>
            <a:pPr eaLnBrk="1" hangingPunct="1">
              <a:buClr>
                <a:srgbClr val="0070C0"/>
              </a:buClr>
              <a:buFont typeface="Wingdings" pitchFamily="2" charset="2"/>
              <a:buChar char="v"/>
            </a:pPr>
            <a:r>
              <a:rPr lang="ru-RU" sz="2800" b="1" smtClean="0"/>
              <a:t>вдовами – 5 семей;</a:t>
            </a:r>
          </a:p>
          <a:p>
            <a:pPr eaLnBrk="1" hangingPunct="1">
              <a:buFont typeface="Wingdings 2" pitchFamily="18" charset="2"/>
              <a:buNone/>
            </a:pPr>
            <a:r>
              <a:rPr lang="ru-RU" sz="2800" b="1" smtClean="0"/>
              <a:t>                          Воспитываются папами:</a:t>
            </a:r>
          </a:p>
          <a:p>
            <a:pPr eaLnBrk="1" hangingPunct="1">
              <a:buClr>
                <a:srgbClr val="0070C0"/>
              </a:buClr>
              <a:buFont typeface="Wingdings" pitchFamily="2" charset="2"/>
              <a:buChar char="v"/>
            </a:pPr>
            <a:r>
              <a:rPr lang="ru-RU" sz="2800" b="1" smtClean="0"/>
              <a:t>Вдовцом – 1 семья.</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313"/>
            <a:ext cx="8686800" cy="857250"/>
          </a:xfrm>
        </p:spPr>
        <p:txBody>
          <a:bodyPr/>
          <a:lstStyle/>
          <a:p>
            <a:pPr eaLnBrk="1" fontAlgn="auto" hangingPunct="1">
              <a:spcAft>
                <a:spcPts val="0"/>
              </a:spcAft>
              <a:defRPr/>
            </a:pPr>
            <a:endParaRPr lang="ru-RU" dirty="0"/>
          </a:p>
        </p:txBody>
      </p:sp>
      <p:sp>
        <p:nvSpPr>
          <p:cNvPr id="7" name="Прямоугольник 6"/>
          <p:cNvSpPr/>
          <p:nvPr/>
        </p:nvSpPr>
        <p:spPr>
          <a:xfrm>
            <a:off x="0" y="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НЕБЛАГОПОЛУЧНЫЕ СЕМЬИ</a:t>
            </a:r>
          </a:p>
        </p:txBody>
      </p:sp>
      <p:sp>
        <p:nvSpPr>
          <p:cNvPr id="9" name="Содержимое 8"/>
          <p:cNvSpPr>
            <a:spLocks noGrp="1"/>
          </p:cNvSpPr>
          <p:nvPr>
            <p:ph idx="1"/>
          </p:nvPr>
        </p:nvSpPr>
        <p:spPr>
          <a:xfrm>
            <a:off x="304800" y="1143000"/>
            <a:ext cx="8686800" cy="5429250"/>
          </a:xfrm>
        </p:spPr>
        <p:style>
          <a:lnRef idx="3">
            <a:schemeClr val="lt1"/>
          </a:lnRef>
          <a:fillRef idx="1">
            <a:schemeClr val="accent3"/>
          </a:fillRef>
          <a:effectRef idx="1">
            <a:schemeClr val="accent3"/>
          </a:effectRef>
          <a:fontRef idx="minor">
            <a:schemeClr val="lt1"/>
          </a:fontRef>
        </p:style>
        <p:txBody>
          <a:bodyPr>
            <a:normAutofit/>
          </a:bodyPr>
          <a:lstStyle/>
          <a:p>
            <a:pPr eaLnBrk="1" hangingPunct="1">
              <a:lnSpc>
                <a:spcPct val="80000"/>
              </a:lnSpc>
              <a:buFont typeface="Wingdings 2" pitchFamily="18" charset="2"/>
              <a:buNone/>
              <a:defRPr/>
            </a:pPr>
            <a:r>
              <a:rPr lang="ru-RU" sz="2000" b="1" smtClean="0">
                <a:solidFill>
                  <a:srgbClr val="7030A0"/>
                </a:solidFill>
              </a:rPr>
              <a:t>Таких семей в д/с – 8 семей. В основном причина неблагополучия всех семей  - асоциальный образ жизни. В семьях воспитываются 10 детей дошкольного возраста. </a:t>
            </a:r>
          </a:p>
          <a:p>
            <a:pPr eaLnBrk="1" hangingPunct="1">
              <a:lnSpc>
                <a:spcPct val="80000"/>
              </a:lnSpc>
              <a:buFont typeface="Wingdings 2" pitchFamily="18" charset="2"/>
              <a:buNone/>
              <a:defRPr/>
            </a:pPr>
            <a:r>
              <a:rPr lang="ru-RU" sz="2000" b="1" smtClean="0">
                <a:solidFill>
                  <a:srgbClr val="7030A0"/>
                </a:solidFill>
              </a:rPr>
              <a:t>Все семьи в течении года посещаются, заполняются акты обследования условий жизни несовершеннолетнего гражданина и его семьи – 2 раза в год. На каждую неблагополучную семью заведены документы. Также с ними ведётся работа – проводятся беседы, консультации. </a:t>
            </a:r>
          </a:p>
          <a:p>
            <a:pPr eaLnBrk="1" hangingPunct="1">
              <a:lnSpc>
                <a:spcPct val="80000"/>
              </a:lnSpc>
              <a:buFont typeface="Wingdings 2" pitchFamily="18" charset="2"/>
              <a:buNone/>
              <a:defRPr/>
            </a:pPr>
            <a:r>
              <a:rPr lang="ru-RU" sz="2000" b="1" smtClean="0">
                <a:solidFill>
                  <a:srgbClr val="7030A0"/>
                </a:solidFill>
              </a:rPr>
              <a:t>Детей из неблагополучных семей отслеживаем каждый день, если детей нет в детском саду, то мы звоним родителям, если же они не отвечают, я иду на посещение квартиры, и узнаю где ребёнок, что с ним, и причину их не прихода в детский сад.</a:t>
            </a:r>
          </a:p>
          <a:p>
            <a:pPr eaLnBrk="1" hangingPunct="1">
              <a:lnSpc>
                <a:spcPct val="80000"/>
              </a:lnSpc>
              <a:buFont typeface="Wingdings 2" pitchFamily="18" charset="2"/>
              <a:buNone/>
              <a:defRPr/>
            </a:pPr>
            <a:r>
              <a:rPr lang="ru-RU" sz="2000" b="1" smtClean="0">
                <a:solidFill>
                  <a:srgbClr val="7030A0"/>
                </a:solidFill>
              </a:rPr>
              <a:t>За детьми из неблагополучных семей каждый день ведётся наблюдение – осмотр внешнего вида, заполняется журнал социального педагога по наблюдению за детьми из неблагополучных семей. </a:t>
            </a:r>
          </a:p>
          <a:p>
            <a:pPr eaLnBrk="1" hangingPunct="1">
              <a:lnSpc>
                <a:spcPct val="80000"/>
              </a:lnSpc>
              <a:buFont typeface="Wingdings 2" pitchFamily="18" charset="2"/>
              <a:buNone/>
              <a:defRPr/>
            </a:pPr>
            <a:r>
              <a:rPr lang="ru-RU" sz="2000" b="1" smtClean="0">
                <a:solidFill>
                  <a:srgbClr val="7030A0"/>
                </a:solidFill>
              </a:rPr>
              <a:t>В вечернее время при уходе детей домой ведётся контроль за родителями из неблагополучных семей.</a:t>
            </a:r>
          </a:p>
          <a:p>
            <a:pPr eaLnBrk="1" hangingPunct="1">
              <a:lnSpc>
                <a:spcPct val="80000"/>
              </a:lnSpc>
              <a:buFont typeface="Wingdings 2" pitchFamily="18" charset="2"/>
              <a:buNone/>
              <a:defRPr/>
            </a:pPr>
            <a:endParaRPr lang="ru-RU" sz="2000" smtClean="0">
              <a:solidFill>
                <a:srgbClr val="FFFFFF"/>
              </a:solidFill>
            </a:endParaRPr>
          </a:p>
          <a:p>
            <a:pPr eaLnBrk="1" hangingPunct="1">
              <a:lnSpc>
                <a:spcPct val="80000"/>
              </a:lnSpc>
              <a:defRPr/>
            </a:pPr>
            <a:endParaRPr lang="ru-RU" sz="2000" smtClean="0">
              <a:solidFill>
                <a:srgbClr val="FFFFFF"/>
              </a:solidFill>
            </a:endParaRPr>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338"/>
            <a:ext cx="8686800" cy="1357322"/>
          </a:xfrm>
        </p:spPr>
        <p:txBody>
          <a:bodyPr/>
          <a:lstStyle/>
          <a:p>
            <a:pPr algn="ctr" eaLnBrk="1" fontAlgn="auto" hangingPunct="1">
              <a:spcAft>
                <a:spcPts val="0"/>
              </a:spcAft>
              <a:defRPr/>
            </a:pPr>
            <a:r>
              <a:rPr lang="ru-RU" dirty="0" smtClean="0"/>
              <a:t>Работа с неблагополучными семьями:</a:t>
            </a:r>
            <a:endParaRPr lang="ru-RU" dirty="0"/>
          </a:p>
        </p:txBody>
      </p:sp>
      <p:sp>
        <p:nvSpPr>
          <p:cNvPr id="3" name="Содержимое 2"/>
          <p:cNvSpPr>
            <a:spLocks noGrp="1"/>
          </p:cNvSpPr>
          <p:nvPr>
            <p:ph idx="1"/>
          </p:nvPr>
        </p:nvSpPr>
        <p:spPr>
          <a:xfrm>
            <a:off x="214313" y="1285875"/>
            <a:ext cx="8777287" cy="5286375"/>
          </a:xfrm>
        </p:spPr>
        <p:style>
          <a:lnRef idx="1">
            <a:schemeClr val="accent3"/>
          </a:lnRef>
          <a:fillRef idx="2">
            <a:schemeClr val="accent3"/>
          </a:fillRef>
          <a:effectRef idx="1">
            <a:schemeClr val="accent3"/>
          </a:effectRef>
          <a:fontRef idx="minor">
            <a:schemeClr val="dk1"/>
          </a:fontRef>
        </p:style>
        <p:txBody>
          <a:bodyPr>
            <a:noAutofit/>
          </a:bodyPr>
          <a:lstStyle/>
          <a:p>
            <a:pPr eaLnBrk="1" fontAlgn="auto" hangingPunct="1">
              <a:lnSpc>
                <a:spcPct val="90000"/>
              </a:lnSpc>
              <a:spcAft>
                <a:spcPts val="0"/>
              </a:spcAft>
              <a:buFont typeface="Wingdings 2"/>
              <a:buNone/>
              <a:defRPr/>
            </a:pPr>
            <a:r>
              <a:rPr lang="ru-RU" sz="2000" b="1" dirty="0" smtClean="0">
                <a:latin typeface="Times New Roman" pitchFamily="18" charset="0"/>
              </a:rPr>
              <a:t>С родителями проводились индивидуальные консультации на тему «Ребёнок в семье», решались вопросы по оказанию помощи таким семьям. </a:t>
            </a:r>
          </a:p>
          <a:p>
            <a:pPr eaLnBrk="1" fontAlgn="auto" hangingPunct="1">
              <a:lnSpc>
                <a:spcPct val="90000"/>
              </a:lnSpc>
              <a:spcAft>
                <a:spcPts val="0"/>
              </a:spcAft>
              <a:buFont typeface="Wingdings 2"/>
              <a:buNone/>
              <a:defRPr/>
            </a:pPr>
            <a:r>
              <a:rPr lang="ru-RU" sz="2000" b="1" dirty="0" smtClean="0">
                <a:latin typeface="Times New Roman" pitchFamily="18" charset="0"/>
              </a:rPr>
              <a:t>Работа с неблагополучными семьями постоянно заносится и оформляется в таблицу «Информация о неблагополучных семьях, состоящих на профилактическом учёте»</a:t>
            </a:r>
          </a:p>
          <a:p>
            <a:pPr eaLnBrk="1" fontAlgn="auto" hangingPunct="1">
              <a:lnSpc>
                <a:spcPct val="90000"/>
              </a:lnSpc>
              <a:spcAft>
                <a:spcPts val="0"/>
              </a:spcAft>
              <a:buFont typeface="Wingdings 2"/>
              <a:buNone/>
              <a:defRPr/>
            </a:pPr>
            <a:r>
              <a:rPr lang="ru-RU" sz="2000" b="1" dirty="0" smtClean="0">
                <a:latin typeface="Times New Roman" pitchFamily="18" charset="0"/>
              </a:rPr>
              <a:t>Из 8 неблагополучных семей 1 семья исключается из списка, семья  опекуна </a:t>
            </a:r>
            <a:r>
              <a:rPr lang="ru-RU" sz="2000" b="1" dirty="0" err="1" smtClean="0">
                <a:latin typeface="Times New Roman" pitchFamily="18" charset="0"/>
              </a:rPr>
              <a:t>Яптунай</a:t>
            </a:r>
            <a:r>
              <a:rPr lang="ru-RU" sz="2000" b="1" dirty="0" smtClean="0">
                <a:latin typeface="Times New Roman" pitchFamily="18" charset="0"/>
              </a:rPr>
              <a:t> Бориса Ивановича (ребёнок </a:t>
            </a:r>
            <a:r>
              <a:rPr lang="ru-RU" sz="2000" b="1" dirty="0" err="1" smtClean="0">
                <a:latin typeface="Times New Roman" pitchFamily="18" charset="0"/>
              </a:rPr>
              <a:t>Яптунай</a:t>
            </a:r>
            <a:r>
              <a:rPr lang="ru-RU" sz="2000" b="1" dirty="0" smtClean="0">
                <a:latin typeface="Times New Roman" pitchFamily="18" charset="0"/>
              </a:rPr>
              <a:t> Лолита </a:t>
            </a:r>
            <a:r>
              <a:rPr lang="ru-RU" sz="2000" b="1" dirty="0" err="1" smtClean="0">
                <a:latin typeface="Times New Roman" pitchFamily="18" charset="0"/>
              </a:rPr>
              <a:t>Куштарбековна</a:t>
            </a:r>
            <a:r>
              <a:rPr lang="ru-RU" sz="2000" b="1" dirty="0" smtClean="0">
                <a:latin typeface="Times New Roman" pitchFamily="18" charset="0"/>
              </a:rPr>
              <a:t>) по причине того, что опекун отстранён от своих обязанностей и ребёнок направлен в Тазовский детский дом «Надежда», по этой причине эта семья исключена из детского сада и из списка неблагополучных семей детского сада. </a:t>
            </a:r>
          </a:p>
          <a:p>
            <a:pPr eaLnBrk="1" fontAlgn="auto" hangingPunct="1">
              <a:lnSpc>
                <a:spcPct val="90000"/>
              </a:lnSpc>
              <a:spcAft>
                <a:spcPts val="0"/>
              </a:spcAft>
              <a:buFont typeface="Wingdings 2"/>
              <a:buNone/>
              <a:defRPr/>
            </a:pPr>
            <a:r>
              <a:rPr lang="ru-RU" sz="2000" b="1" dirty="0" smtClean="0">
                <a:latin typeface="Times New Roman" pitchFamily="18" charset="0"/>
              </a:rPr>
              <a:t>1 семья установлена на учёт, т.к. мама ребёнка проживает в п.Тазовском, а за ребёнком следит бабушка. 1марта 2013 года бабушка </a:t>
            </a:r>
            <a:r>
              <a:rPr lang="ru-RU" sz="2000" b="1" smtClean="0">
                <a:latin typeface="Times New Roman" pitchFamily="18" charset="0"/>
              </a:rPr>
              <a:t>ребёнка Салиндер Петра </a:t>
            </a:r>
            <a:r>
              <a:rPr lang="ru-RU" sz="2000" b="1" dirty="0" smtClean="0">
                <a:latin typeface="Times New Roman" pitchFamily="18" charset="0"/>
              </a:rPr>
              <a:t>Ивановича оформила опекунство, т.к. мать Салиндер Валентина Фёдоровна осуждена приговором Тазовского суда.</a:t>
            </a:r>
            <a:endParaRPr lang="ru-RU" sz="2000" b="1" dirty="0"/>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785818"/>
          </a:xfrm>
        </p:spPr>
        <p:style>
          <a:lnRef idx="1">
            <a:schemeClr val="accent6"/>
          </a:lnRef>
          <a:fillRef idx="3">
            <a:schemeClr val="accent6"/>
          </a:fillRef>
          <a:effectRef idx="2">
            <a:schemeClr val="accent6"/>
          </a:effectRef>
          <a:fontRef idx="minor">
            <a:schemeClr val="lt1"/>
          </a:fontRef>
        </p:style>
        <p:txBody>
          <a:bodyPr/>
          <a:lstStyle/>
          <a:p>
            <a:pPr algn="ctr" eaLnBrk="1" fontAlgn="auto" hangingPunct="1">
              <a:spcAft>
                <a:spcPts val="0"/>
              </a:spcAft>
              <a:defRPr/>
            </a:pPr>
            <a:r>
              <a:rPr lang="ru-RU" b="1" i="1" dirty="0" smtClean="0">
                <a:solidFill>
                  <a:srgbClr val="002060"/>
                </a:solidFill>
              </a:rPr>
              <a:t>Правовое воспитание</a:t>
            </a:r>
            <a:endParaRPr lang="ru-RU" b="1" i="1" dirty="0">
              <a:solidFill>
                <a:srgbClr val="002060"/>
              </a:solidFill>
            </a:endParaRPr>
          </a:p>
        </p:txBody>
      </p:sp>
      <p:sp>
        <p:nvSpPr>
          <p:cNvPr id="3" name="Содержимое 2"/>
          <p:cNvSpPr>
            <a:spLocks noGrp="1"/>
          </p:cNvSpPr>
          <p:nvPr>
            <p:ph idx="1"/>
          </p:nvPr>
        </p:nvSpPr>
        <p:spPr>
          <a:xfrm>
            <a:off x="304800" y="928688"/>
            <a:ext cx="8686800" cy="5715000"/>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eaLnBrk="1" fontAlgn="auto" hangingPunct="1">
              <a:lnSpc>
                <a:spcPct val="80000"/>
              </a:lnSpc>
              <a:spcAft>
                <a:spcPts val="0"/>
              </a:spcAft>
              <a:buFont typeface="Wingdings 2"/>
              <a:buNone/>
              <a:defRPr/>
            </a:pPr>
            <a:r>
              <a:rPr lang="ru-RU" sz="5100" dirty="0" smtClean="0">
                <a:latin typeface="Times New Roman" pitchFamily="18" charset="0"/>
              </a:rPr>
              <a:t>Дети – самое дорогое, что есть в любом обществе, вне зависимости от политического строя и религиозного вероисповедания, взрослые стоят перед решением важнейшей проблемы: как защитить права ребёнка, сохранив тем самым генофонд нации? Человечество пришло на помощь детям, приняв в 1989 году Генеральной Ассамблеей ООН в 1948 году. Российская Федерация ратифицировала Конвенцию о правах ребёнка в 1990 году, а в конце 1997 года правительство представило Комитету по правам ребёнка первый периодический доклад о её реализации в России.</a:t>
            </a:r>
          </a:p>
          <a:p>
            <a:pPr eaLnBrk="1" fontAlgn="auto" hangingPunct="1">
              <a:lnSpc>
                <a:spcPct val="80000"/>
              </a:lnSpc>
              <a:spcAft>
                <a:spcPts val="0"/>
              </a:spcAft>
              <a:buFont typeface="Wingdings 2"/>
              <a:buNone/>
              <a:defRPr/>
            </a:pPr>
            <a:r>
              <a:rPr lang="ru-RU" sz="5100" dirty="0" smtClean="0">
                <a:latin typeface="Times New Roman" pitchFamily="18" charset="0"/>
              </a:rPr>
              <a:t>С раннего детства в малышах нужно воспитывать  чувство уверенности в себе и социальной терпимости, самоуважение и уважение к другим. На доступном уровне дети приобретают навыки того , как выражать себя, общаться между собой и заботиться об окружающих.  Чрезвычайно важно, чтобы дети росли в атмосфере уважения и не страдали от негативных ситуаций.</a:t>
            </a:r>
          </a:p>
          <a:p>
            <a:pPr eaLnBrk="1" fontAlgn="auto" hangingPunct="1">
              <a:lnSpc>
                <a:spcPct val="80000"/>
              </a:lnSpc>
              <a:spcAft>
                <a:spcPts val="0"/>
              </a:spcAft>
              <a:buFont typeface="Wingdings 2"/>
              <a:buNone/>
              <a:defRPr/>
            </a:pPr>
            <a:r>
              <a:rPr lang="ru-RU" sz="5100" dirty="0" smtClean="0">
                <a:latin typeface="Times New Roman" pitchFamily="18" charset="0"/>
              </a:rPr>
              <a:t>В детском саду проводится работа по повышению правовой грамотности дошкольников по программе «Правовое воспитание» отв.ред. В.М.Сапогов.  По плану детского сада продолжается работа клуба детей «</a:t>
            </a:r>
            <a:r>
              <a:rPr lang="ru-RU" sz="5100" dirty="0" err="1" smtClean="0">
                <a:latin typeface="Times New Roman" pitchFamily="18" charset="0"/>
              </a:rPr>
              <a:t>Правознайка</a:t>
            </a:r>
            <a:r>
              <a:rPr lang="ru-RU" sz="5100" dirty="0" smtClean="0">
                <a:latin typeface="Times New Roman" pitchFamily="18" charset="0"/>
              </a:rPr>
              <a:t>», проведение занятий по проекту «Изучаем свои права». Все результаты по изучению прав вносятся в журнал учёта групповых форм работ</a:t>
            </a:r>
            <a:r>
              <a:rPr lang="ru-RU" sz="4400" dirty="0" smtClean="0">
                <a:latin typeface="Times New Roman" pitchFamily="18" charset="0"/>
              </a:rPr>
              <a:t>ы.</a:t>
            </a:r>
          </a:p>
          <a:p>
            <a:pPr eaLnBrk="1" fontAlgn="auto" hangingPunct="1">
              <a:lnSpc>
                <a:spcPct val="80000"/>
              </a:lnSpc>
              <a:spcAft>
                <a:spcPts val="0"/>
              </a:spcAft>
              <a:buFont typeface="Wingdings 2"/>
              <a:buNone/>
              <a:defRPr/>
            </a:pPr>
            <a:endParaRPr lang="ru-RU" dirty="0" smtClean="0">
              <a:latin typeface="Times New Roman" pitchFamily="18" charset="0"/>
            </a:endParaRPr>
          </a:p>
          <a:p>
            <a:pPr eaLnBrk="1" fontAlgn="auto" hangingPunct="1">
              <a:spcAft>
                <a:spcPts val="0"/>
              </a:spcAft>
              <a:buFont typeface="Wingdings 2"/>
              <a:buNone/>
              <a:defRPr/>
            </a:pPr>
            <a:endParaRPr lang="ru-RU"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0"/>
            <a:ext cx="8572560" cy="6500834"/>
          </a:xfrm>
        </p:spPr>
        <p:style>
          <a:lnRef idx="1">
            <a:schemeClr val="accent2"/>
          </a:lnRef>
          <a:fillRef idx="3">
            <a:schemeClr val="accent2"/>
          </a:fillRef>
          <a:effectRef idx="2">
            <a:schemeClr val="accent2"/>
          </a:effectRef>
          <a:fontRef idx="minor">
            <a:schemeClr val="lt1"/>
          </a:fontRef>
        </p:style>
        <p:txBody>
          <a:bodyPr>
            <a:noAutofit/>
          </a:bodyPr>
          <a:lstStyle/>
          <a:p>
            <a:pPr eaLnBrk="1" fontAlgn="auto" hangingPunct="1">
              <a:lnSpc>
                <a:spcPct val="80000"/>
              </a:lnSpc>
              <a:spcAft>
                <a:spcPts val="0"/>
              </a:spcAft>
              <a:defRPr/>
            </a:pPr>
            <a:r>
              <a:rPr lang="ru-RU" sz="2400" dirty="0" smtClean="0">
                <a:solidFill>
                  <a:srgbClr val="FFFF00"/>
                </a:solidFill>
                <a:latin typeface="Times New Roman" pitchFamily="18" charset="0"/>
              </a:rPr>
              <a:t>	</a:t>
            </a:r>
            <a:r>
              <a:rPr lang="ru-RU" sz="1800" dirty="0" smtClean="0">
                <a:solidFill>
                  <a:srgbClr val="FFFF00"/>
                </a:solidFill>
                <a:latin typeface="Times New Roman" pitchFamily="18" charset="0"/>
              </a:rPr>
              <a:t>Дети изучают права в игровой форме:</a:t>
            </a:r>
            <a:br>
              <a:rPr lang="ru-RU" sz="1800" dirty="0" smtClean="0">
                <a:solidFill>
                  <a:srgbClr val="FFFF00"/>
                </a:solidFill>
                <a:latin typeface="Times New Roman" pitchFamily="18" charset="0"/>
              </a:rPr>
            </a:br>
            <a:r>
              <a:rPr lang="ru-RU" sz="1800" dirty="0" smtClean="0">
                <a:solidFill>
                  <a:srgbClr val="FFFF00"/>
                </a:solidFill>
                <a:latin typeface="Times New Roman" pitchFamily="18" charset="0"/>
              </a:rPr>
              <a:t> «У каждого есть имя», «Дети и взрослые», «Вместе весело играть», «Мастерская добрых дел», «Чего в другом не любишь, того и сам не делай», «Моя</a:t>
            </a:r>
            <a:r>
              <a:rPr lang="en-US" sz="1800" dirty="0" smtClean="0">
                <a:solidFill>
                  <a:srgbClr val="FFFF00"/>
                </a:solidFill>
                <a:latin typeface="Times New Roman" pitchFamily="18" charset="0"/>
              </a:rPr>
              <a:t> </a:t>
            </a:r>
            <a:r>
              <a:rPr lang="ru-RU" sz="1800" dirty="0" smtClean="0">
                <a:solidFill>
                  <a:srgbClr val="FFFF00"/>
                </a:solidFill>
                <a:latin typeface="Times New Roman" pitchFamily="18" charset="0"/>
              </a:rPr>
              <a:t>семья» , «Хочу или надо», «Помоги кому трудно», «Как жить дружно без ссор», «За своё постою, а чужое не возьму»,  «Семья – семь я», «Секреты вежливости», «Личные документы», «Если пришло письмо», «Грамоте учиться всегда пригодится» и т.д.,  </a:t>
            </a:r>
            <a:br>
              <a:rPr lang="ru-RU" sz="1800" dirty="0" smtClean="0">
                <a:solidFill>
                  <a:srgbClr val="FFFF00"/>
                </a:solidFill>
                <a:latin typeface="Times New Roman" pitchFamily="18" charset="0"/>
              </a:rPr>
            </a:br>
            <a:r>
              <a:rPr lang="ru-RU" sz="1800" dirty="0" smtClean="0">
                <a:solidFill>
                  <a:srgbClr val="FFFF00"/>
                </a:solidFill>
                <a:latin typeface="Times New Roman" pitchFamily="18" charset="0"/>
              </a:rPr>
              <a:t>	На занятиях применяются дидактические игры «Расположи транспорт», «Весело-хорошо, грустно - плохо», «Кому что нужно»,  на занятиях применяются пальчиковые игры: «Животные», «Моя семья».</a:t>
            </a:r>
            <a:br>
              <a:rPr lang="ru-RU" sz="1800" dirty="0" smtClean="0">
                <a:solidFill>
                  <a:srgbClr val="FFFF00"/>
                </a:solidFill>
                <a:latin typeface="Times New Roman" pitchFamily="18" charset="0"/>
              </a:rPr>
            </a:br>
            <a:r>
              <a:rPr lang="ru-RU" sz="1800" dirty="0" smtClean="0">
                <a:solidFill>
                  <a:srgbClr val="FFFF00"/>
                </a:solidFill>
                <a:latin typeface="Times New Roman" pitchFamily="18" charset="0"/>
              </a:rPr>
              <a:t> 	Также проводились словесные  игры, настольные игры,   и  игры с движениям: «Имя и возраст», «Назови  имя  и фамилию», «Волшебники», «Разрезные картинки», «Кому нужен этот документ», «Кому нужен этот предмет», «Паучок», «Передай мяч», «Съедобное, несъедобное», «Из-за леса, из-за гор», «В школу», «Собери портфель» и т.д. </a:t>
            </a:r>
            <a:br>
              <a:rPr lang="ru-RU" sz="1800" dirty="0" smtClean="0">
                <a:solidFill>
                  <a:srgbClr val="FFFF00"/>
                </a:solidFill>
                <a:latin typeface="Times New Roman" pitchFamily="18" charset="0"/>
              </a:rPr>
            </a:br>
            <a:r>
              <a:rPr lang="ru-RU" sz="1800" dirty="0" smtClean="0">
                <a:solidFill>
                  <a:srgbClr val="FFFF00"/>
                </a:solidFill>
                <a:latin typeface="Times New Roman" pitchFamily="18" charset="0"/>
              </a:rPr>
              <a:t>	Детям также предлагается просмотр мультфильмов «</a:t>
            </a:r>
            <a:r>
              <a:rPr lang="ru-RU" sz="1800" dirty="0" err="1" smtClean="0">
                <a:solidFill>
                  <a:srgbClr val="FFFF00"/>
                </a:solidFill>
                <a:latin typeface="Times New Roman" pitchFamily="18" charset="0"/>
              </a:rPr>
              <a:t>Лунтик</a:t>
            </a:r>
            <a:r>
              <a:rPr lang="ru-RU" sz="1800" dirty="0" smtClean="0">
                <a:solidFill>
                  <a:srgbClr val="FFFF00"/>
                </a:solidFill>
                <a:latin typeface="Times New Roman" pitchFamily="18" charset="0"/>
              </a:rPr>
              <a:t>», «Весёлая карусель». </a:t>
            </a:r>
            <a:r>
              <a:rPr lang="ru-RU" sz="1800" dirty="0" smtClean="0">
                <a:solidFill>
                  <a:srgbClr val="FFFF00"/>
                </a:solidFill>
              </a:rPr>
              <a:t/>
            </a:r>
            <a:br>
              <a:rPr lang="ru-RU" sz="1800" dirty="0" smtClean="0">
                <a:solidFill>
                  <a:srgbClr val="FFFF00"/>
                </a:solidFill>
              </a:rPr>
            </a:br>
            <a:r>
              <a:rPr lang="ru-RU" sz="1800" dirty="0" smtClean="0">
                <a:solidFill>
                  <a:srgbClr val="FFFF00"/>
                </a:solidFill>
              </a:rPr>
              <a:t>	</a:t>
            </a:r>
            <a:r>
              <a:rPr lang="ru-RU" sz="1800" b="1" u="sng" dirty="0" smtClean="0">
                <a:solidFill>
                  <a:srgbClr val="FFFF00"/>
                </a:solidFill>
                <a:latin typeface="Times New Roman" pitchFamily="18" charset="0"/>
              </a:rPr>
              <a:t>Цель правового воспитания: </a:t>
            </a:r>
            <a:r>
              <a:rPr lang="ru-RU" sz="1800" dirty="0" smtClean="0">
                <a:solidFill>
                  <a:srgbClr val="FFFF00"/>
                </a:solidFill>
                <a:latin typeface="Times New Roman" pitchFamily="18" charset="0"/>
              </a:rPr>
              <a:t>максимально способствовать социальной адаптации ребёнка через формирование основных правовых знаний.</a:t>
            </a:r>
            <a:br>
              <a:rPr lang="ru-RU" sz="1800" dirty="0" smtClean="0">
                <a:solidFill>
                  <a:srgbClr val="FFFF00"/>
                </a:solidFill>
                <a:latin typeface="Times New Roman" pitchFamily="18" charset="0"/>
              </a:rPr>
            </a:br>
            <a:r>
              <a:rPr lang="ru-RU" sz="1800" dirty="0" smtClean="0">
                <a:solidFill>
                  <a:srgbClr val="FFFF00"/>
                </a:solidFill>
                <a:latin typeface="Times New Roman" pitchFamily="18" charset="0"/>
              </a:rPr>
              <a:t>	</a:t>
            </a:r>
            <a:endParaRPr lang="ru-RU" sz="1800" dirty="0">
              <a:solidFill>
                <a:srgbClr val="FFFF00"/>
              </a:solidFill>
            </a:endParaRPr>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653096" y="412729"/>
            <a:ext cx="3357554" cy="5786478"/>
          </a:xfrm>
        </p:spPr>
        <p:txBody>
          <a:bodyPr/>
          <a:lstStyle/>
          <a:p>
            <a:pPr algn="r" eaLnBrk="1" fontAlgn="auto" hangingPunct="1">
              <a:spcAft>
                <a:spcPts val="0"/>
              </a:spcAft>
              <a:defRPr/>
            </a:pPr>
            <a:r>
              <a:rPr lang="ru-RU" sz="1400" b="1" dirty="0" smtClean="0">
                <a:solidFill>
                  <a:schemeClr val="hlink"/>
                </a:solidFill>
                <a:latin typeface="Times New Roman" pitchFamily="18" charset="0"/>
                <a:cs typeface="Times New Roman" pitchFamily="18" charset="0"/>
              </a:rPr>
              <a:t>      «Социальный педагог» </a:t>
            </a:r>
            <a:br>
              <a:rPr lang="ru-RU" sz="1400" b="1" dirty="0" smtClean="0">
                <a:solidFill>
                  <a:schemeClr val="hlink"/>
                </a:solidFill>
                <a:latin typeface="Times New Roman" pitchFamily="18" charset="0"/>
                <a:cs typeface="Times New Roman" pitchFamily="18" charset="0"/>
              </a:rPr>
            </a:br>
            <a:r>
              <a:rPr lang="ru-RU" sz="1400" b="1" dirty="0" smtClean="0">
                <a:solidFill>
                  <a:schemeClr val="hlink"/>
                </a:solidFill>
                <a:latin typeface="Times New Roman" pitchFamily="18" charset="0"/>
                <a:cs typeface="Times New Roman" pitchFamily="18" charset="0"/>
              </a:rPr>
              <a:t>              соратник   ребёнка,</a:t>
            </a:r>
            <a:br>
              <a:rPr lang="ru-RU" sz="1400" b="1" dirty="0" smtClean="0">
                <a:solidFill>
                  <a:schemeClr val="hlink"/>
                </a:solidFill>
                <a:latin typeface="Times New Roman" pitchFamily="18" charset="0"/>
                <a:cs typeface="Times New Roman" pitchFamily="18" charset="0"/>
              </a:rPr>
            </a:br>
            <a:r>
              <a:rPr lang="ru-RU" sz="1400" b="1" dirty="0" smtClean="0">
                <a:solidFill>
                  <a:schemeClr val="hlink"/>
                </a:solidFill>
                <a:latin typeface="Times New Roman" pitchFamily="18" charset="0"/>
                <a:cs typeface="Times New Roman" pitchFamily="18" charset="0"/>
              </a:rPr>
              <a:t>         и его педагогическое </a:t>
            </a:r>
            <a:br>
              <a:rPr lang="ru-RU" sz="1400" b="1" dirty="0" smtClean="0">
                <a:solidFill>
                  <a:schemeClr val="hlink"/>
                </a:solidFill>
                <a:latin typeface="Times New Roman" pitchFamily="18" charset="0"/>
                <a:cs typeface="Times New Roman" pitchFamily="18" charset="0"/>
              </a:rPr>
            </a:br>
            <a:r>
              <a:rPr lang="ru-RU" sz="1400" b="1" dirty="0" smtClean="0">
                <a:solidFill>
                  <a:schemeClr val="hlink"/>
                </a:solidFill>
                <a:latin typeface="Times New Roman" pitchFamily="18" charset="0"/>
                <a:cs typeface="Times New Roman" pitchFamily="18" charset="0"/>
              </a:rPr>
              <a:t>              искусство состоит в </a:t>
            </a:r>
            <a:br>
              <a:rPr lang="ru-RU" sz="1400" b="1" dirty="0" smtClean="0">
                <a:solidFill>
                  <a:schemeClr val="hlink"/>
                </a:solidFill>
                <a:latin typeface="Times New Roman" pitchFamily="18" charset="0"/>
                <a:cs typeface="Times New Roman" pitchFamily="18" charset="0"/>
              </a:rPr>
            </a:br>
            <a:r>
              <a:rPr lang="ru-RU" sz="1400" b="1" dirty="0" smtClean="0">
                <a:solidFill>
                  <a:schemeClr val="hlink"/>
                </a:solidFill>
                <a:latin typeface="Times New Roman" pitchFamily="18" charset="0"/>
                <a:cs typeface="Times New Roman" pitchFamily="18" charset="0"/>
              </a:rPr>
              <a:t>           том, чтобы не делать всё</a:t>
            </a:r>
            <a:br>
              <a:rPr lang="ru-RU" sz="1400" b="1" dirty="0" smtClean="0">
                <a:solidFill>
                  <a:schemeClr val="hlink"/>
                </a:solidFill>
                <a:latin typeface="Times New Roman" pitchFamily="18" charset="0"/>
                <a:cs typeface="Times New Roman" pitchFamily="18" charset="0"/>
              </a:rPr>
            </a:br>
            <a:r>
              <a:rPr lang="ru-RU" sz="1400" b="1" dirty="0" smtClean="0">
                <a:solidFill>
                  <a:schemeClr val="hlink"/>
                </a:solidFill>
                <a:latin typeface="Times New Roman" pitchFamily="18" charset="0"/>
                <a:cs typeface="Times New Roman" pitchFamily="18" charset="0"/>
              </a:rPr>
              <a:t>        за ребёнка, а вовлечь</a:t>
            </a:r>
            <a:br>
              <a:rPr lang="ru-RU" sz="1400" b="1" dirty="0" smtClean="0">
                <a:solidFill>
                  <a:schemeClr val="hlink"/>
                </a:solidFill>
                <a:latin typeface="Times New Roman" pitchFamily="18" charset="0"/>
                <a:cs typeface="Times New Roman" pitchFamily="18" charset="0"/>
              </a:rPr>
            </a:br>
            <a:r>
              <a:rPr lang="ru-RU" sz="1400" b="1" dirty="0" smtClean="0">
                <a:solidFill>
                  <a:schemeClr val="hlink"/>
                </a:solidFill>
                <a:latin typeface="Times New Roman" pitchFamily="18" charset="0"/>
                <a:cs typeface="Times New Roman" pitchFamily="18" charset="0"/>
              </a:rPr>
              <a:t>               его в деятельность.</a:t>
            </a:r>
            <a:br>
              <a:rPr lang="ru-RU" sz="1400" b="1" dirty="0" smtClean="0">
                <a:solidFill>
                  <a:schemeClr val="hlink"/>
                </a:solidFill>
                <a:latin typeface="Times New Roman" pitchFamily="18" charset="0"/>
                <a:cs typeface="Times New Roman" pitchFamily="18" charset="0"/>
              </a:rPr>
            </a:br>
            <a:r>
              <a:rPr lang="ru-RU" sz="1400" b="1" dirty="0" smtClean="0">
                <a:solidFill>
                  <a:schemeClr val="hlink"/>
                </a:solidFill>
                <a:latin typeface="Times New Roman" pitchFamily="18" charset="0"/>
                <a:cs typeface="Times New Roman" pitchFamily="18" charset="0"/>
              </a:rPr>
              <a:t>         Социальный педагог  </a:t>
            </a:r>
            <a:br>
              <a:rPr lang="ru-RU" sz="1400" b="1" dirty="0" smtClean="0">
                <a:solidFill>
                  <a:schemeClr val="hlink"/>
                </a:solidFill>
                <a:latin typeface="Times New Roman" pitchFamily="18" charset="0"/>
                <a:cs typeface="Times New Roman" pitchFamily="18" charset="0"/>
              </a:rPr>
            </a:br>
            <a:r>
              <a:rPr lang="ru-RU" sz="1400" b="1" dirty="0" smtClean="0">
                <a:solidFill>
                  <a:schemeClr val="hlink"/>
                </a:solidFill>
                <a:latin typeface="Times New Roman" pitchFamily="18" charset="0"/>
                <a:cs typeface="Times New Roman" pitchFamily="18" charset="0"/>
              </a:rPr>
              <a:t>  помогает воспитаннику</a:t>
            </a:r>
            <a:br>
              <a:rPr lang="ru-RU" sz="1400" b="1" dirty="0" smtClean="0">
                <a:solidFill>
                  <a:schemeClr val="hlink"/>
                </a:solidFill>
                <a:latin typeface="Times New Roman" pitchFamily="18" charset="0"/>
                <a:cs typeface="Times New Roman" pitchFamily="18" charset="0"/>
              </a:rPr>
            </a:br>
            <a:r>
              <a:rPr lang="ru-RU" sz="1400" b="1" dirty="0" smtClean="0">
                <a:solidFill>
                  <a:schemeClr val="hlink"/>
                </a:solidFill>
                <a:latin typeface="Times New Roman" pitchFamily="18" charset="0"/>
                <a:cs typeface="Times New Roman" pitchFamily="18" charset="0"/>
              </a:rPr>
              <a:t>    понять окружающий мир…»</a:t>
            </a:r>
            <a:endParaRPr lang="ru-RU" sz="1400" b="1" dirty="0">
              <a:latin typeface="Times New Roman" pitchFamily="18" charset="0"/>
              <a:cs typeface="Times New Roman" pitchFamily="18" charset="0"/>
            </a:endParaRPr>
          </a:p>
        </p:txBody>
      </p:sp>
      <p:sp>
        <p:nvSpPr>
          <p:cNvPr id="14338" name="Содержимое 5"/>
          <p:cNvSpPr>
            <a:spLocks noGrp="1"/>
          </p:cNvSpPr>
          <p:nvPr>
            <p:ph idx="1"/>
          </p:nvPr>
        </p:nvSpPr>
        <p:spPr>
          <a:xfrm>
            <a:off x="357188" y="428625"/>
            <a:ext cx="5786437" cy="5651500"/>
          </a:xfrm>
        </p:spPr>
        <p:txBody>
          <a:bodyPr/>
          <a:lstStyle/>
          <a:p>
            <a:pPr eaLnBrk="1" hangingPunct="1">
              <a:buFont typeface="Wingdings 2" pitchFamily="18" charset="2"/>
              <a:buNone/>
            </a:pPr>
            <a:r>
              <a:rPr lang="ru-RU" smtClean="0"/>
              <a:t>           </a:t>
            </a:r>
          </a:p>
        </p:txBody>
      </p:sp>
      <p:pic>
        <p:nvPicPr>
          <p:cNvPr id="14339" name="Picture 2" descr="C:\Users\User\Desktop\logo.gif"/>
          <p:cNvPicPr>
            <a:picLocks noChangeAspect="1" noChangeArrowheads="1"/>
          </p:cNvPicPr>
          <p:nvPr/>
        </p:nvPicPr>
        <p:blipFill>
          <a:blip r:embed="rId2"/>
          <a:srcRect/>
          <a:stretch>
            <a:fillRect/>
          </a:stretch>
        </p:blipFill>
        <p:spPr bwMode="auto">
          <a:xfrm>
            <a:off x="428625" y="714375"/>
            <a:ext cx="5786438" cy="564356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1357322"/>
          </a:xfrm>
        </p:spPr>
        <p:style>
          <a:lnRef idx="1">
            <a:schemeClr val="accent3"/>
          </a:lnRef>
          <a:fillRef idx="3">
            <a:schemeClr val="accent3"/>
          </a:fillRef>
          <a:effectRef idx="2">
            <a:schemeClr val="accent3"/>
          </a:effectRef>
          <a:fontRef idx="minor">
            <a:schemeClr val="lt1"/>
          </a:fontRef>
        </p:style>
        <p:txBody>
          <a:bodyPr/>
          <a:lstStyle/>
          <a:p>
            <a:pPr algn="ctr" eaLnBrk="1" fontAlgn="auto" hangingPunct="1">
              <a:spcAft>
                <a:spcPts val="0"/>
              </a:spcAft>
              <a:defRPr/>
            </a:pPr>
            <a:endParaRPr lang="ru-RU" dirty="0"/>
          </a:p>
        </p:txBody>
      </p:sp>
      <p:pic>
        <p:nvPicPr>
          <p:cNvPr id="6" name="Содержимое 5" descr="DSC_0193.jpg"/>
          <p:cNvPicPr>
            <a:picLocks noGrp="1" noChangeAspect="1"/>
          </p:cNvPicPr>
          <p:nvPr>
            <p:ph sz="half" idx="1"/>
          </p:nvPr>
        </p:nvPicPr>
        <p:blipFill>
          <a:blip r:embed="rId2" cstate="print"/>
          <a:stretch>
            <a:fillRect/>
          </a:stretch>
        </p:blipFill>
        <p:spPr>
          <a:xfrm>
            <a:off x="364123" y="2084765"/>
            <a:ext cx="3988801" cy="3503177"/>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Содержимое 6" descr="DSC_0194.jpg"/>
          <p:cNvPicPr>
            <a:picLocks noGrp="1" noChangeAspect="1"/>
          </p:cNvPicPr>
          <p:nvPr>
            <p:ph sz="half" idx="2"/>
          </p:nvPr>
        </p:nvPicPr>
        <p:blipFill>
          <a:blip r:embed="rId3" cstate="print"/>
          <a:stretch>
            <a:fillRect/>
          </a:stretch>
        </p:blipFill>
        <p:spPr>
          <a:xfrm>
            <a:off x="4714876" y="2000240"/>
            <a:ext cx="4133848" cy="3630565"/>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85721" y="0"/>
            <a:ext cx="8286808" cy="1754326"/>
          </a:xfrm>
          <a:prstGeom prst="rect">
            <a:avLst/>
          </a:prstGeom>
          <a:noFill/>
        </p:spPr>
        <p:txBody>
          <a:bodyPr>
            <a:spAutoFit/>
          </a:bodyPr>
          <a:lstStyle/>
          <a:p>
            <a:pPr algn="ctr" fontAlgn="auto">
              <a:spcBef>
                <a:spcPts val="0"/>
              </a:spcBef>
              <a:spcAft>
                <a:spcPts val="0"/>
              </a:spcAft>
              <a:defRPr/>
            </a:pPr>
            <a:r>
              <a:rPr lang="ru-R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Фото по правовому воспитанию</a:t>
            </a: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457200"/>
            <a:ext cx="8686800" cy="841375"/>
          </a:xfrm>
        </p:spPr>
        <p:txBody>
          <a:bodyPr/>
          <a:lstStyle/>
          <a:p>
            <a:pPr eaLnBrk="1" fontAlgn="auto" hangingPunct="1">
              <a:spcAft>
                <a:spcPts val="0"/>
              </a:spcAft>
              <a:defRPr/>
            </a:pPr>
            <a:endParaRPr lang="ru-RU" dirty="0"/>
          </a:p>
        </p:txBody>
      </p:sp>
      <p:pic>
        <p:nvPicPr>
          <p:cNvPr id="5" name="Содержимое 4" descr="DSC_0191.jpg"/>
          <p:cNvPicPr>
            <a:picLocks noGrp="1" noChangeAspect="1"/>
          </p:cNvPicPr>
          <p:nvPr>
            <p:ph sz="half" idx="1"/>
          </p:nvPr>
        </p:nvPicPr>
        <p:blipFill>
          <a:blip r:embed="rId2" cstate="print"/>
          <a:stretch>
            <a:fillRect/>
          </a:stretch>
        </p:blipFill>
        <p:spPr>
          <a:xfrm rot="5400000">
            <a:off x="119045" y="2381229"/>
            <a:ext cx="4191000" cy="3714775"/>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6" name="Содержимое 5" descr="DSC_0192.jpg"/>
          <p:cNvPicPr>
            <a:picLocks noGrp="1" noChangeAspect="1"/>
          </p:cNvPicPr>
          <p:nvPr>
            <p:ph sz="half" idx="2"/>
          </p:nvPr>
        </p:nvPicPr>
        <p:blipFill>
          <a:blip r:embed="rId3" cstate="print"/>
          <a:stretch>
            <a:fillRect/>
          </a:stretch>
        </p:blipFill>
        <p:spPr>
          <a:xfrm>
            <a:off x="4357686" y="2643182"/>
            <a:ext cx="4633914" cy="292895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7" name="Прямоугольник 6"/>
          <p:cNvSpPr/>
          <p:nvPr/>
        </p:nvSpPr>
        <p:spPr>
          <a:xfrm>
            <a:off x="0" y="357166"/>
            <a:ext cx="9001156" cy="923330"/>
          </a:xfrm>
          <a:prstGeom prst="rect">
            <a:avLst/>
          </a:prstGeom>
          <a:noFill/>
        </p:spPr>
        <p:txBody>
          <a:bodyPr>
            <a:spAutoFit/>
          </a:bodyPr>
          <a:lstStyle/>
          <a:p>
            <a:pPr algn="ctr" fontAlgn="auto">
              <a:spcBef>
                <a:spcPts val="0"/>
              </a:spcBef>
              <a:spcAft>
                <a:spcPts val="0"/>
              </a:spcAft>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Моя семья           Моё имя</a:t>
            </a:r>
          </a:p>
        </p:txBody>
      </p:sp>
    </p:spTree>
  </p:cSld>
  <p:clrMapOvr>
    <a:masterClrMapping/>
  </p:clrMapOvr>
  <p:transition advClick="0" advTm="10000">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785818"/>
          </a:xfrm>
        </p:spPr>
        <p:style>
          <a:lnRef idx="1">
            <a:schemeClr val="accent6"/>
          </a:lnRef>
          <a:fillRef idx="2">
            <a:schemeClr val="accent6"/>
          </a:fillRef>
          <a:effectRef idx="1">
            <a:schemeClr val="accent6"/>
          </a:effectRef>
          <a:fontRef idx="minor">
            <a:schemeClr val="dk1"/>
          </a:fontRef>
        </p:style>
        <p:txBody>
          <a:bodyPr/>
          <a:lstStyle/>
          <a:p>
            <a:pPr eaLnBrk="1" fontAlgn="auto" hangingPunct="1">
              <a:spcAft>
                <a:spcPts val="0"/>
              </a:spcAft>
              <a:defRPr/>
            </a:pPr>
            <a:r>
              <a:rPr lang="ru-RU" dirty="0" smtClean="0"/>
              <a:t>      </a:t>
            </a:r>
            <a:r>
              <a:rPr lang="ru-RU" b="1" dirty="0" smtClean="0">
                <a:solidFill>
                  <a:srgbClr val="00B050"/>
                </a:solidFill>
              </a:rPr>
              <a:t>Игра «Кому нужен этот предмет»</a:t>
            </a:r>
            <a:endParaRPr lang="ru-RU" b="1" dirty="0">
              <a:solidFill>
                <a:srgbClr val="00B050"/>
              </a:solidFill>
            </a:endParaRPr>
          </a:p>
        </p:txBody>
      </p:sp>
      <p:pic>
        <p:nvPicPr>
          <p:cNvPr id="5" name="Содержимое 4" descr="2013-03-15 17.28.11.jpg"/>
          <p:cNvPicPr>
            <a:picLocks noGrp="1" noChangeAspect="1"/>
          </p:cNvPicPr>
          <p:nvPr>
            <p:ph sz="half" idx="1"/>
          </p:nvPr>
        </p:nvPicPr>
        <p:blipFill>
          <a:blip r:embed="rId2"/>
          <a:stretch>
            <a:fillRect/>
          </a:stretch>
        </p:blipFill>
        <p:spPr>
          <a:xfrm rot="5400000">
            <a:off x="-107189" y="1821645"/>
            <a:ext cx="5143536" cy="4071966"/>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Содержимое 5" descr="2013-03-15 17.28.33.jpg"/>
          <p:cNvPicPr>
            <a:picLocks noGrp="1" noChangeAspect="1"/>
          </p:cNvPicPr>
          <p:nvPr>
            <p:ph sz="half" idx="2"/>
          </p:nvPr>
        </p:nvPicPr>
        <p:blipFill>
          <a:blip r:embed="rId3"/>
          <a:stretch>
            <a:fillRect/>
          </a:stretch>
        </p:blipFill>
        <p:spPr>
          <a:xfrm rot="5400000">
            <a:off x="4030247" y="1815677"/>
            <a:ext cx="5143536" cy="4083902"/>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0375" y="142875"/>
            <a:ext cx="3071813" cy="2428875"/>
          </a:xfrm>
        </p:spPr>
        <p:txBody>
          <a:bodyPr/>
          <a:lstStyle/>
          <a:p>
            <a:pPr eaLnBrk="1" fontAlgn="auto" hangingPunct="1">
              <a:spcAft>
                <a:spcPts val="0"/>
              </a:spcAft>
              <a:defRPr/>
            </a:pPr>
            <a:endParaRPr lang="ru-RU" dirty="0"/>
          </a:p>
        </p:txBody>
      </p:sp>
      <p:pic>
        <p:nvPicPr>
          <p:cNvPr id="5" name="Содержимое 4" descr="2013-03-15 17.28.40.jpg"/>
          <p:cNvPicPr>
            <a:picLocks noGrp="1" noChangeAspect="1"/>
          </p:cNvPicPr>
          <p:nvPr>
            <p:ph sz="half" idx="1"/>
          </p:nvPr>
        </p:nvPicPr>
        <p:blipFill>
          <a:blip r:embed="rId2"/>
          <a:stretch>
            <a:fillRect/>
          </a:stretch>
        </p:blipFill>
        <p:spPr>
          <a:xfrm rot="5400000">
            <a:off x="-222280" y="1008042"/>
            <a:ext cx="4064000" cy="3048000"/>
          </a:xfrm>
          <a:solidFill>
            <a:srgbClr val="FFFFFF">
              <a:shade val="85000"/>
            </a:srgbClr>
          </a:solidFill>
          <a:ln w="101600" cap="sq">
            <a:solidFill>
              <a:srgbClr val="FDFDFD"/>
            </a:solidFill>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Содержимое 5" descr="2013-03-15 17.28.50.jpg"/>
          <p:cNvPicPr>
            <a:picLocks noGrp="1" noChangeAspect="1"/>
          </p:cNvPicPr>
          <p:nvPr>
            <p:ph sz="half" idx="2"/>
          </p:nvPr>
        </p:nvPicPr>
        <p:blipFill>
          <a:blip r:embed="rId3"/>
          <a:stretch>
            <a:fillRect/>
          </a:stretch>
        </p:blipFill>
        <p:spPr>
          <a:xfrm rot="5400000">
            <a:off x="5588000" y="1008042"/>
            <a:ext cx="4064000" cy="3048000"/>
          </a:xfrm>
          <a:solidFill>
            <a:srgbClr val="FFFFFF">
              <a:shade val="85000"/>
            </a:srgbClr>
          </a:solidFill>
          <a:ln w="101600" cap="sq">
            <a:solidFill>
              <a:srgbClr val="FDFDFD"/>
            </a:solidFill>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Рисунок 6" descr="2013-03-15 17.28.57.jpg"/>
          <p:cNvPicPr>
            <a:picLocks noChangeAspect="1"/>
          </p:cNvPicPr>
          <p:nvPr/>
        </p:nvPicPr>
        <p:blipFill>
          <a:blip r:embed="rId4"/>
          <a:stretch>
            <a:fillRect/>
          </a:stretch>
        </p:blipFill>
        <p:spPr>
          <a:xfrm rot="5400000">
            <a:off x="2702695" y="3155165"/>
            <a:ext cx="3786214" cy="304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Прямоугольник 8"/>
          <p:cNvSpPr/>
          <p:nvPr/>
        </p:nvSpPr>
        <p:spPr>
          <a:xfrm>
            <a:off x="3000364" y="0"/>
            <a:ext cx="2857521" cy="2554545"/>
          </a:xfrm>
          <a:prstGeom prst="rect">
            <a:avLst/>
          </a:prstGeom>
        </p:spPr>
        <p:style>
          <a:lnRef idx="3">
            <a:schemeClr val="lt1"/>
          </a:lnRef>
          <a:fillRef idx="1">
            <a:schemeClr val="accent1"/>
          </a:fillRef>
          <a:effectRef idx="1">
            <a:schemeClr val="accent1"/>
          </a:effectRef>
          <a:fontRef idx="minor">
            <a:schemeClr val="lt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КОМУ НУЖЕН</a:t>
            </a:r>
          </a:p>
          <a:p>
            <a:pPr algn="ctr" fontAlgn="auto">
              <a:spcBef>
                <a:spcPts val="0"/>
              </a:spcBef>
              <a:spcAft>
                <a:spcPts val="0"/>
              </a:spcAft>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ЭТОТ ПРЕДМЕТ</a:t>
            </a:r>
          </a:p>
        </p:txBody>
      </p:sp>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42852"/>
            <a:ext cx="8686800" cy="1643074"/>
          </a:xfrm>
        </p:spPr>
        <p:txBody>
          <a:bodyPr>
            <a:noAutofit/>
          </a:bodyPr>
          <a:lstStyle/>
          <a:p>
            <a:pPr algn="ctr" eaLnBrk="1" fontAlgn="auto" hangingPunct="1">
              <a:spcAft>
                <a:spcPts val="0"/>
              </a:spcAft>
              <a:defRPr/>
            </a:pPr>
            <a:r>
              <a:rPr lang="ru-RU" sz="5400" dirty="0" smtClean="0">
                <a:solidFill>
                  <a:srgbClr val="00B0F0"/>
                </a:solidFill>
              </a:rPr>
              <a:t>Кому нужен этот предмет</a:t>
            </a:r>
            <a:endParaRPr lang="ru-RU" sz="5400" dirty="0">
              <a:solidFill>
                <a:srgbClr val="00B0F0"/>
              </a:solidFill>
            </a:endParaRPr>
          </a:p>
        </p:txBody>
      </p:sp>
      <p:pic>
        <p:nvPicPr>
          <p:cNvPr id="5" name="Содержимое 4" descr="2013-03-15 17.29.02.jpg"/>
          <p:cNvPicPr>
            <a:picLocks noGrp="1" noChangeAspect="1"/>
          </p:cNvPicPr>
          <p:nvPr>
            <p:ph sz="half" idx="1"/>
          </p:nvPr>
        </p:nvPicPr>
        <p:blipFill>
          <a:blip r:embed="rId2"/>
          <a:stretch>
            <a:fillRect/>
          </a:stretch>
        </p:blipFill>
        <p:spPr>
          <a:xfrm rot="5400000">
            <a:off x="368300" y="2438400"/>
            <a:ext cx="4064000" cy="30480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Содержимое 5" descr="2013-03-15 17.29.20.jpg"/>
          <p:cNvPicPr>
            <a:picLocks noGrp="1" noChangeAspect="1"/>
          </p:cNvPicPr>
          <p:nvPr>
            <p:ph sz="half" idx="2"/>
          </p:nvPr>
        </p:nvPicPr>
        <p:blipFill>
          <a:blip r:embed="rId3"/>
          <a:stretch>
            <a:fillRect/>
          </a:stretch>
        </p:blipFill>
        <p:spPr>
          <a:xfrm rot="5400000">
            <a:off x="4787900" y="2438400"/>
            <a:ext cx="4064000" cy="30480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142852"/>
            <a:ext cx="8686800" cy="6572296"/>
          </a:xfrm>
        </p:spPr>
        <p:txBody>
          <a:bodyPr>
            <a:normAutofit fontScale="90000"/>
          </a:bodyPr>
          <a:lstStyle/>
          <a:p>
            <a:pPr eaLnBrk="1" fontAlgn="auto" hangingPunct="1">
              <a:spcAft>
                <a:spcPts val="0"/>
              </a:spcAft>
              <a:defRPr/>
            </a:pPr>
            <a:r>
              <a:rPr lang="en-US" sz="2000" b="1" dirty="0" smtClean="0">
                <a:solidFill>
                  <a:srgbClr val="0070C0"/>
                </a:solidFill>
                <a:latin typeface="Times New Roman" pitchFamily="18" charset="0"/>
              </a:rPr>
              <a:t>XXI </a:t>
            </a:r>
            <a:r>
              <a:rPr lang="ru-RU" sz="2000" b="1" dirty="0" smtClean="0">
                <a:solidFill>
                  <a:srgbClr val="0070C0"/>
                </a:solidFill>
                <a:latin typeface="Times New Roman" pitchFamily="18" charset="0"/>
              </a:rPr>
              <a:t>век… Каким ему быть – во многом зависит от нас, педагогов. ОН может войти в историю как век катаклизмов и катастроф или открытый путь в ноосферу – сферу духовно – нравственного и творческого саморазвития человека и всего человечества.</a:t>
            </a:r>
            <a:br>
              <a:rPr lang="ru-RU" sz="2000" b="1" dirty="0" smtClean="0">
                <a:solidFill>
                  <a:srgbClr val="0070C0"/>
                </a:solidFill>
                <a:latin typeface="Times New Roman" pitchFamily="18" charset="0"/>
              </a:rPr>
            </a:br>
            <a:r>
              <a:rPr lang="ru-RU" sz="2000" b="1" dirty="0" smtClean="0">
                <a:solidFill>
                  <a:srgbClr val="0070C0"/>
                </a:solidFill>
                <a:latin typeface="Times New Roman" pitchFamily="18" charset="0"/>
              </a:rPr>
              <a:t>	Социальный педагог – это новый тип педагога. У него новое отношение к ребёнку, новые отношения и ребёнка к педагогу. Педагог признаёт ребёнка как самостоятельную личность, способную иметь собственное мнение, анализирует процесс его формирования как социальный процесс, процесс развития его задатков и способностей. Социальный педагог решает все проблемы воспитанника, не совершая действия, которые во вред подопечному.</a:t>
            </a:r>
            <a:br>
              <a:rPr lang="ru-RU" sz="2000" b="1" dirty="0" smtClean="0">
                <a:solidFill>
                  <a:srgbClr val="0070C0"/>
                </a:solidFill>
                <a:latin typeface="Times New Roman" pitchFamily="18" charset="0"/>
              </a:rPr>
            </a:br>
            <a:r>
              <a:rPr lang="ru-RU" sz="2000" b="1" dirty="0" smtClean="0">
                <a:solidFill>
                  <a:srgbClr val="0070C0"/>
                </a:solidFill>
                <a:latin typeface="Times New Roman" pitchFamily="18" charset="0"/>
              </a:rPr>
              <a:t>	Главное требование к социальному педагогу –это любовь к детям, к педагогической работе, знания и эрудиция, педагогическая интуиция и интеллект, общая культура и нравственность, профессиональное владение методами воспитания детей, в также умение общаться, артистичность, весёлый нрав и хороший вкус.</a:t>
            </a:r>
            <a:br>
              <a:rPr lang="ru-RU" sz="2000" b="1" dirty="0" smtClean="0">
                <a:solidFill>
                  <a:srgbClr val="0070C0"/>
                </a:solidFill>
                <a:latin typeface="Times New Roman" pitchFamily="18" charset="0"/>
              </a:rPr>
            </a:br>
            <a:r>
              <a:rPr lang="ru-RU" sz="2000" b="1" dirty="0" smtClean="0">
                <a:solidFill>
                  <a:srgbClr val="0070C0"/>
                </a:solidFill>
                <a:latin typeface="Times New Roman" pitchFamily="18" charset="0"/>
              </a:rPr>
              <a:t>Социальный педагог в современных общественных условиях должен ориентироваться в политической, экономической и социальной обстановке, знать требования, предъявляемые обществом как к социальному педагогу, так и личности воспитуемого.</a:t>
            </a:r>
            <a:endParaRPr lang="ru-RU" sz="2000" dirty="0">
              <a:solidFill>
                <a:srgbClr val="0070C0"/>
              </a:solidFill>
            </a:endParaRPr>
          </a:p>
        </p:txBody>
      </p:sp>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fontAlgn="auto" hangingPunct="1">
              <a:spcAft>
                <a:spcPts val="0"/>
              </a:spcAft>
              <a:defRPr/>
            </a:pPr>
            <a:endParaRPr lang="ru-RU" dirty="0"/>
          </a:p>
        </p:txBody>
      </p:sp>
      <p:sp>
        <p:nvSpPr>
          <p:cNvPr id="4" name="Содержимое 3"/>
          <p:cNvSpPr>
            <a:spLocks noGrp="1"/>
          </p:cNvSpPr>
          <p:nvPr>
            <p:ph idx="1"/>
          </p:nvPr>
        </p:nvSpPr>
        <p:spPr/>
        <p:txBody>
          <a:bodyPr>
            <a:normAutofit fontScale="47500" lnSpcReduction="20000"/>
          </a:bodyPr>
          <a:lstStyle/>
          <a:p>
            <a:pPr eaLnBrk="1" fontAlgn="auto" hangingPunct="1">
              <a:spcAft>
                <a:spcPts val="0"/>
              </a:spcAft>
              <a:buClr>
                <a:srgbClr val="002060"/>
              </a:buClr>
              <a:buFont typeface="Wingdings" pitchFamily="2" charset="2"/>
              <a:buChar char="v"/>
              <a:defRPr/>
            </a:pPr>
            <a:r>
              <a:rPr lang="ru-RU" sz="5100" dirty="0" smtClean="0"/>
              <a:t>Повысить эффективность профилактики и предупреждения неблагополучия в семье и в коллективе детского сада, воспитанников детского сада;</a:t>
            </a:r>
          </a:p>
          <a:p>
            <a:pPr eaLnBrk="1" fontAlgn="auto" hangingPunct="1">
              <a:spcAft>
                <a:spcPts val="0"/>
              </a:spcAft>
              <a:buClr>
                <a:srgbClr val="002060"/>
              </a:buClr>
              <a:buFont typeface="Wingdings" pitchFamily="2" charset="2"/>
              <a:buChar char="v"/>
              <a:defRPr/>
            </a:pPr>
            <a:r>
              <a:rPr lang="ru-RU" sz="5100" dirty="0" smtClean="0"/>
              <a:t>Способствовать повышению правовых знаний по вопросу защиты и охране прав ребёнка среди педагогов, родителей и самих детей;</a:t>
            </a:r>
          </a:p>
          <a:p>
            <a:pPr eaLnBrk="1" fontAlgn="auto" hangingPunct="1">
              <a:spcAft>
                <a:spcPts val="0"/>
              </a:spcAft>
              <a:buClr>
                <a:srgbClr val="002060"/>
              </a:buClr>
              <a:buFont typeface="Wingdings" pitchFamily="2" charset="2"/>
              <a:buChar char="v"/>
              <a:defRPr/>
            </a:pPr>
            <a:r>
              <a:rPr lang="ru-RU" sz="5100" dirty="0" smtClean="0"/>
              <a:t>Стимулирование детей к формированию у них адекватной оценки, их взаимодействия с окружающей действительностью;</a:t>
            </a:r>
          </a:p>
          <a:p>
            <a:pPr eaLnBrk="1" fontAlgn="auto" hangingPunct="1">
              <a:spcAft>
                <a:spcPts val="0"/>
              </a:spcAft>
              <a:buClr>
                <a:srgbClr val="002060"/>
              </a:buClr>
              <a:buFont typeface="Wingdings" pitchFamily="2" charset="2"/>
              <a:buChar char="v"/>
              <a:defRPr/>
            </a:pPr>
            <a:r>
              <a:rPr lang="ru-RU" sz="5100" dirty="0" smtClean="0"/>
              <a:t>Создание атмосферы доброжелательности и взаимной заботы, как внутри дошкольного учреждения, так и за пределами него.</a:t>
            </a:r>
          </a:p>
          <a:p>
            <a:pPr eaLnBrk="1" fontAlgn="auto" hangingPunct="1">
              <a:spcAft>
                <a:spcPts val="0"/>
              </a:spcAft>
              <a:buClr>
                <a:srgbClr val="002060"/>
              </a:buClr>
              <a:buFont typeface="Wingdings 2"/>
              <a:buNone/>
              <a:defRPr/>
            </a:pPr>
            <a:endParaRPr lang="ru-RU" dirty="0"/>
          </a:p>
        </p:txBody>
      </p:sp>
      <p:sp>
        <p:nvSpPr>
          <p:cNvPr id="5" name="Прямоугольник 4"/>
          <p:cNvSpPr/>
          <p:nvPr/>
        </p:nvSpPr>
        <p:spPr>
          <a:xfrm>
            <a:off x="2214546" y="357166"/>
            <a:ext cx="5143536" cy="923330"/>
          </a:xfrm>
          <a:prstGeom prst="rect">
            <a:avLst/>
          </a:prstGeom>
          <a:noFill/>
        </p:spPr>
        <p:txBody>
          <a:bodyPr>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ЗАДАЧИ:</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sz="2200" dirty="0" smtClean="0"/>
              <a:t>Работа социального педагога МБДОУ детский сад «Северяночка» ведётся по плану работы 2012-2013 учебного года. </a:t>
            </a:r>
            <a:br>
              <a:rPr lang="ru-RU" sz="2200" dirty="0" smtClean="0"/>
            </a:br>
            <a:r>
              <a:rPr lang="ru-RU" dirty="0" smtClean="0">
                <a:solidFill>
                  <a:srgbClr val="FF0066"/>
                </a:solidFill>
              </a:rPr>
              <a:t>ПЛАН:</a:t>
            </a:r>
            <a:r>
              <a:rPr lang="ru-RU" dirty="0" smtClean="0"/>
              <a:t/>
            </a:r>
            <a:br>
              <a:rPr lang="ru-RU" dirty="0" smtClean="0"/>
            </a:br>
            <a:endParaRPr lang="ru-RU" dirty="0"/>
          </a:p>
        </p:txBody>
      </p:sp>
      <p:sp>
        <p:nvSpPr>
          <p:cNvPr id="3" name="Содержимое 2"/>
          <p:cNvSpPr>
            <a:spLocks noGrp="1"/>
          </p:cNvSpPr>
          <p:nvPr>
            <p:ph idx="1"/>
          </p:nvPr>
        </p:nvSpPr>
        <p:spPr>
          <a:xfrm>
            <a:off x="304800" y="1143000"/>
            <a:ext cx="8686800" cy="5429250"/>
          </a:xfrm>
        </p:spPr>
        <p:txBody>
          <a:bodyPr>
            <a:normAutofit fontScale="70000" lnSpcReduction="20000"/>
          </a:bodyPr>
          <a:lstStyle/>
          <a:p>
            <a:pPr eaLnBrk="1" fontAlgn="auto" hangingPunct="1">
              <a:spcAft>
                <a:spcPts val="0"/>
              </a:spcAft>
              <a:buFont typeface="Wingdings" pitchFamily="2" charset="2"/>
              <a:buChar char="Ø"/>
              <a:defRPr/>
            </a:pPr>
            <a:r>
              <a:rPr lang="ru-RU" dirty="0" smtClean="0"/>
              <a:t>Сбор информации в банк данных о новых семьях воспитанников. Оформление банка данных детей.</a:t>
            </a:r>
          </a:p>
          <a:p>
            <a:pPr eaLnBrk="1" fontAlgn="auto" hangingPunct="1">
              <a:spcAft>
                <a:spcPts val="0"/>
              </a:spcAft>
              <a:buFont typeface="Wingdings" pitchFamily="2" charset="2"/>
              <a:buChar char="Ø"/>
              <a:defRPr/>
            </a:pPr>
            <a:r>
              <a:rPr lang="ru-RU" dirty="0" smtClean="0"/>
              <a:t>Составление социального паспорта детского сада и групп.</a:t>
            </a:r>
          </a:p>
          <a:p>
            <a:pPr eaLnBrk="1" fontAlgn="auto" hangingPunct="1">
              <a:spcAft>
                <a:spcPts val="0"/>
              </a:spcAft>
              <a:buFont typeface="Wingdings" pitchFamily="2" charset="2"/>
              <a:buChar char="Ø"/>
              <a:defRPr/>
            </a:pPr>
            <a:r>
              <a:rPr lang="ru-RU" dirty="0" smtClean="0"/>
              <a:t>Посещение неблагополучных семей. Составление акта обследования условий жизни несовершеннолетнего гражданина и его семьи.</a:t>
            </a:r>
          </a:p>
          <a:p>
            <a:pPr eaLnBrk="1" fontAlgn="auto" hangingPunct="1">
              <a:spcAft>
                <a:spcPts val="0"/>
              </a:spcAft>
              <a:buFont typeface="Wingdings" pitchFamily="2" charset="2"/>
              <a:buChar char="Ø"/>
              <a:defRPr/>
            </a:pPr>
            <a:r>
              <a:rPr lang="ru-RU" dirty="0" smtClean="0"/>
              <a:t>Проведение диагностической деятельности (наблюдения, анкетирование, консультации)</a:t>
            </a:r>
          </a:p>
          <a:p>
            <a:pPr eaLnBrk="1" fontAlgn="auto" hangingPunct="1">
              <a:spcAft>
                <a:spcPts val="0"/>
              </a:spcAft>
              <a:buFont typeface="Wingdings" pitchFamily="2" charset="2"/>
              <a:buChar char="Ø"/>
              <a:defRPr/>
            </a:pPr>
            <a:r>
              <a:rPr lang="ru-RU" dirty="0" smtClean="0"/>
              <a:t>Занятия по правовому воспитанию детей в средней, старшей и подготовительной группе дошкольного возраста.</a:t>
            </a:r>
          </a:p>
          <a:p>
            <a:pPr eaLnBrk="1" fontAlgn="auto" hangingPunct="1">
              <a:spcAft>
                <a:spcPts val="0"/>
              </a:spcAft>
              <a:buFont typeface="Wingdings" pitchFamily="2" charset="2"/>
              <a:buChar char="Ø"/>
              <a:defRPr/>
            </a:pPr>
            <a:r>
              <a:rPr lang="ru-RU" dirty="0" smtClean="0"/>
              <a:t>Методическая работа с педагогическим коллективом, родителями.</a:t>
            </a:r>
          </a:p>
          <a:p>
            <a:pPr eaLnBrk="1" fontAlgn="auto" hangingPunct="1">
              <a:spcAft>
                <a:spcPts val="0"/>
              </a:spcAft>
              <a:buFont typeface="Wingdings" pitchFamily="2" charset="2"/>
              <a:buChar char="Ø"/>
              <a:defRPr/>
            </a:pPr>
            <a:r>
              <a:rPr lang="ru-RU" dirty="0" smtClean="0"/>
              <a:t>Оформление информационных стендов для родителей.</a:t>
            </a:r>
          </a:p>
          <a:p>
            <a:pPr eaLnBrk="1" fontAlgn="auto" hangingPunct="1">
              <a:spcAft>
                <a:spcPts val="0"/>
              </a:spcAft>
              <a:buFont typeface="Wingdings" pitchFamily="2" charset="2"/>
              <a:buChar char="Ø"/>
              <a:defRPr/>
            </a:pPr>
            <a:r>
              <a:rPr lang="ru-RU" dirty="0" smtClean="0"/>
              <a:t>Помощь родителям проживающих в тундре и в селе имеющих детей от 1,5 до 5 лет в оформлении документов: для компенсационных выплат по оплате за детский сад. </a:t>
            </a:r>
          </a:p>
          <a:p>
            <a:pPr eaLnBrk="1" fontAlgn="auto" hangingPunct="1">
              <a:spcAft>
                <a:spcPts val="0"/>
              </a:spcAft>
              <a:buFont typeface="Wingdings 2"/>
              <a:buNone/>
              <a:defRPr/>
            </a:pPr>
            <a:endParaRPr lang="ru-RU" dirty="0"/>
          </a:p>
        </p:txBody>
      </p:sp>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928694"/>
          </a:xfrm>
        </p:spPr>
        <p:txBody>
          <a:bodyPr>
            <a:noAutofit/>
          </a:bodyPr>
          <a:lstStyle/>
          <a:p>
            <a:pPr algn="ctr" eaLnBrk="1" fontAlgn="auto" hangingPunct="1">
              <a:spcAft>
                <a:spcPts val="0"/>
              </a:spcAft>
              <a:defRPr/>
            </a:pPr>
            <a:r>
              <a:rPr lang="ru-RU" sz="2000" b="1" dirty="0" smtClean="0">
                <a:solidFill>
                  <a:srgbClr val="003300"/>
                </a:solidFill>
                <a:latin typeface="Times New Roman" pitchFamily="18" charset="0"/>
              </a:rPr>
              <a:t>Для достижения положительных результатов в своей деятельности социальный педагог руководствуется законами:</a:t>
            </a:r>
            <a:endParaRPr lang="ru-RU" sz="2000" b="1" dirty="0"/>
          </a:p>
        </p:txBody>
      </p:sp>
      <p:sp>
        <p:nvSpPr>
          <p:cNvPr id="3" name="Содержимое 2"/>
          <p:cNvSpPr>
            <a:spLocks noGrp="1"/>
          </p:cNvSpPr>
          <p:nvPr>
            <p:ph idx="1"/>
          </p:nvPr>
        </p:nvSpPr>
        <p:spPr>
          <a:xfrm>
            <a:off x="304800" y="1071563"/>
            <a:ext cx="8686800" cy="5357812"/>
          </a:xfrm>
        </p:spPr>
        <p:txBody>
          <a:bodyPr>
            <a:normAutofit fontScale="77500" lnSpcReduction="20000"/>
          </a:bodyPr>
          <a:lstStyle/>
          <a:p>
            <a:pPr eaLnBrk="1" fontAlgn="auto" hangingPunct="1">
              <a:spcAft>
                <a:spcPts val="0"/>
              </a:spcAft>
              <a:buClr>
                <a:srgbClr val="FF0000"/>
              </a:buClr>
              <a:buFont typeface="Wingdings" pitchFamily="2" charset="2"/>
              <a:buChar char="ü"/>
              <a:defRPr/>
            </a:pPr>
            <a:r>
              <a:rPr lang="ru-RU" dirty="0" smtClean="0">
                <a:solidFill>
                  <a:srgbClr val="7030A0"/>
                </a:solidFill>
              </a:rPr>
              <a:t>Закон «Об образовании»</a:t>
            </a:r>
          </a:p>
          <a:p>
            <a:pPr eaLnBrk="1" fontAlgn="auto" hangingPunct="1">
              <a:spcAft>
                <a:spcPts val="0"/>
              </a:spcAft>
              <a:buClr>
                <a:srgbClr val="FF0000"/>
              </a:buClr>
              <a:buFont typeface="Wingdings" pitchFamily="2" charset="2"/>
              <a:buChar char="ü"/>
              <a:defRPr/>
            </a:pPr>
            <a:r>
              <a:rPr lang="ru-RU" dirty="0" smtClean="0">
                <a:solidFill>
                  <a:srgbClr val="7030A0"/>
                </a:solidFill>
              </a:rPr>
              <a:t>Конвенция о правах ребёнка</a:t>
            </a:r>
          </a:p>
          <a:p>
            <a:pPr eaLnBrk="1" fontAlgn="auto" hangingPunct="1">
              <a:spcAft>
                <a:spcPts val="0"/>
              </a:spcAft>
              <a:buClr>
                <a:srgbClr val="FF0000"/>
              </a:buClr>
              <a:buFont typeface="Wingdings" pitchFamily="2" charset="2"/>
              <a:buChar char="ü"/>
              <a:defRPr/>
            </a:pPr>
            <a:r>
              <a:rPr lang="ru-RU" dirty="0" smtClean="0">
                <a:solidFill>
                  <a:srgbClr val="7030A0"/>
                </a:solidFill>
              </a:rPr>
              <a:t>Всемирная декларация об обеспечении выживания, защиты и развития детей;</a:t>
            </a:r>
          </a:p>
          <a:p>
            <a:pPr eaLnBrk="1" fontAlgn="auto" hangingPunct="1">
              <a:spcAft>
                <a:spcPts val="0"/>
              </a:spcAft>
              <a:buClr>
                <a:srgbClr val="FF0000"/>
              </a:buClr>
              <a:buFont typeface="Wingdings" pitchFamily="2" charset="2"/>
              <a:buChar char="ü"/>
              <a:defRPr/>
            </a:pPr>
            <a:r>
              <a:rPr lang="ru-RU" dirty="0" smtClean="0">
                <a:solidFill>
                  <a:srgbClr val="7030A0"/>
                </a:solidFill>
              </a:rPr>
              <a:t>Семейный кодекс РФ;</a:t>
            </a:r>
          </a:p>
          <a:p>
            <a:pPr eaLnBrk="1" fontAlgn="auto" hangingPunct="1">
              <a:spcAft>
                <a:spcPts val="0"/>
              </a:spcAft>
              <a:buClr>
                <a:srgbClr val="FF0000"/>
              </a:buClr>
              <a:buFont typeface="Wingdings" pitchFamily="2" charset="2"/>
              <a:buChar char="ü"/>
              <a:defRPr/>
            </a:pPr>
            <a:r>
              <a:rPr lang="ru-RU" dirty="0" smtClean="0">
                <a:solidFill>
                  <a:srgbClr val="7030A0"/>
                </a:solidFill>
              </a:rPr>
              <a:t>Уголовный кодекс РФ;</a:t>
            </a:r>
          </a:p>
          <a:p>
            <a:pPr eaLnBrk="1" fontAlgn="auto" hangingPunct="1">
              <a:spcAft>
                <a:spcPts val="0"/>
              </a:spcAft>
              <a:buClr>
                <a:srgbClr val="FF0000"/>
              </a:buClr>
              <a:buFont typeface="Wingdings" pitchFamily="2" charset="2"/>
              <a:buChar char="ü"/>
              <a:defRPr/>
            </a:pPr>
            <a:r>
              <a:rPr lang="ru-RU" dirty="0" smtClean="0">
                <a:solidFill>
                  <a:srgbClr val="7030A0"/>
                </a:solidFill>
              </a:rPr>
              <a:t>Закон РФ «Об основных гарантиях прав ребёнка в РФ»</a:t>
            </a:r>
          </a:p>
          <a:p>
            <a:pPr eaLnBrk="1" fontAlgn="auto" hangingPunct="1">
              <a:spcAft>
                <a:spcPts val="0"/>
              </a:spcAft>
              <a:buClr>
                <a:srgbClr val="FF0000"/>
              </a:buClr>
              <a:buFont typeface="Wingdings" pitchFamily="2" charset="2"/>
              <a:buChar char="ü"/>
              <a:defRPr/>
            </a:pPr>
            <a:r>
              <a:rPr lang="ru-RU" dirty="0" smtClean="0">
                <a:solidFill>
                  <a:srgbClr val="7030A0"/>
                </a:solidFill>
              </a:rPr>
              <a:t>Закон РФ «О дополнительных гарантиях по социальной поддержке детей – сирот и детей оставшихся без попечения родителей»</a:t>
            </a:r>
          </a:p>
          <a:p>
            <a:pPr eaLnBrk="1" fontAlgn="auto" hangingPunct="1">
              <a:spcAft>
                <a:spcPts val="0"/>
              </a:spcAft>
              <a:buClr>
                <a:srgbClr val="FF0000"/>
              </a:buClr>
              <a:buFont typeface="Wingdings" pitchFamily="2" charset="2"/>
              <a:buChar char="ü"/>
              <a:defRPr/>
            </a:pPr>
            <a:r>
              <a:rPr lang="ru-RU" dirty="0" smtClean="0">
                <a:solidFill>
                  <a:srgbClr val="7030A0"/>
                </a:solidFill>
              </a:rPr>
              <a:t>Гражданский кодекс РФ;</a:t>
            </a:r>
          </a:p>
          <a:p>
            <a:pPr eaLnBrk="1" fontAlgn="auto" hangingPunct="1">
              <a:spcAft>
                <a:spcPts val="0"/>
              </a:spcAft>
              <a:buClr>
                <a:srgbClr val="FF0000"/>
              </a:buClr>
              <a:buFont typeface="Wingdings" pitchFamily="2" charset="2"/>
              <a:buChar char="ü"/>
              <a:defRPr/>
            </a:pPr>
            <a:r>
              <a:rPr lang="ru-RU" dirty="0" smtClean="0">
                <a:solidFill>
                  <a:srgbClr val="7030A0"/>
                </a:solidFill>
              </a:rPr>
              <a:t>Типовое положение о дошкольном образовательном учреждении.</a:t>
            </a:r>
          </a:p>
          <a:p>
            <a:pPr eaLnBrk="1" fontAlgn="auto" hangingPunct="1">
              <a:spcAft>
                <a:spcPts val="0"/>
              </a:spcAft>
              <a:buClr>
                <a:srgbClr val="FF0000"/>
              </a:buClr>
              <a:buFont typeface="Wingdings" pitchFamily="2" charset="2"/>
              <a:buChar char="ü"/>
              <a:defRPr/>
            </a:pPr>
            <a:r>
              <a:rPr lang="ru-RU" dirty="0" smtClean="0">
                <a:solidFill>
                  <a:srgbClr val="7030A0"/>
                </a:solidFill>
              </a:rPr>
              <a:t>Федеральная президентская программа «Дети России»</a:t>
            </a:r>
            <a:endParaRPr lang="ru-RU" dirty="0">
              <a:solidFill>
                <a:srgbClr val="7030A0"/>
              </a:solidFill>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77318" cy="571504"/>
          </a:xfrm>
        </p:spPr>
        <p:txBody>
          <a:bodyPr>
            <a:noAutofit/>
          </a:bodyPr>
          <a:lstStyle/>
          <a:p>
            <a:pPr algn="ctr" eaLnBrk="1" fontAlgn="auto" hangingPunct="1">
              <a:spcAft>
                <a:spcPts val="0"/>
              </a:spcAft>
              <a:defRPr/>
            </a:pPr>
            <a:r>
              <a:rPr lang="ru-RU" sz="1800" dirty="0" smtClean="0">
                <a:solidFill>
                  <a:srgbClr val="002060"/>
                </a:solidFill>
                <a:latin typeface="Times New Roman" pitchFamily="18" charset="0"/>
              </a:rPr>
              <a:t>Контингент обучающихся в МБДОУ детский сад «Северяночка»  2012-2013 г . составляет 72/62 детей. В сравнении с 2011-2012 годом детей в детском саду уменьшилось, в связи  с капитальным ремонтом 2 го корпуса.</a:t>
            </a:r>
            <a:endParaRPr lang="ru-RU" sz="2000" dirty="0">
              <a:solidFill>
                <a:srgbClr val="002060"/>
              </a:solidFill>
            </a:endParaRPr>
          </a:p>
        </p:txBody>
      </p:sp>
      <p:graphicFrame>
        <p:nvGraphicFramePr>
          <p:cNvPr id="19458" name="Содержимое 6"/>
          <p:cNvGraphicFramePr>
            <a:graphicFrameLocks noGrp="1"/>
          </p:cNvGraphicFramePr>
          <p:nvPr>
            <p:ph idx="1"/>
          </p:nvPr>
        </p:nvGraphicFramePr>
        <p:xfrm>
          <a:off x="163513" y="949325"/>
          <a:ext cx="8788400" cy="5816600"/>
        </p:xfrm>
        <a:graphic>
          <a:graphicData uri="http://schemas.openxmlformats.org/presentationml/2006/ole">
            <p:oleObj spid="_x0000_s19458" r:id="rId3" imgW="8785097" imgH="5816088" progId="Excel.Chart.8">
              <p:embed/>
            </p:oleObj>
          </a:graphicData>
        </a:graphic>
      </p:graphicFrame>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1285884"/>
          </a:xfrm>
        </p:spPr>
        <p:txBody>
          <a:bodyPr/>
          <a:lstStyle/>
          <a:p>
            <a:pPr algn="ctr" eaLnBrk="1" fontAlgn="auto" hangingPunct="1">
              <a:spcAft>
                <a:spcPts val="0"/>
              </a:spcAft>
              <a:defRPr/>
            </a:pPr>
            <a:r>
              <a:rPr lang="ru-RU" dirty="0" smtClean="0">
                <a:solidFill>
                  <a:srgbClr val="7030A0"/>
                </a:solidFill>
              </a:rPr>
              <a:t>Количество детей в группах:</a:t>
            </a:r>
            <a:endParaRPr lang="ru-RU" dirty="0">
              <a:solidFill>
                <a:srgbClr val="7030A0"/>
              </a:solidFill>
            </a:endParaRPr>
          </a:p>
        </p:txBody>
      </p:sp>
      <p:sp>
        <p:nvSpPr>
          <p:cNvPr id="20482" name="Содержимое 2"/>
          <p:cNvSpPr>
            <a:spLocks noGrp="1"/>
          </p:cNvSpPr>
          <p:nvPr>
            <p:ph idx="1"/>
          </p:nvPr>
        </p:nvSpPr>
        <p:spPr>
          <a:xfrm>
            <a:off x="285750" y="1143000"/>
            <a:ext cx="8686800" cy="5357813"/>
          </a:xfrm>
        </p:spPr>
        <p:txBody>
          <a:bodyPr/>
          <a:lstStyle/>
          <a:p>
            <a:pPr eaLnBrk="1" hangingPunct="1">
              <a:buFont typeface="Wingdings 2" pitchFamily="18" charset="2"/>
              <a:buNone/>
            </a:pPr>
            <a:endParaRPr lang="ru-RU" smtClean="0"/>
          </a:p>
          <a:p>
            <a:pPr eaLnBrk="1" hangingPunct="1"/>
            <a:r>
              <a:rPr lang="ru-RU" sz="4400" b="1" smtClean="0"/>
              <a:t>2-ая младшая группа – 23 человек</a:t>
            </a:r>
          </a:p>
          <a:p>
            <a:pPr eaLnBrk="1" hangingPunct="1"/>
            <a:r>
              <a:rPr lang="ru-RU" sz="4400" b="1" smtClean="0"/>
              <a:t>Средняя группа – 18 человек</a:t>
            </a:r>
          </a:p>
          <a:p>
            <a:pPr eaLnBrk="1" hangingPunct="1"/>
            <a:r>
              <a:rPr lang="ru-RU" sz="4400" b="1" smtClean="0"/>
              <a:t>Старшая группа – 10 человек</a:t>
            </a:r>
          </a:p>
          <a:p>
            <a:pPr eaLnBrk="1" hangingPunct="1"/>
            <a:r>
              <a:rPr lang="ru-RU" sz="4400" b="1" smtClean="0"/>
              <a:t>Подготовительная группа – 21 человек.</a:t>
            </a:r>
          </a:p>
          <a:p>
            <a:pPr eaLnBrk="1" hangingPunct="1">
              <a:buFont typeface="Wingdings 2" pitchFamily="18" charset="2"/>
              <a:buNone/>
            </a:pPr>
            <a:endParaRPr lang="ru-RU" smtClean="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solidFill>
                  <a:srgbClr val="FF0000"/>
                </a:solidFill>
              </a:rPr>
              <a:t>Таблица по количеству детей в семье 2012-2013 года.</a:t>
            </a:r>
            <a:r>
              <a:rPr lang="ru-RU" dirty="0" smtClean="0"/>
              <a:t> </a:t>
            </a:r>
            <a:endParaRPr lang="ru-RU" dirty="0"/>
          </a:p>
        </p:txBody>
      </p:sp>
      <p:graphicFrame>
        <p:nvGraphicFramePr>
          <p:cNvPr id="4" name="Содержимое 3"/>
          <p:cNvGraphicFramePr>
            <a:graphicFrameLocks noGrp="1"/>
          </p:cNvGraphicFramePr>
          <p:nvPr>
            <p:ph idx="1"/>
          </p:nvPr>
        </p:nvGraphicFramePr>
        <p:xfrm>
          <a:off x="214313" y="2000250"/>
          <a:ext cx="8686800" cy="2733675"/>
        </p:xfrm>
        <a:graphic>
          <a:graphicData uri="http://schemas.openxmlformats.org/drawingml/2006/table">
            <a:tbl>
              <a:tblPr firstRow="1" bandRow="1">
                <a:tableStyleId>{5C22544A-7EE6-4342-B048-85BDC9FD1C3A}</a:tableStyleId>
              </a:tblPr>
              <a:tblGrid>
                <a:gridCol w="2171700"/>
                <a:gridCol w="2171700"/>
                <a:gridCol w="2171700"/>
                <a:gridCol w="2171700"/>
              </a:tblGrid>
              <a:tr h="857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Общее количество детей/МНС</a:t>
                      </a:r>
                    </a:p>
                    <a:p>
                      <a:endParaRPr lang="ru-RU" dirty="0"/>
                    </a:p>
                  </a:txBody>
                  <a:tcPr/>
                </a:tc>
                <a:tc>
                  <a:txBody>
                    <a:bodyPr/>
                    <a:lstStyle/>
                    <a:p>
                      <a:pPr algn="ct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1-ый ребёнок в семье/МНС</a:t>
                      </a:r>
                      <a:endParaRPr lang="ru-RU" b="1"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2-ой ребёнок в семье/МНС</a:t>
                      </a:r>
                    </a:p>
                    <a:p>
                      <a:endParaRPr lang="ru-RU" b="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3-ий и последующий/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МНС</a:t>
                      </a:r>
                    </a:p>
                    <a:p>
                      <a:endParaRPr lang="ru-RU" dirty="0"/>
                    </a:p>
                  </a:txBody>
                  <a:tcPr/>
                </a:tc>
              </a:tr>
              <a:tr h="1544641">
                <a:tc>
                  <a:txBody>
                    <a:bodyPr/>
                    <a:lstStyle/>
                    <a:p>
                      <a:pPr algn="ctr"/>
                      <a:endParaRPr lang="ru-RU" dirty="0" smtClean="0"/>
                    </a:p>
                    <a:p>
                      <a:pPr algn="ctr"/>
                      <a:endParaRPr lang="ru-RU" dirty="0" smtClean="0"/>
                    </a:p>
                    <a:p>
                      <a:pPr algn="ctr"/>
                      <a:r>
                        <a:rPr lang="ru-RU" b="1" dirty="0" smtClean="0"/>
                        <a:t>72/62</a:t>
                      </a:r>
                      <a:endParaRPr lang="ru-RU" b="1" dirty="0"/>
                    </a:p>
                  </a:txBody>
                  <a:tcPr/>
                </a:tc>
                <a:tc>
                  <a:txBody>
                    <a:bodyPr/>
                    <a:lstStyle/>
                    <a:p>
                      <a:pPr algn="ctr"/>
                      <a:endParaRPr lang="ru-RU" dirty="0" smtClean="0"/>
                    </a:p>
                    <a:p>
                      <a:pPr algn="ctr"/>
                      <a:endParaRPr lang="ru-RU" dirty="0" smtClean="0"/>
                    </a:p>
                    <a:p>
                      <a:pPr algn="ctr"/>
                      <a:r>
                        <a:rPr lang="ru-RU" dirty="0" smtClean="0"/>
                        <a:t>26/22</a:t>
                      </a:r>
                      <a:endParaRPr lang="ru-RU" dirty="0"/>
                    </a:p>
                  </a:txBody>
                  <a:tcPr/>
                </a:tc>
                <a:tc>
                  <a:txBody>
                    <a:bodyPr/>
                    <a:lstStyle/>
                    <a:p>
                      <a:pPr algn="ctr"/>
                      <a:endParaRPr lang="ru-RU" dirty="0" smtClean="0"/>
                    </a:p>
                    <a:p>
                      <a:pPr algn="ctr"/>
                      <a:endParaRPr lang="ru-RU" dirty="0" smtClean="0"/>
                    </a:p>
                    <a:p>
                      <a:pPr algn="ctr"/>
                      <a:r>
                        <a:rPr lang="ru-RU" dirty="0" smtClean="0"/>
                        <a:t>27/22</a:t>
                      </a:r>
                      <a:endParaRPr lang="ru-RU" dirty="0"/>
                    </a:p>
                  </a:txBody>
                  <a:tcPr/>
                </a:tc>
                <a:tc>
                  <a:txBody>
                    <a:bodyPr/>
                    <a:lstStyle/>
                    <a:p>
                      <a:pPr algn="ctr"/>
                      <a:endParaRPr lang="ru-RU" dirty="0"/>
                    </a:p>
                    <a:p>
                      <a:pPr algn="ctr"/>
                      <a:endParaRPr lang="ru-RU" dirty="0"/>
                    </a:p>
                    <a:p>
                      <a:pPr algn="ctr"/>
                      <a:r>
                        <a:rPr lang="ru-RU" dirty="0" smtClean="0"/>
                        <a:t>18/16</a:t>
                      </a:r>
                      <a:endParaRPr lang="ru-RU" dirty="0"/>
                    </a:p>
                  </a:txBody>
                  <a:tcPr/>
                </a:tc>
              </a:tr>
            </a:tbl>
          </a:graphicData>
        </a:graphic>
      </p:graphicFrame>
    </p:spTree>
  </p:cSld>
  <p:clrMapOvr>
    <a:masterClrMapping/>
  </p:clrMapOvr>
  <p:transition advClick="0">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1337</TotalTime>
  <Words>1367</Words>
  <PresentationFormat>Экран (4:3)</PresentationFormat>
  <Paragraphs>86</Paragraphs>
  <Slides>24</Slides>
  <Notes>0</Notes>
  <HiddenSlides>0</HiddenSlides>
  <MMClips>0</MMClips>
  <ScaleCrop>false</ScaleCrop>
  <HeadingPairs>
    <vt:vector size="8" baseType="variant">
      <vt:variant>
        <vt:lpstr>Использованные шрифты</vt:lpstr>
      </vt:variant>
      <vt:variant>
        <vt:i4>7</vt:i4>
      </vt:variant>
      <vt:variant>
        <vt:lpstr>Шаблон оформления</vt:lpstr>
      </vt:variant>
      <vt:variant>
        <vt:i4>6</vt:i4>
      </vt:variant>
      <vt:variant>
        <vt:lpstr>Внедренные серверы OLE</vt:lpstr>
      </vt:variant>
      <vt:variant>
        <vt:i4>1</vt:i4>
      </vt:variant>
      <vt:variant>
        <vt:lpstr>Заголовки слайдов</vt:lpstr>
      </vt:variant>
      <vt:variant>
        <vt:i4>24</vt:i4>
      </vt:variant>
    </vt:vector>
  </HeadingPairs>
  <TitlesOfParts>
    <vt:vector size="38" baseType="lpstr">
      <vt:lpstr>Arial</vt:lpstr>
      <vt:lpstr>Franklin Gothic Medium</vt:lpstr>
      <vt:lpstr>Franklin Gothic Book</vt:lpstr>
      <vt:lpstr>Wingdings 2</vt:lpstr>
      <vt:lpstr>Calibri</vt:lpstr>
      <vt:lpstr>Wingdings</vt:lpstr>
      <vt:lpstr>Times New Roman</vt:lpstr>
      <vt:lpstr>Трек</vt:lpstr>
      <vt:lpstr>Трек</vt:lpstr>
      <vt:lpstr>Трек</vt:lpstr>
      <vt:lpstr>Трек</vt:lpstr>
      <vt:lpstr>Трек</vt:lpstr>
      <vt:lpstr>Трек</vt:lpstr>
      <vt:lpstr>Диаграмма Microsoft Excel</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й1цук</cp:lastModifiedBy>
  <cp:revision>111</cp:revision>
  <dcterms:created xsi:type="dcterms:W3CDTF">2013-05-17T10:50:04Z</dcterms:created>
  <dcterms:modified xsi:type="dcterms:W3CDTF">2014-05-25T10:21:15Z</dcterms:modified>
</cp:coreProperties>
</file>