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66" r:id="rId5"/>
    <p:sldId id="268" r:id="rId6"/>
    <p:sldId id="270" r:id="rId7"/>
    <p:sldId id="257" r:id="rId8"/>
    <p:sldId id="258" r:id="rId9"/>
    <p:sldId id="259" r:id="rId10"/>
    <p:sldId id="264" r:id="rId11"/>
    <p:sldId id="260" r:id="rId12"/>
    <p:sldId id="263" r:id="rId13"/>
    <p:sldId id="261" r:id="rId14"/>
    <p:sldId id="262" r:id="rId15"/>
    <p:sldId id="269" r:id="rId16"/>
    <p:sldId id="273" r:id="rId17"/>
    <p:sldId id="274" r:id="rId18"/>
    <p:sldId id="275" r:id="rId19"/>
    <p:sldId id="276" r:id="rId20"/>
    <p:sldId id="277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4%D0%B0%D0%B9%D0%BB:L.N.Tolstoy_Prokudin-Gorsky.jpg&amp;filetimestamp=2012050120374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shima.com/images/25000363460.jp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bex.ru/dimg/18272.jpg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hyperlink" Target="http://russianagate.com/catalog/images/trimedveda.jpg" TargetMode="Externa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ookz.ru/authors/tolstoi-lev/kosto4ka_539/i_003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2699792" y="1772816"/>
            <a:ext cx="4032448" cy="3656577"/>
          </a:xfrm>
          <a:prstGeom prst="ellipse">
            <a:avLst/>
          </a:prstGeom>
          <a:ln w="76200" cap="rnd" cmpd="tri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500042"/>
            <a:ext cx="907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Л. ТОЛСТОЙ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50070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Monotype Corsiva" pitchFamily="66" charset="0"/>
              </a:rPr>
              <a:t>ЛИТЕРАТУРА ДЛЯ ДОШКОЛЬНИКОВ В ЛОГОПЕДИЧЕСКОЙ РАБОТЕ.</a:t>
            </a:r>
          </a:p>
          <a:p>
            <a:pPr algn="ctr"/>
            <a:r>
              <a:rPr lang="ru-RU" sz="1400" b="1" dirty="0" smtClean="0">
                <a:latin typeface="Monotype Corsiva" pitchFamily="66" charset="0"/>
              </a:rPr>
              <a:t>Учитель-логопед </a:t>
            </a:r>
            <a:r>
              <a:rPr lang="ru-RU" sz="1400" b="1" dirty="0" smtClean="0">
                <a:latin typeface="Monotype Corsiva" pitchFamily="66" charset="0"/>
              </a:rPr>
              <a:t>Рябышена С.А.</a:t>
            </a:r>
            <a:endParaRPr lang="ru-RU" sz="1400" b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908720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ФИЛИПОК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илипок с азбу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28"/>
            <a:ext cx="5300677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714356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Franklin Gothic Demi" pitchFamily="34" charset="0"/>
              </a:rPr>
              <a:t>Стало Филиппку скучно одному, бабушка заснула, а он стал искать шапку. Своей не нашёл, взял старую, отцовскую, и пошёл в школу.</a:t>
            </a:r>
            <a:endParaRPr lang="ru-RU" sz="1400" b="1" dirty="0">
              <a:latin typeface="Franklin Gothic Demi" pitchFamily="34" charset="0"/>
            </a:endParaRPr>
          </a:p>
        </p:txBody>
      </p:sp>
      <p:pic>
        <p:nvPicPr>
          <p:cNvPr id="4" name="Picture 2" descr="C:\Documents and Settings\User\Рабочий стол\ИЛЛЮСТРАЦИИ Новая папка\детские картинки Новая папка\school0447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2595550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илипок шел в школу на него напали соба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786742" cy="49292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7" y="5286388"/>
            <a:ext cx="82153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Franklin Gothic Demi" pitchFamily="34" charset="0"/>
              </a:rPr>
              <a:t>Школа была за селом у церкви. Когда Филиппок шёл по своей слободе, собаки не трогали его, они его знали. Но когда он вышел к чужим дворам, выскочила Жучка, залаяла, а за Жучкой большая собака Волчок. Филиппок бросился бежать, собака тоже за ним. Филиппок стал кричать, споткнулся и упал.</a:t>
            </a:r>
          </a:p>
          <a:p>
            <a:r>
              <a:rPr lang="ru-RU" sz="1400" dirty="0" smtClean="0">
                <a:latin typeface="Franklin Gothic Demi" pitchFamily="34" charset="0"/>
              </a:rPr>
              <a:t>Вышел мужик, отогнал собак и сказал: «Куда ты, пострелёнок, один бежишь?»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Филиппок ничего не сказал, подобрал полы и пустился бежать во весь дух.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учитель сельской школы и уче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500594" cy="57864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429256" y="214290"/>
            <a:ext cx="35004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Franklin Gothic Demi" pitchFamily="34" charset="0"/>
              </a:rPr>
              <a:t>Прибежал он к школе. На крыльце никого нет, а в школе, слышно, гудят голоса ребят. На Филиппка нашёл страх: «Что как учитель меня прогонит?» И стал он думать, что ему делать.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Назад идти – опять собака заест, в школу идти – учителя боится.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Шла мимо школы баба с ведром и говорит: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– Все учатся, а ты что тут стоишь? Филиппок и пошёл в школу. В сенцах снял шапку и отворил дверь. Школа вся была полна ребят. Все кричали своё, и учитель в красном шарфе ходил посередине.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– Ты что? – закричал он на </a:t>
            </a:r>
            <a:r>
              <a:rPr lang="ru-RU" sz="1200" dirty="0" err="1" smtClean="0">
                <a:latin typeface="Franklin Gothic Demi" pitchFamily="34" charset="0"/>
              </a:rPr>
              <a:t>Филипка</a:t>
            </a:r>
            <a:r>
              <a:rPr lang="ru-RU" sz="1200" dirty="0" smtClean="0">
                <a:latin typeface="Franklin Gothic Demi" pitchFamily="34" charset="0"/>
              </a:rPr>
              <a:t>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</a:t>
            </a:r>
            <a:r>
              <a:rPr lang="ru-RU" sz="1200" dirty="0" err="1" smtClean="0">
                <a:latin typeface="Franklin Gothic Demi" pitchFamily="34" charset="0"/>
              </a:rPr>
              <a:t>Филипок</a:t>
            </a:r>
            <a:r>
              <a:rPr lang="ru-RU" sz="1200" dirty="0" smtClean="0">
                <a:latin typeface="Franklin Gothic Demi" pitchFamily="34" charset="0"/>
              </a:rPr>
              <a:t> ухватился за шапку и ничего не говорил.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– Да ты кто?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</a:t>
            </a:r>
            <a:r>
              <a:rPr lang="ru-RU" sz="1200" dirty="0" err="1" smtClean="0">
                <a:latin typeface="Franklin Gothic Demi" pitchFamily="34" charset="0"/>
              </a:rPr>
              <a:t>Филипок</a:t>
            </a:r>
            <a:r>
              <a:rPr lang="ru-RU" sz="1200" dirty="0" smtClean="0">
                <a:latin typeface="Franklin Gothic Demi" pitchFamily="34" charset="0"/>
              </a:rPr>
              <a:t> молчал.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– Или ты немой?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</a:t>
            </a:r>
            <a:r>
              <a:rPr lang="ru-RU" sz="1200" dirty="0" err="1" smtClean="0">
                <a:latin typeface="Franklin Gothic Demi" pitchFamily="34" charset="0"/>
              </a:rPr>
              <a:t>Филипок</a:t>
            </a:r>
            <a:r>
              <a:rPr lang="ru-RU" sz="1200" dirty="0" smtClean="0">
                <a:latin typeface="Franklin Gothic Demi" pitchFamily="34" charset="0"/>
              </a:rPr>
              <a:t> так испугался, что говорить не мог.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– Ну так иди домой, коли говорить не хочешь. – А </a:t>
            </a:r>
            <a:r>
              <a:rPr lang="ru-RU" sz="1200" dirty="0" err="1" smtClean="0">
                <a:latin typeface="Franklin Gothic Demi" pitchFamily="34" charset="0"/>
              </a:rPr>
              <a:t>Филипок</a:t>
            </a:r>
            <a:r>
              <a:rPr lang="ru-RU" sz="1200" dirty="0" smtClean="0">
                <a:latin typeface="Franklin Gothic Demi" pitchFamily="34" charset="0"/>
              </a:rPr>
              <a:t> и рад бы что сказать, да в горле у него от страха пересохло. Он посмотрел на учителя и заплакал.</a:t>
            </a:r>
            <a:br>
              <a:rPr lang="ru-RU" sz="1200" dirty="0" smtClean="0">
                <a:latin typeface="Franklin Gothic Demi" pitchFamily="34" charset="0"/>
              </a:rPr>
            </a:br>
            <a:r>
              <a:rPr lang="ru-RU" sz="1200" dirty="0" smtClean="0">
                <a:latin typeface="Franklin Gothic Demi" pitchFamily="34" charset="0"/>
              </a:rPr>
              <a:t>   Тогда учителю жалко его стало. Он погладил его по голове и спросил у ребят, кто этот мальчик.</a:t>
            </a:r>
            <a:endParaRPr lang="ru-RU" sz="12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урок в школ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5857916" cy="62151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57950" y="357166"/>
            <a:ext cx="25717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Franklin Gothic Demi" pitchFamily="34" charset="0"/>
              </a:rPr>
              <a:t/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- Это Филиппок, </a:t>
            </a:r>
            <a:r>
              <a:rPr lang="ru-RU" sz="1400" dirty="0" err="1" smtClean="0">
                <a:latin typeface="Franklin Gothic Demi" pitchFamily="34" charset="0"/>
              </a:rPr>
              <a:t>Костюшкин</a:t>
            </a:r>
            <a:r>
              <a:rPr lang="ru-RU" sz="1400" dirty="0" smtClean="0">
                <a:latin typeface="Franklin Gothic Demi" pitchFamily="34" charset="0"/>
              </a:rPr>
              <a:t> брат, он давно просится в школу, да мать не пускает его, и он украдкой пришёл в школу.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- Ну, садись на лавку возле брата, а я твою мать попрошу, чтоб пускала тебя в школу.</a:t>
            </a:r>
            <a:r>
              <a:rPr lang="ru-RU" sz="1400" dirty="0" smtClean="0"/>
              <a:t>  </a:t>
            </a:r>
            <a:r>
              <a:rPr lang="ru-RU" sz="1400" dirty="0" smtClean="0">
                <a:latin typeface="Franklin Gothic Demi" pitchFamily="34" charset="0"/>
              </a:rPr>
              <a:t>Учитель стал показывать Филиппку буквы, а Филиппок их уж знал и немножко читать умел.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– Ну-ка сложи своё имя.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Филиппок сказал: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– </a:t>
            </a:r>
            <a:r>
              <a:rPr lang="ru-RU" sz="1400" dirty="0" err="1" smtClean="0">
                <a:latin typeface="Franklin Gothic Demi" pitchFamily="34" charset="0"/>
              </a:rPr>
              <a:t>Хве-и-хви</a:t>
            </a:r>
            <a:r>
              <a:rPr lang="ru-RU" sz="1400" dirty="0" smtClean="0">
                <a:latin typeface="Franklin Gothic Demi" pitchFamily="34" charset="0"/>
              </a:rPr>
              <a:t>, </a:t>
            </a:r>
            <a:r>
              <a:rPr lang="ru-RU" sz="1400" dirty="0" err="1" smtClean="0">
                <a:latin typeface="Franklin Gothic Demi" pitchFamily="34" charset="0"/>
              </a:rPr>
              <a:t>ле-и-ли</a:t>
            </a:r>
            <a:r>
              <a:rPr lang="ru-RU" sz="1400" dirty="0" smtClean="0">
                <a:latin typeface="Franklin Gothic Demi" pitchFamily="34" charset="0"/>
              </a:rPr>
              <a:t>, </a:t>
            </a:r>
            <a:r>
              <a:rPr lang="ru-RU" sz="1400" dirty="0" err="1" smtClean="0">
                <a:latin typeface="Franklin Gothic Demi" pitchFamily="34" charset="0"/>
              </a:rPr>
              <a:t>пе-ок-пок</a:t>
            </a:r>
            <a:r>
              <a:rPr lang="ru-RU" sz="1400" dirty="0" smtClean="0">
                <a:latin typeface="Franklin Gothic Demi" pitchFamily="34" charset="0"/>
              </a:rPr>
              <a:t>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Все засмеялись.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– Молодец, – сказал учитель. – Кто же тебя учил читать?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</a:t>
            </a:r>
            <a:r>
              <a:rPr lang="ru-RU" sz="1400" dirty="0" err="1" smtClean="0">
                <a:latin typeface="Franklin Gothic Demi" pitchFamily="34" charset="0"/>
              </a:rPr>
              <a:t>Филипок</a:t>
            </a:r>
            <a:r>
              <a:rPr lang="ru-RU" sz="1400" dirty="0" smtClean="0">
                <a:latin typeface="Franklin Gothic Demi" pitchFamily="34" charset="0"/>
              </a:rPr>
              <a:t> осмелился и сказал:</a:t>
            </a:r>
            <a:endParaRPr lang="ru-RU" sz="14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де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4929222" cy="57150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5500694" y="425939"/>
            <a:ext cx="32861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Franklin Gothic Demi" pitchFamily="34" charset="0"/>
              </a:rPr>
              <a:t>Филипок</a:t>
            </a:r>
            <a:r>
              <a:rPr lang="ru-RU" sz="1400" dirty="0" smtClean="0">
                <a:latin typeface="Franklin Gothic Demi" pitchFamily="34" charset="0"/>
              </a:rPr>
              <a:t> осмелился и сказал: </a:t>
            </a:r>
          </a:p>
          <a:p>
            <a:r>
              <a:rPr lang="ru-RU" sz="1400" dirty="0" smtClean="0">
                <a:latin typeface="Franklin Gothic Demi" pitchFamily="34" charset="0"/>
              </a:rPr>
              <a:t>– </a:t>
            </a:r>
            <a:r>
              <a:rPr lang="ru-RU" sz="1400" dirty="0" err="1" smtClean="0">
                <a:latin typeface="Franklin Gothic Demi" pitchFamily="34" charset="0"/>
              </a:rPr>
              <a:t>Костюшка</a:t>
            </a:r>
            <a:r>
              <a:rPr lang="ru-RU" sz="1400" dirty="0" smtClean="0">
                <a:latin typeface="Franklin Gothic Demi" pitchFamily="34" charset="0"/>
              </a:rPr>
              <a:t>. Я бедовый, я сразу всё понял. Я страсть какой ловкий!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Учитель засмеялся и сказал: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   – Ты погоди хвалиться, а поучись. </a:t>
            </a:r>
          </a:p>
          <a:p>
            <a:r>
              <a:rPr lang="ru-RU" sz="1400" dirty="0" smtClean="0">
                <a:latin typeface="Franklin Gothic Demi" pitchFamily="34" charset="0"/>
              </a:rPr>
              <a:t>С тех пор Филиппок стал ходить с ребятами в школу.</a:t>
            </a:r>
            <a:endParaRPr lang="ru-RU" sz="1400" dirty="0">
              <a:latin typeface="Franklin Gothic Demi" pitchFamily="34" charset="0"/>
            </a:endParaRPr>
          </a:p>
        </p:txBody>
      </p:sp>
      <p:pic>
        <p:nvPicPr>
          <p:cNvPr id="6" name="Picture 2" descr="C:\Documents and Settings\User\Рабочий стол\ИЛЛЮСТРАЦИИ Новая папка\детские картинки Новая папка\school056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714620"/>
            <a:ext cx="2857520" cy="26570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/>
              <a:t> БЕСЕДА ПО ПРОИЗВЕДЕНИЮ.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9" y="1142984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 ком рассказ Л.Н.Толстого?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Расскажите, как Филиппок попал в школу?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Какие «приключения» произошли с Филиппком, пока он шел в школу?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 Филиппок понравился учителю?</a:t>
            </a:r>
          </a:p>
          <a:p>
            <a:pPr marL="342900" indent="-342900">
              <a:buAutoNum type="arabicPeriod"/>
            </a:pPr>
            <a:r>
              <a:rPr lang="ru-RU" dirty="0" smtClean="0"/>
              <a:t> Как вы думаете, хорошо ли будет учиться Филиппок в школе? Почему?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/>
              <a:t>ПЕРЕСКАЗ РАССКАЗА </a:t>
            </a:r>
            <a:endParaRPr lang="ru-RU" b="1" dirty="0" smtClean="0"/>
          </a:p>
          <a:p>
            <a:pPr algn="ctr"/>
            <a:r>
              <a:rPr lang="ru-RU" dirty="0" smtClean="0"/>
              <a:t>(по частям с опорой на план и иллюстрациям)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4286256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Филиппок собирается в школу.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Дорога в школу.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Страшно войти в школу в первый раз.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Встреча с учителем.</a:t>
            </a:r>
          </a:p>
          <a:p>
            <a:pPr marL="342900" indent="-342900">
              <a:buAutoNum type="arabicPeriod"/>
            </a:pPr>
            <a:r>
              <a:rPr lang="ru-RU" dirty="0" smtClean="0"/>
              <a:t> Первое задание учителя.</a:t>
            </a: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илипок и его ма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2643206" cy="3571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бабушка вяжет Филипку нос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857364"/>
            <a:ext cx="2357454" cy="3571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1. Филиппок собирается в школу.</a:t>
            </a:r>
            <a:endParaRPr lang="ru-RU" dirty="0"/>
          </a:p>
        </p:txBody>
      </p:sp>
      <p:pic>
        <p:nvPicPr>
          <p:cNvPr id="7" name="Picture 2" descr="Филипок с азбукой идет в школ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1857364"/>
            <a:ext cx="2643206" cy="3571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2. Дорога в школу.</a:t>
            </a:r>
            <a:endParaRPr lang="ru-RU" dirty="0"/>
          </a:p>
        </p:txBody>
      </p:sp>
      <p:pic>
        <p:nvPicPr>
          <p:cNvPr id="5" name="Picture 4" descr="Филипок шел в школу на него напали соба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7786742" cy="47149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илипок с азбу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3429024" cy="44291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3. Страшно войти в школу  в первый раз.</a:t>
            </a:r>
            <a:endParaRPr lang="ru-RU" dirty="0"/>
          </a:p>
        </p:txBody>
      </p:sp>
      <p:pic>
        <p:nvPicPr>
          <p:cNvPr id="4" name="Picture 2" descr="учитель сельской школы и учен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357298"/>
            <a:ext cx="3429024" cy="45005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714876" y="35716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4. Встреча с учителем.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урок в школ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85860"/>
            <a:ext cx="3571900" cy="47863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785786" y="64291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хвались, а поучись.</a:t>
            </a:r>
            <a:endParaRPr lang="ru-RU" dirty="0"/>
          </a:p>
        </p:txBody>
      </p:sp>
      <p:pic>
        <p:nvPicPr>
          <p:cNvPr id="4" name="Picture 2" descr="де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285860"/>
            <a:ext cx="3571900" cy="47863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Цель.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Формирование связной речи:</a:t>
            </a:r>
          </a:p>
          <a:p>
            <a:pPr>
              <a:buFontTx/>
              <a:buChar char="-"/>
            </a:pPr>
            <a:r>
              <a:rPr lang="ru-RU" dirty="0" smtClean="0"/>
              <a:t> диалогической: беседа после экскурсии в библиотеку;</a:t>
            </a:r>
          </a:p>
          <a:p>
            <a:pPr>
              <a:buFontTx/>
              <a:buChar char="-"/>
            </a:pPr>
            <a:r>
              <a:rPr lang="ru-RU" dirty="0" smtClean="0"/>
              <a:t> монологической: пересказ рассказа Л.Толстого «Филиппок»  (по частям).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Вырабатывать контроль за правильным произношением поставленных звуков при ответах на вопросы и пересказе текста.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Распространенность предложений и согласованность членов предложения.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Актуализация словаря: слова и выражения из рассказа Л.Толстого «Филиппок»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Развитие слухового и зрительного восприятия, внимания, памяти и речемыслительных операций.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b="1" u="sng" dirty="0" smtClean="0"/>
              <a:t>Части презентации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Беседа  после экскурсии в библиотеку.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Рассказ о писателе Льве Николаевиче Толстом. Его рассказы – детям.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Чтение рассказа Л.Толстого «Филиппок».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Пересказ рассказа «Филиппок» Л.Толстого.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8957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b="1" dirty="0" smtClean="0"/>
              <a:t>   НЕ СТЫДНО НЕ ЗНАТЬ, СТЫДНО НЕ УЧИТЬСЯ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/>
              <a:t>    УЧЕНЬЕ-СВЕТ, А НЕУЧЕНЬЕ – ТЬМА.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00042"/>
            <a:ext cx="7500990" cy="185738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ОБЪЯСНЯЛКИ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5736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/>
              <a:t>ЗАДАНИЕ:</a:t>
            </a:r>
            <a:r>
              <a:rPr lang="ru-RU" sz="1400" dirty="0" smtClean="0"/>
              <a:t> ОБЪЯСНИТЬ ЗНАЧЕНИЕ ПОГОВОРОК:</a:t>
            </a:r>
            <a:endParaRPr lang="ru-RU" sz="1400" dirty="0"/>
          </a:p>
        </p:txBody>
      </p:sp>
      <p:pic>
        <p:nvPicPr>
          <p:cNvPr id="1026" name="Picture 2" descr="C:\Documents and Settings\User\Рабочий стол\ИЛЛЮСТРАЦИИ Новая папка\детские картинки Новая папка\img108[2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714752"/>
            <a:ext cx="4460611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lf-english.ru/wp-content/uploads/879828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571612"/>
            <a:ext cx="4286280" cy="3786214"/>
          </a:xfrm>
          <a:prstGeom prst="ellipse">
            <a:avLst/>
          </a:prstGeom>
          <a:noFill/>
          <a:ln w="76200" cmpd="tri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569115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КНИГУ ПЕРВУЮ МОЮ БЕРЕГУ Я И ЛЮБЛЮ.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03266" y="714356"/>
            <a:ext cx="5737468" cy="17859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КОНЕЦ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64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Лексика:</a:t>
            </a:r>
          </a:p>
          <a:p>
            <a:pPr>
              <a:buFontTx/>
              <a:buChar char="-"/>
            </a:pPr>
            <a:r>
              <a:rPr lang="ru-RU" dirty="0" smtClean="0"/>
              <a:t> существительные: библиотека, чтение, читатели, изба, слобода, пострелёнок (мальчик), немой (человек).</a:t>
            </a:r>
          </a:p>
          <a:p>
            <a:pPr>
              <a:buFontTx/>
              <a:buChar char="-"/>
            </a:pPr>
            <a:r>
              <a:rPr lang="ru-RU" dirty="0" smtClean="0"/>
              <a:t> прилагательные: поденная ( работа), страсть какой ловкий,</a:t>
            </a:r>
          </a:p>
          <a:p>
            <a:pPr>
              <a:buFontTx/>
              <a:buChar char="-"/>
            </a:pPr>
            <a:r>
              <a:rPr lang="ru-RU" dirty="0" smtClean="0"/>
              <a:t> глаголы: гудят (голоса), заедят ( собаки), осмелиться, бежать во весь дух.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b="1" u="sng" dirty="0" smtClean="0"/>
              <a:t>Вопросы к беседе: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такое – библиотека?</a:t>
            </a:r>
          </a:p>
          <a:p>
            <a:pPr marL="342900" indent="-342900">
              <a:buAutoNum type="arabicPeriod"/>
            </a:pPr>
            <a:r>
              <a:rPr lang="ru-RU" dirty="0" smtClean="0"/>
              <a:t>Для чего в библиотеке собрано так много книг?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показали вам и о чем рассказывали в библиотеке?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Какую книжку выбрал каждый из вас?</a:t>
            </a:r>
          </a:p>
          <a:p>
            <a:pPr marL="342900" indent="-342900">
              <a:buAutoNum type="arabicPeriod"/>
            </a:pPr>
            <a:r>
              <a:rPr lang="ru-RU" dirty="0" smtClean="0"/>
              <a:t>Кто уже прочитал выбранную книжку? Кто тебе ее прочитал?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Понравилась ли она? Хотел бы ты записаться в библиотеку?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5143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   В библиотеке столько книг!</a:t>
            </a:r>
          </a:p>
          <a:p>
            <a:pPr algn="ctr"/>
            <a:r>
              <a:rPr lang="ru-RU" b="1" dirty="0" smtClean="0">
                <a:latin typeface="+mj-lt"/>
              </a:rPr>
              <a:t>   Внимательно всмотрись-</a:t>
            </a:r>
          </a:p>
          <a:p>
            <a:pPr algn="ctr"/>
            <a:r>
              <a:rPr lang="ru-RU" b="1" dirty="0" smtClean="0">
                <a:latin typeface="+mj-lt"/>
              </a:rPr>
              <a:t>   Здесь тысячи друзей твоих</a:t>
            </a:r>
          </a:p>
          <a:p>
            <a:pPr algn="ctr"/>
            <a:r>
              <a:rPr lang="ru-RU" b="1" dirty="0" smtClean="0">
                <a:latin typeface="+mj-lt"/>
              </a:rPr>
              <a:t>   На полках улеглись!</a:t>
            </a:r>
          </a:p>
          <a:p>
            <a:pPr algn="ctr"/>
            <a:r>
              <a:rPr lang="ru-RU" b="1" dirty="0" smtClean="0">
                <a:latin typeface="+mj-lt"/>
              </a:rPr>
              <a:t>   Стоят на полках и молчат,</a:t>
            </a:r>
          </a:p>
          <a:p>
            <a:pPr algn="ctr"/>
            <a:r>
              <a:rPr lang="ru-RU" b="1" dirty="0" smtClean="0">
                <a:latin typeface="+mj-lt"/>
              </a:rPr>
              <a:t>   Затронешь – вмиг заговорят,</a:t>
            </a:r>
          </a:p>
          <a:p>
            <a:pPr algn="ctr"/>
            <a:r>
              <a:rPr lang="ru-RU" b="1" dirty="0" smtClean="0">
                <a:latin typeface="+mj-lt"/>
              </a:rPr>
              <a:t>   Расскажут вам про все на свете-</a:t>
            </a:r>
          </a:p>
          <a:p>
            <a:pPr algn="ctr"/>
            <a:r>
              <a:rPr lang="ru-RU" b="1" dirty="0" smtClean="0">
                <a:latin typeface="+mj-lt"/>
              </a:rPr>
              <a:t>   Дружите крепко с ними, дети!</a:t>
            </a:r>
          </a:p>
        </p:txBody>
      </p:sp>
      <p:pic>
        <p:nvPicPr>
          <p:cNvPr id="1028" name="Picture 4" descr="http://www.chitaikin.ru/index/231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85728"/>
            <a:ext cx="2667000" cy="6072230"/>
          </a:xfrm>
          <a:prstGeom prst="rect">
            <a:avLst/>
          </a:prstGeom>
          <a:noFill/>
        </p:spPr>
      </p:pic>
      <p:pic>
        <p:nvPicPr>
          <p:cNvPr id="1030" name="Picture 6" descr="http://bibliopskov.ru/img2011/doshk18.jpg"/>
          <p:cNvPicPr>
            <a:picLocks noChangeAspect="1" noChangeArrowheads="1"/>
          </p:cNvPicPr>
          <p:nvPr/>
        </p:nvPicPr>
        <p:blipFill>
          <a:blip r:embed="rId4" cstate="print">
            <a:lum bright="-30000"/>
          </a:blip>
          <a:srcRect/>
          <a:stretch>
            <a:fillRect/>
          </a:stretch>
        </p:blipFill>
        <p:spPr bwMode="auto">
          <a:xfrm>
            <a:off x="500034" y="2857496"/>
            <a:ext cx="5143536" cy="3643338"/>
          </a:xfrm>
          <a:prstGeom prst="rect">
            <a:avLst/>
          </a:prstGeom>
          <a:noFill/>
          <a:ln w="76200" cmpd="tri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.N.Tolstoy Prokudin-Gorsk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428604"/>
            <a:ext cx="3857652" cy="5500726"/>
          </a:xfrm>
          <a:prstGeom prst="rect">
            <a:avLst/>
          </a:prstGeom>
          <a:noFill/>
          <a:ln w="76200" cmpd="tri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Лев Николаевич Толстой</a:t>
            </a:r>
            <a:endParaRPr lang="ru-RU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857232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Ежели бы мне сказали, что то, что я напишу , будут читать теперешние дети лет через двадцать и будут над ним плакать и смеяться , я бы посвятил ему всю свою жизнь и все свои силы.</a:t>
            </a:r>
          </a:p>
          <a:p>
            <a:endParaRPr lang="ru-RU" dirty="0"/>
          </a:p>
        </p:txBody>
      </p:sp>
      <p:pic>
        <p:nvPicPr>
          <p:cNvPr id="5" name="Picture 2" descr="http://elf-english.ru/wp-content/uploads/87982867.jpg"/>
          <p:cNvPicPr>
            <a:picLocks noChangeAspect="1" noChangeArrowheads="1"/>
          </p:cNvPicPr>
          <p:nvPr/>
        </p:nvPicPr>
        <p:blipFill>
          <a:blip r:embed="rId5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642910" y="3357562"/>
            <a:ext cx="3396675" cy="3000396"/>
          </a:xfrm>
          <a:prstGeom prst="ellipse">
            <a:avLst/>
          </a:prstGeom>
          <a:noFill/>
          <a:ln w="76200" cmpd="tri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22196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 descr="Картинка 199 из 2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73169">
            <a:off x="2548680" y="570100"/>
            <a:ext cx="2140215" cy="303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Картинка 10 из 8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4572000" y="357166"/>
            <a:ext cx="242889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Картинка 26 из 8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1928802"/>
            <a:ext cx="23574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3" y="3929066"/>
            <a:ext cx="32147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Я  к вам обращаюсь, </a:t>
            </a:r>
          </a:p>
          <a:p>
            <a:pPr algn="ctr"/>
            <a:r>
              <a:rPr lang="ru-RU" b="1" dirty="0" smtClean="0"/>
              <a:t>товарищи дети:</a:t>
            </a:r>
          </a:p>
          <a:p>
            <a:pPr algn="ctr"/>
            <a:r>
              <a:rPr lang="ru-RU" b="1" dirty="0" smtClean="0"/>
              <a:t>Полезнее книги </a:t>
            </a:r>
          </a:p>
          <a:p>
            <a:pPr algn="ctr"/>
            <a:r>
              <a:rPr lang="ru-RU" b="1" dirty="0" smtClean="0"/>
              <a:t>нет вещи на свете!</a:t>
            </a:r>
          </a:p>
          <a:p>
            <a:pPr algn="ctr"/>
            <a:r>
              <a:rPr lang="ru-RU" b="1" dirty="0" smtClean="0"/>
              <a:t>Пусть книги </a:t>
            </a:r>
          </a:p>
          <a:p>
            <a:pPr algn="ctr"/>
            <a:r>
              <a:rPr lang="ru-RU" b="1" dirty="0" smtClean="0"/>
              <a:t>друзьями заходят в дома, </a:t>
            </a:r>
          </a:p>
          <a:p>
            <a:pPr algn="ctr"/>
            <a:r>
              <a:rPr lang="ru-RU" b="1" dirty="0" smtClean="0"/>
              <a:t>Читайте всю жизнь ,</a:t>
            </a:r>
          </a:p>
          <a:p>
            <a:pPr algn="ctr"/>
            <a:r>
              <a:rPr lang="ru-RU" b="1" dirty="0" smtClean="0"/>
              <a:t>набирайтесь ума!</a:t>
            </a:r>
            <a:endParaRPr lang="ru-RU" dirty="0"/>
          </a:p>
        </p:txBody>
      </p:sp>
      <p:pic>
        <p:nvPicPr>
          <p:cNvPr id="1026" name="Picture 2" descr="http://stoknig.ru/_ld/102/93209879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3500438"/>
            <a:ext cx="2428892" cy="31432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6286520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В.Маяковский.</a:t>
            </a:r>
            <a:endParaRPr lang="ru-RU" sz="1200" b="1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илипок с азбукой идет в школ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6786610" cy="56436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5929330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Franklin Gothic Demi" pitchFamily="34" charset="0"/>
              </a:rPr>
              <a:t>Был мальчик, звали его Филипп.</a:t>
            </a:r>
            <a:endParaRPr lang="ru-RU" sz="14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илипок и его м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5715040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86512" y="357166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Franklin Gothic Demi" pitchFamily="34" charset="0"/>
              </a:rPr>
              <a:t>Пошли раз все ребята в школу. Филипп взял шапку и тоже собрался идти. Но мать сказала ему: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- Куда ты, Филиппок, собрался?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- В школу.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- Ты ещё мал, не ходи.</a:t>
            </a:r>
            <a:br>
              <a:rPr lang="ru-RU" sz="1400" dirty="0" smtClean="0">
                <a:latin typeface="Franklin Gothic Demi" pitchFamily="34" charset="0"/>
              </a:rPr>
            </a:br>
            <a:r>
              <a:rPr lang="ru-RU" sz="1400" dirty="0" smtClean="0">
                <a:latin typeface="Franklin Gothic Demi" pitchFamily="34" charset="0"/>
              </a:rPr>
              <a:t>И мать оставила его дома.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бабушка вяжет Филипку нос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4357718" cy="5572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5008" y="285728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Franklin Gothic Demi" pitchFamily="34" charset="0"/>
              </a:rPr>
              <a:t>Отец ещё с утра уехал в лес, мать ушла на поденную работу. </a:t>
            </a:r>
          </a:p>
          <a:p>
            <a:pPr algn="ctr"/>
            <a:r>
              <a:rPr lang="ru-RU" sz="1400" dirty="0" smtClean="0">
                <a:latin typeface="Franklin Gothic Demi" pitchFamily="34" charset="0"/>
              </a:rPr>
              <a:t>Остались в избе Филиппок да бабушка.</a:t>
            </a:r>
            <a:endParaRPr lang="ru-RU" sz="14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718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46</cp:revision>
  <dcterms:modified xsi:type="dcterms:W3CDTF">2013-10-10T15:09:56Z</dcterms:modified>
</cp:coreProperties>
</file>