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20688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"Концепция нового человека" в литературе 20-х годов (по сатирическим рассказам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</a:rPr>
              <a:t>М.Зощенко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262422"/>
            <a:ext cx="3312369" cy="415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25923" y="393305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Я взял если не типичного обывателя, то во всяком случае, человека, которого можно найти во множестве.</a:t>
            </a:r>
          </a:p>
          <a:p>
            <a:pPr algn="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. Зощенко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64496" y="5229200"/>
            <a:ext cx="4427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Наука ещё не знает способа обращать зверей в людей.</a:t>
            </a:r>
          </a:p>
          <a:p>
            <a:pPr algn="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. Булгаков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92488" y="220486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Данные сатирика у вас - налицо, чувство иронии очень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</a:rPr>
              <a:t>острое, 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и лирика сопровождает его крайне оригинально. Такого соотношения иронии и лирики я не знаю в литературе ни у кого...</a:t>
            </a:r>
          </a:p>
          <a:p>
            <a:pPr algn="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. Горький</a:t>
            </a:r>
          </a:p>
        </p:txBody>
      </p:sp>
    </p:spTree>
    <p:extLst>
      <p:ext uri="{BB962C8B-B14F-4D97-AF65-F5344CB8AC3E}">
        <p14:creationId xmlns:p14="http://schemas.microsoft.com/office/powerpoint/2010/main" val="3440653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12776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Домашнее задание:</a:t>
            </a:r>
          </a:p>
          <a:p>
            <a:pPr algn="just"/>
            <a:endParaRPr lang="ru-RU" sz="2400" b="1" i="1" dirty="0"/>
          </a:p>
          <a:p>
            <a:pPr algn="just"/>
            <a:r>
              <a:rPr lang="ru-RU" sz="2400" b="1" i="1" u="sng" dirty="0" smtClean="0"/>
              <a:t>Читать</a:t>
            </a:r>
            <a:r>
              <a:rPr lang="ru-RU" sz="2400" b="1" i="1" dirty="0" smtClean="0"/>
              <a:t>:  А. Платонов «Котлован».</a:t>
            </a:r>
          </a:p>
          <a:p>
            <a:pPr algn="just"/>
            <a:endParaRPr lang="ru-RU" sz="2400" b="1" i="1" dirty="0" smtClean="0"/>
          </a:p>
          <a:p>
            <a:pPr algn="just"/>
            <a:r>
              <a:rPr lang="ru-RU" sz="2400" b="1" i="1" u="sng" dirty="0" smtClean="0"/>
              <a:t>Письменно</a:t>
            </a:r>
            <a:r>
              <a:rPr lang="ru-RU" sz="2400" b="1" i="1" dirty="0" smtClean="0"/>
              <a:t>: Доказать, что герой рассказа М. Зощенко относится к «маленьким людям». </a:t>
            </a:r>
          </a:p>
          <a:p>
            <a:pPr algn="just"/>
            <a:r>
              <a:rPr lang="ru-RU" sz="2400" b="1" i="1" dirty="0" smtClean="0"/>
              <a:t>(Рассказ на выбор учащихся.)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822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9744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</a:rPr>
              <a:t>Юмор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 (англ.- нрав , настроение) – изображение героев в смешном виде. Смех помогает человеку освобождаться от всего дурного, мелкого, пошлого. В отличие от сатиры юмор- смех весёлый, доброжелательный.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825641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</a:rPr>
              <a:t>Сатира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 (лат.- смесь, всякая всячина) – высмеивание, разоблачение отрицательных сторон жизни путём изображения их в нелепом, преувеличенном , карикатурном виде.</a:t>
            </a:r>
          </a:p>
        </p:txBody>
      </p:sp>
    </p:spTree>
    <p:extLst>
      <p:ext uri="{BB962C8B-B14F-4D97-AF65-F5344CB8AC3E}">
        <p14:creationId xmlns:p14="http://schemas.microsoft.com/office/powerpoint/2010/main" val="290773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/>
              <a:t>Отрывки </a:t>
            </a:r>
            <a:r>
              <a:rPr lang="ru-RU" sz="2000" b="1" u="sng" dirty="0"/>
              <a:t>из знаменитого доклада члена Политбюро ЦК ВКП (б) </a:t>
            </a:r>
            <a:r>
              <a:rPr lang="ru-RU" sz="2000" b="1" u="sng" dirty="0" err="1"/>
              <a:t>А.А.Жданова</a:t>
            </a:r>
            <a:r>
              <a:rPr lang="ru-RU" sz="2000" b="1" u="sng" dirty="0"/>
              <a:t>: </a:t>
            </a:r>
            <a:endParaRPr lang="ru-RU" sz="2000" b="1" u="sng" dirty="0" smtClean="0"/>
          </a:p>
          <a:p>
            <a:endParaRPr lang="ru-RU" sz="2000" b="1" dirty="0"/>
          </a:p>
          <a:p>
            <a:r>
              <a:rPr lang="ru-RU" sz="2000" b="1" dirty="0" smtClean="0"/>
              <a:t>«Зощенко </a:t>
            </a:r>
            <a:r>
              <a:rPr lang="ru-RU" sz="2000" b="1" dirty="0"/>
              <a:t>совершенно не интересует труд советских людей, их усилия и героизм, их высокие общественные и моральные качества</a:t>
            </a:r>
            <a:r>
              <a:rPr lang="ru-RU" sz="2000" b="1" dirty="0" smtClean="0"/>
              <a:t>…»</a:t>
            </a:r>
            <a:endParaRPr lang="ru-RU" sz="2000" b="1" dirty="0"/>
          </a:p>
          <a:p>
            <a:endParaRPr lang="ru-RU" sz="2000" b="1" dirty="0"/>
          </a:p>
          <a:p>
            <a:r>
              <a:rPr lang="ru-RU" sz="2000" b="1" dirty="0" smtClean="0"/>
              <a:t>«Зощенко…избрал </a:t>
            </a:r>
            <a:r>
              <a:rPr lang="ru-RU" sz="2000" b="1" dirty="0"/>
              <a:t>своей постоянной темой копание в самых низменных и мелочных сторонах быта…Он не способен найти в жизни советских людей ни одного положительного явления, ни одного положительного типа. Зощенко привык глумиться над советским бытом, прикрывая это глумление маской…никчемной юмористики, …с циничной откровенностью продолжает оставаться проповедником безыдейности и пошлости, беспринципным и бессовестным литературным </a:t>
            </a:r>
            <a:r>
              <a:rPr lang="ru-RU" sz="2000" b="1" dirty="0" smtClean="0"/>
              <a:t>хулиганом».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8874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Сказ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- особая форма авторской речи, используемая на протяжении всего художественного произведения и характеризующая лицо, от имени которого ведется повествование. Сказ ориентирован на устную, часто простонародную речь.</a:t>
            </a:r>
          </a:p>
        </p:txBody>
      </p:sp>
    </p:spTree>
    <p:extLst>
      <p:ext uri="{BB962C8B-B14F-4D97-AF65-F5344CB8AC3E}">
        <p14:creationId xmlns:p14="http://schemas.microsoft.com/office/powerpoint/2010/main" val="3129520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Основные черты «маленького человека</a:t>
            </a:r>
            <a:r>
              <a:rPr lang="ru-RU" sz="2400" b="1" dirty="0" smtClean="0"/>
              <a:t>».</a:t>
            </a:r>
          </a:p>
          <a:p>
            <a:endParaRPr lang="ru-RU" sz="2400" b="1" dirty="0"/>
          </a:p>
          <a:p>
            <a:r>
              <a:rPr lang="ru-RU" sz="2400" b="1" dirty="0" smtClean="0"/>
              <a:t>- Низкое </a:t>
            </a:r>
            <a:r>
              <a:rPr lang="ru-RU" sz="2400" b="1" dirty="0"/>
              <a:t>социальное положение.</a:t>
            </a:r>
          </a:p>
          <a:p>
            <a:r>
              <a:rPr lang="ru-RU" sz="2400" b="1" dirty="0" smtClean="0"/>
              <a:t>- Бесправие </a:t>
            </a:r>
            <a:r>
              <a:rPr lang="ru-RU" sz="2400" b="1" dirty="0"/>
              <a:t>и нужда.</a:t>
            </a:r>
          </a:p>
          <a:p>
            <a:r>
              <a:rPr lang="ru-RU" sz="2400" b="1" dirty="0" smtClean="0"/>
              <a:t>- Уязвленная </a:t>
            </a:r>
            <a:r>
              <a:rPr lang="ru-RU" sz="2400" b="1" dirty="0"/>
              <a:t>гордость.</a:t>
            </a:r>
          </a:p>
          <a:p>
            <a:r>
              <a:rPr lang="ru-RU" sz="2400" b="1" dirty="0" smtClean="0"/>
              <a:t>- Забитость</a:t>
            </a:r>
            <a:r>
              <a:rPr lang="ru-RU" sz="2400" b="1" dirty="0"/>
              <a:t>, попранное человеческое достоинство.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6959" y="3933056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«Маленький человек» – в литературе обозначение разнородных героев, объединенных тем, что занимают одно из низших мест в социальной иерархии и что это общество определяет их психологию и общественное поведение. Развитие сюжета строится главным образом на истории какой-нибудь обиды, оскорбления, несчастья</a:t>
            </a:r>
            <a:r>
              <a:rPr lang="ru-RU" sz="2000" i="1" dirty="0" smtClean="0"/>
              <a:t>».</a:t>
            </a:r>
          </a:p>
          <a:p>
            <a:pPr algn="r"/>
            <a:r>
              <a:rPr lang="ru-RU" sz="2000" i="1" dirty="0" smtClean="0"/>
              <a:t>Лит. энциклопедия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13392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0337" y="148478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XIX </a:t>
            </a:r>
            <a:r>
              <a:rPr lang="ru-RU" sz="2400" b="1" i="1" dirty="0" smtClean="0"/>
              <a:t>в. - право «маленького человека» на </a:t>
            </a:r>
            <a:r>
              <a:rPr lang="ru-RU" sz="2400" b="1" i="1" dirty="0"/>
              <a:t>сострадание, сочувствие, понимание, </a:t>
            </a:r>
            <a:r>
              <a:rPr lang="ru-RU" sz="2400" b="1" i="1" dirty="0" smtClean="0"/>
              <a:t>уважение.</a:t>
            </a:r>
          </a:p>
          <a:p>
            <a:endParaRPr lang="ru-RU" sz="2400" b="1" i="1" dirty="0"/>
          </a:p>
          <a:p>
            <a:endParaRPr lang="ru-RU" sz="2400" b="1" i="1" dirty="0" smtClean="0"/>
          </a:p>
          <a:p>
            <a:r>
              <a:rPr lang="en-US" sz="2400" b="1" i="1" dirty="0" smtClean="0"/>
              <a:t>XX </a:t>
            </a:r>
            <a:r>
              <a:rPr lang="ru-RU" sz="2400" b="1" i="1" dirty="0" smtClean="0"/>
              <a:t>в.- ?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27835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29523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Григорий Иванович.</a:t>
            </a:r>
          </a:p>
          <a:p>
            <a:endParaRPr lang="ru-RU" dirty="0"/>
          </a:p>
          <a:p>
            <a:r>
              <a:rPr lang="ru-RU" dirty="0"/>
              <a:t>Встретились на собрании; </a:t>
            </a:r>
            <a:endParaRPr lang="ru-RU" dirty="0" smtClean="0"/>
          </a:p>
          <a:p>
            <a:r>
              <a:rPr lang="ru-RU" dirty="0" smtClean="0"/>
              <a:t>кавалер </a:t>
            </a:r>
            <a:r>
              <a:rPr lang="ru-RU" dirty="0"/>
              <a:t>и у власти; </a:t>
            </a:r>
            <a:endParaRPr lang="ru-RU" dirty="0" smtClean="0"/>
          </a:p>
          <a:p>
            <a:r>
              <a:rPr lang="ru-RU" dirty="0" smtClean="0"/>
              <a:t>лицо </a:t>
            </a:r>
            <a:r>
              <a:rPr lang="ru-RU" dirty="0"/>
              <a:t>официальное;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смысле водопровода; приму под руку; </a:t>
            </a:r>
            <a:endParaRPr lang="ru-RU" dirty="0" smtClean="0"/>
          </a:p>
          <a:p>
            <a:r>
              <a:rPr lang="ru-RU" dirty="0" smtClean="0"/>
              <a:t>волочусь </a:t>
            </a:r>
            <a:r>
              <a:rPr lang="ru-RU" dirty="0"/>
              <a:t>как щука; </a:t>
            </a:r>
            <a:endParaRPr lang="ru-RU" dirty="0" smtClean="0"/>
          </a:p>
          <a:p>
            <a:r>
              <a:rPr lang="ru-RU" dirty="0" smtClean="0"/>
              <a:t>перед </a:t>
            </a:r>
            <a:r>
              <a:rPr lang="ru-RU" dirty="0"/>
              <a:t>народом совестно; </a:t>
            </a:r>
            <a:r>
              <a:rPr lang="ru-RU" dirty="0" err="1"/>
              <a:t>комячейка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буржуем </a:t>
            </a:r>
            <a:r>
              <a:rPr lang="ru-RU" dirty="0"/>
              <a:t>нерезаным вьюсь; </a:t>
            </a:r>
            <a:endParaRPr lang="ru-RU" dirty="0" smtClean="0"/>
          </a:p>
          <a:p>
            <a:r>
              <a:rPr lang="ru-RU" dirty="0" smtClean="0"/>
              <a:t>буржуйская </a:t>
            </a:r>
            <a:r>
              <a:rPr lang="ru-RU" dirty="0"/>
              <a:t>стыдливость; хожу, что петух; </a:t>
            </a:r>
            <a:endParaRPr lang="ru-RU" dirty="0" smtClean="0"/>
          </a:p>
          <a:p>
            <a:r>
              <a:rPr lang="ru-RU" dirty="0" smtClean="0"/>
              <a:t>вожжа </a:t>
            </a:r>
            <a:r>
              <a:rPr lang="ru-RU" dirty="0"/>
              <a:t>под хвост; индифферентно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92080" y="1164337"/>
            <a:ext cx="3203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Аристократка.</a:t>
            </a:r>
          </a:p>
          <a:p>
            <a:endParaRPr lang="ru-RU" dirty="0"/>
          </a:p>
          <a:p>
            <a:r>
              <a:rPr lang="ru-RU" dirty="0"/>
              <a:t>В шляпке; </a:t>
            </a:r>
            <a:endParaRPr lang="ru-RU" dirty="0" smtClean="0"/>
          </a:p>
          <a:p>
            <a:r>
              <a:rPr lang="ru-RU" dirty="0" smtClean="0"/>
              <a:t>чулочки </a:t>
            </a:r>
            <a:r>
              <a:rPr lang="ru-RU" dirty="0"/>
              <a:t>фильдекосовые; мопсик; </a:t>
            </a:r>
            <a:endParaRPr lang="ru-RU" dirty="0" smtClean="0"/>
          </a:p>
          <a:p>
            <a:r>
              <a:rPr lang="ru-RU" dirty="0" smtClean="0"/>
              <a:t>зуб </a:t>
            </a:r>
            <a:r>
              <a:rPr lang="ru-RU" dirty="0"/>
              <a:t>золоченый; </a:t>
            </a:r>
            <a:endParaRPr lang="ru-RU" dirty="0" smtClean="0"/>
          </a:p>
          <a:p>
            <a:r>
              <a:rPr lang="ru-RU" dirty="0" smtClean="0"/>
              <a:t>развернула </a:t>
            </a:r>
            <a:r>
              <a:rPr lang="ru-RU" dirty="0"/>
              <a:t>идеологию; этакая фря; </a:t>
            </a:r>
            <a:endParaRPr lang="ru-RU" dirty="0" smtClean="0"/>
          </a:p>
          <a:p>
            <a:r>
              <a:rPr lang="ru-RU" dirty="0" smtClean="0"/>
              <a:t>байковый </a:t>
            </a:r>
            <a:r>
              <a:rPr lang="ru-RU" dirty="0"/>
              <a:t>платок; </a:t>
            </a:r>
            <a:endParaRPr lang="ru-RU" dirty="0" smtClean="0"/>
          </a:p>
          <a:p>
            <a:r>
              <a:rPr lang="ru-RU" dirty="0" smtClean="0"/>
              <a:t>велит </a:t>
            </a:r>
            <a:r>
              <a:rPr lang="ru-RU" dirty="0"/>
              <a:t>под руку принять; развратная походка; свинство без денег.</a:t>
            </a:r>
          </a:p>
        </p:txBody>
      </p:sp>
    </p:spTree>
    <p:extLst>
      <p:ext uri="{BB962C8B-B14F-4D97-AF65-F5344CB8AC3E}">
        <p14:creationId xmlns:p14="http://schemas.microsoft.com/office/powerpoint/2010/main" val="330166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1556792"/>
            <a:ext cx="3960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«Новый </a:t>
            </a:r>
            <a:r>
              <a:rPr lang="ru-RU" sz="2400" b="1" i="1" dirty="0">
                <a:solidFill>
                  <a:srgbClr val="C00000"/>
                </a:solidFill>
              </a:rPr>
              <a:t>маленький человек</a:t>
            </a:r>
            <a:r>
              <a:rPr lang="ru-RU" sz="2400" b="1" i="1" dirty="0" smtClean="0">
                <a:solidFill>
                  <a:srgbClr val="C00000"/>
                </a:solidFill>
              </a:rPr>
              <a:t>»</a:t>
            </a:r>
            <a:endParaRPr lang="ru-RU" sz="2400" b="1" i="1" dirty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Низкое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социальное положение.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Низкий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уровень культуры, образования.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Наглость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Претендует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на право «хозяина жизни», этим и смешон.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22067"/>
            <a:ext cx="3744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Основные черты «маленького человека</a:t>
            </a:r>
            <a:r>
              <a:rPr lang="ru-RU" sz="2400" b="1" dirty="0" smtClean="0">
                <a:solidFill>
                  <a:srgbClr val="C00000"/>
                </a:solidFill>
              </a:rPr>
              <a:t>».</a:t>
            </a:r>
          </a:p>
          <a:p>
            <a:endParaRPr lang="ru-RU" sz="2400" b="1" dirty="0"/>
          </a:p>
          <a:p>
            <a:r>
              <a:rPr lang="ru-RU" sz="2400" b="1" dirty="0" smtClean="0"/>
              <a:t>- Низкое </a:t>
            </a:r>
            <a:r>
              <a:rPr lang="ru-RU" sz="2400" b="1" dirty="0"/>
              <a:t>социальное положение.</a:t>
            </a:r>
          </a:p>
          <a:p>
            <a:r>
              <a:rPr lang="ru-RU" sz="2400" b="1" dirty="0" smtClean="0"/>
              <a:t>- Бесправие </a:t>
            </a:r>
            <a:r>
              <a:rPr lang="ru-RU" sz="2400" b="1" dirty="0"/>
              <a:t>и нужда.</a:t>
            </a:r>
          </a:p>
          <a:p>
            <a:r>
              <a:rPr lang="ru-RU" sz="2400" b="1" dirty="0" smtClean="0"/>
              <a:t>- Уязвленная </a:t>
            </a:r>
            <a:r>
              <a:rPr lang="ru-RU" sz="2400" b="1" dirty="0"/>
              <a:t>гордость.</a:t>
            </a:r>
          </a:p>
          <a:p>
            <a:r>
              <a:rPr lang="ru-RU" sz="2400" b="1" dirty="0" smtClean="0"/>
              <a:t>- Забитость</a:t>
            </a:r>
            <a:r>
              <a:rPr lang="ru-RU" sz="2400" b="1" dirty="0"/>
              <a:t>, попранное человеческое достоинство.</a:t>
            </a:r>
          </a:p>
        </p:txBody>
      </p:sp>
    </p:spTree>
    <p:extLst>
      <p:ext uri="{BB962C8B-B14F-4D97-AF65-F5344CB8AC3E}">
        <p14:creationId xmlns:p14="http://schemas.microsoft.com/office/powerpoint/2010/main" val="297773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12776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Письменно:</a:t>
            </a:r>
          </a:p>
          <a:p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Кто из писателей </a:t>
            </a:r>
            <a:r>
              <a:rPr lang="en-US" sz="2400" dirty="0" smtClean="0"/>
              <a:t>XIX</a:t>
            </a:r>
            <a:r>
              <a:rPr lang="ru-RU" sz="2400" dirty="0" smtClean="0"/>
              <a:t> века обращался к сатирическому изображению человеческих пороков? В чем разница и что сближает их с М. Зощенко?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Как представлен образ «маленького человека» в рассказе М. Зощенко «Аристократка»? Чьи традиции продолжает писатель? В чем их сходство и различие?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351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348</TotalTime>
  <Words>608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2014-01-14T20:51:05Z</dcterms:created>
  <dcterms:modified xsi:type="dcterms:W3CDTF">2014-01-15T06:55:45Z</dcterms:modified>
</cp:coreProperties>
</file>