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297" r:id="rId4"/>
    <p:sldId id="309" r:id="rId5"/>
    <p:sldId id="257" r:id="rId6"/>
    <p:sldId id="298" r:id="rId7"/>
    <p:sldId id="314" r:id="rId8"/>
    <p:sldId id="262" r:id="rId9"/>
    <p:sldId id="299" r:id="rId10"/>
    <p:sldId id="307" r:id="rId11"/>
    <p:sldId id="311" r:id="rId12"/>
    <p:sldId id="269" r:id="rId13"/>
    <p:sldId id="303" r:id="rId14"/>
    <p:sldId id="312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CC"/>
    <a:srgbClr val="FF3399"/>
    <a:srgbClr val="FFFFFF"/>
    <a:srgbClr val="B2B2B2"/>
    <a:srgbClr val="C0C0C0"/>
    <a:srgbClr val="DDDDDD"/>
    <a:srgbClr val="000000"/>
    <a:srgbClr val="808080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394" autoAdjust="0"/>
  </p:normalViewPr>
  <p:slideViewPr>
    <p:cSldViewPr>
      <p:cViewPr varScale="1">
        <p:scale>
          <a:sx n="82" d="100"/>
          <a:sy n="8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Знание детьми народных кукол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488836523037401E-2"/>
          <c:y val="3.3787927838586182E-2"/>
          <c:w val="0.62762958111866762"/>
          <c:h val="0.86218738090457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 детьми народных кукол</c:v>
                </c:pt>
              </c:strCache>
            </c:strRef>
          </c:tx>
          <c:explosion val="26"/>
          <c:dLbls>
            <c:dLbl>
              <c:idx val="0"/>
              <c:layout/>
              <c:dLblPos val="ctr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Низкий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Ручной</a:t>
            </a:r>
            <a:r>
              <a:rPr lang="ru-RU" sz="1200" baseline="0" dirty="0" smtClean="0"/>
              <a:t> труд</a:t>
            </a:r>
            <a:endParaRPr lang="ru-RU" sz="1200" dirty="0"/>
          </a:p>
        </c:rich>
      </c:tx>
      <c:layout>
        <c:manualLayout>
          <c:xMode val="edge"/>
          <c:yMode val="edge"/>
          <c:x val="0.19711649972615139"/>
          <c:y val="3.887770970493759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мелкой моторики</c:v>
                </c:pt>
              </c:strCache>
            </c:strRef>
          </c:tx>
          <c:explosion val="25"/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Знание детьми народных кукол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997009439752596E-2"/>
          <c:y val="9.4505252834044429E-2"/>
          <c:w val="0.56691219190581699"/>
          <c:h val="0.77978529698216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 детьми народных кукол</c:v>
                </c:pt>
              </c:strCache>
            </c:strRef>
          </c:tx>
          <c:explosion val="25"/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93932914557819"/>
          <c:y val="0.31563037423454543"/>
          <c:w val="0.33306067085442292"/>
          <c:h val="0.2507960184733652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Ручной</a:t>
            </a:r>
            <a:r>
              <a:rPr lang="ru-RU" sz="1200" baseline="0" dirty="0" smtClean="0"/>
              <a:t> труд</a:t>
            </a:r>
            <a:endParaRPr lang="ru-RU" sz="1200" dirty="0"/>
          </a:p>
        </c:rich>
      </c:tx>
      <c:layout>
        <c:manualLayout>
          <c:xMode val="edge"/>
          <c:yMode val="edge"/>
          <c:x val="0.19711649972615139"/>
          <c:y val="3.887770970493759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мелкой моторики</c:v>
                </c:pt>
              </c:strCache>
            </c:strRef>
          </c:tx>
          <c:explosion val="25"/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08456D-255A-41A3-BC23-5BC427D013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2598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2806" y="26670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2806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F957FC-E6DE-4A1F-90C6-E8113283D12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7" name="Овальная выноска 16"/>
          <p:cNvSpPr/>
          <p:nvPr userDrawn="1"/>
        </p:nvSpPr>
        <p:spPr>
          <a:xfrm>
            <a:off x="5364088" y="137985"/>
            <a:ext cx="3352527" cy="2066879"/>
          </a:xfrm>
          <a:prstGeom prst="wedgeEllipseCallou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18" name="Овальная выноска 17"/>
          <p:cNvSpPr/>
          <p:nvPr userDrawn="1"/>
        </p:nvSpPr>
        <p:spPr>
          <a:xfrm>
            <a:off x="6821026" y="2061913"/>
            <a:ext cx="1899918" cy="1210173"/>
          </a:xfrm>
          <a:prstGeom prst="wedgeEllipseCallou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8" descr="J:\Шелудякова\mk-dlya-beremennyh-po-izgotovleniyu-pelenashki997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1424"/>
            <a:ext cx="2386247" cy="1789685"/>
          </a:xfrm>
          <a:prstGeom prst="wedgeEllipseCallo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A6C16-E75C-4408-893D-968B40BDCF3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41519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03B3D3-980A-4A9B-A860-DE42F665FB5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31354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9F4BF09-13DB-401E-946D-C63FBEFECB1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3417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A5A5850-7E35-469E-B3D4-E2B17DFE57B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415143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8F8EF28-06CC-4B84-BD45-200E0A85311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29486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880B3-6A29-446D-A700-F4BF3E0D5D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13503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DA545-B7A7-4CF4-942D-BF486C50E0B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650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2DEDD-A906-4741-90B7-40087BF4643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8085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0F873-30E1-4251-9967-C774E5A236B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25262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AFDFC-99B0-449F-8A9F-26DEC4157A5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0669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ACFD04-A592-4B6A-894D-E03D0D53B64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49082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30F330-3749-4305-BC84-6576D886FB5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31326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58312D-122A-4C41-9FA6-0CB8D0C9B0C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179512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46672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Овальная выноска 1"/>
          <p:cNvSpPr/>
          <p:nvPr userDrawn="1"/>
        </p:nvSpPr>
        <p:spPr>
          <a:xfrm>
            <a:off x="7492479" y="137985"/>
            <a:ext cx="1224136" cy="943845"/>
          </a:xfrm>
          <a:prstGeom prst="wedgeEllipseCallou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015" y="353532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FC0BCC8-AA4A-465B-B028-4A755829EE00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4" name="Picture 28" descr="J:\Шелудякова\mk-dlya-beremennyh-po-izgotovleniyu-pelenashki9974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79" y="199155"/>
            <a:ext cx="1124088" cy="843066"/>
          </a:xfrm>
          <a:prstGeom prst="wedgeEllipseCallo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Юля\Pictures\Рисунок1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296618" cy="44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81317" TargetMode="External"/><Relationship Id="rId2" Type="http://schemas.openxmlformats.org/officeDocument/2006/relationships/hyperlink" Target="http://www.rukukla.ru/article/trya/zakrutk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karakyli.ru/2014/04/25/pelenashka-tryapichnaya-kukla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user/204059/blog/515962/" TargetMode="External"/><Relationship Id="rId3" Type="http://schemas.openxmlformats.org/officeDocument/2006/relationships/hyperlink" Target="http://nsportal.ru/detskiy-sad/konstruirovanie-ruchnoy-trud/2015/04/03/master-klass-po-izgotovleniyu-kukly-pelenashki" TargetMode="External"/><Relationship Id="rId7" Type="http://schemas.openxmlformats.org/officeDocument/2006/relationships/hyperlink" Target="http://www.proshkolu.ru/user/204059/blog/51596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am.ru/detskijsad/master-klas-po-izgotovleniyu-kukly-pelenashki-284923.html" TargetMode="External"/><Relationship Id="rId5" Type="http://schemas.openxmlformats.org/officeDocument/2006/relationships/hyperlink" Target="http://www.maam.ru/detskijsad/konsultacija-narodnaja-kukla-kak-sredstvo-priobschenija-rebenka-k-narodnoi-kulture.html" TargetMode="External"/><Relationship Id="rId4" Type="http://schemas.openxmlformats.org/officeDocument/2006/relationships/hyperlink" Target="http://nsportal.ru/detskii-sad/vospitatelnaya-rabota/2015/04/03/takie-raznye-kukly-takie-raznye-kukly-russka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16632"/>
            <a:ext cx="8784976" cy="533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Муниципальное дошкольное образовательное учреждение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«Детский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сад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№ 53 «Елочка»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5157192"/>
            <a:ext cx="3635896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Разработан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воспитателем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В. Шелудяковой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708920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Педагогический проект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140" name="Picture 20" descr="C:\Users\Юля\Pictures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4" y="2852936"/>
            <a:ext cx="8753475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4612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       Результативность 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проекта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149" name="Picture 5" descr="I:\Шелудякова\02-03-2015_20-50-39\DSC06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636"/>
            <a:ext cx="2476485" cy="1857364"/>
          </a:xfrm>
          <a:prstGeom prst="wedgeEllipseCallout">
            <a:avLst>
              <a:gd name="adj1" fmla="val -1351"/>
              <a:gd name="adj2" fmla="val -57652"/>
            </a:avLst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39021144"/>
              </p:ext>
            </p:extLst>
          </p:nvPr>
        </p:nvGraphicFramePr>
        <p:xfrm>
          <a:off x="179512" y="1628800"/>
          <a:ext cx="4392488" cy="292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64478594"/>
              </p:ext>
            </p:extLst>
          </p:nvPr>
        </p:nvGraphicFramePr>
        <p:xfrm>
          <a:off x="4572000" y="1700808"/>
          <a:ext cx="435648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12474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Начало реализации проекта</a:t>
            </a:r>
            <a:endParaRPr lang="ru-RU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204864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3714752"/>
            <a:ext cx="23574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оценки: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виды кукол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способы изготовления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правила изготовления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традиционные русские ремёсла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новые слова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286380" y="3643314"/>
            <a:ext cx="36433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Критерии оценки: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осознание цели деятельности и настойчивость в ее достижении;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готовность доводить начатое дело до конца;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проявление эмоционально-положительного отношения к труду;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адекватная оценка результатов деятельности;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аккуратность, старательность, бережное отношение к средствам и продуктам труда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4612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       Результативность 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проекта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147" name="Picture 3" descr="I:\Шелудякова\02-03-2015_20-50-39\DSC06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192" y="3969802"/>
            <a:ext cx="2006158" cy="2674878"/>
          </a:xfrm>
          <a:prstGeom prst="wedgeEllipseCallout">
            <a:avLst>
              <a:gd name="adj1" fmla="val 50642"/>
              <a:gd name="adj2" fmla="val -48893"/>
            </a:avLst>
          </a:prstGeom>
          <a:noFill/>
        </p:spPr>
      </p:pic>
      <p:pic>
        <p:nvPicPr>
          <p:cNvPr id="6148" name="Picture 4" descr="I:\Шелудякова\02-03-2015_20-50-39\DSC06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61180" y="3969801"/>
            <a:ext cx="1859092" cy="2601113"/>
          </a:xfrm>
          <a:prstGeom prst="wedgeEllipseCallout">
            <a:avLst>
              <a:gd name="adj1" fmla="val 56872"/>
              <a:gd name="adj2" fmla="val -48156"/>
            </a:avLst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44881398"/>
              </p:ext>
            </p:extLst>
          </p:nvPr>
        </p:nvGraphicFramePr>
        <p:xfrm>
          <a:off x="179512" y="1628800"/>
          <a:ext cx="4392488" cy="292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567539637"/>
              </p:ext>
            </p:extLst>
          </p:nvPr>
        </p:nvGraphicFramePr>
        <p:xfrm>
          <a:off x="4572000" y="1700808"/>
          <a:ext cx="435648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Завершение реализации проекта</a:t>
            </a:r>
            <a:endParaRPr lang="ru-RU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2428860" y="1500174"/>
            <a:ext cx="6286544" cy="221457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2500298" y="3786190"/>
            <a:ext cx="5544889" cy="307181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2500298" y="1500174"/>
            <a:ext cx="571504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8900" lvl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/>
              <a:t> у </a:t>
            </a:r>
            <a:r>
              <a:rPr lang="ru-RU" sz="1600" dirty="0"/>
              <a:t>детей сформированы знания о </a:t>
            </a:r>
            <a:r>
              <a:rPr lang="ru-RU" sz="1600" dirty="0" smtClean="0"/>
              <a:t>народной кукле, </a:t>
            </a:r>
            <a:r>
              <a:rPr lang="ru-RU" sz="1600" dirty="0"/>
              <a:t>материалах, инструментах, </a:t>
            </a:r>
            <a:r>
              <a:rPr lang="ru-RU" sz="1600" dirty="0" smtClean="0"/>
              <a:t>необходимых </a:t>
            </a:r>
            <a:r>
              <a:rPr lang="ru-RU" sz="1600" dirty="0"/>
              <a:t>для ее </a:t>
            </a:r>
            <a:r>
              <a:rPr lang="ru-RU" sz="1600" dirty="0" smtClean="0"/>
              <a:t>изготовления</a:t>
            </a:r>
            <a:endParaRPr lang="ru-RU" sz="1600" dirty="0" smtClean="0"/>
          </a:p>
          <a:p>
            <a:pPr marL="88900" lvl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/>
              <a:t> в группе создана развивающая среда, в которую включены элементы народных игр, материалы для создания игрушек</a:t>
            </a:r>
          </a:p>
          <a:p>
            <a:pPr marL="88900" lvl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/>
              <a:t> в</a:t>
            </a:r>
            <a:r>
              <a:rPr lang="ru-RU" sz="1600" dirty="0" smtClean="0"/>
              <a:t> ходе проекта был создан уголок народной куклы</a:t>
            </a:r>
          </a:p>
          <a:p>
            <a:pPr marL="88900" lvl="1" algn="just">
              <a:spcBef>
                <a:spcPct val="50000"/>
              </a:spcBef>
            </a:pPr>
            <a:endParaRPr lang="ru-RU" sz="1600" dirty="0" smtClean="0"/>
          </a:p>
          <a:p>
            <a:pPr marL="88900" lvl="1" algn="just">
              <a:spcBef>
                <a:spcPct val="50000"/>
              </a:spcBef>
            </a:pPr>
            <a:endParaRPr lang="en-US" altLang="ru-RU" sz="16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214282" y="4071942"/>
            <a:ext cx="2295525" cy="2643182"/>
            <a:chOff x="471" y="272"/>
            <a:chExt cx="1161" cy="1539"/>
          </a:xfrm>
        </p:grpSpPr>
        <p:sp>
          <p:nvSpPr>
            <p:cNvPr id="2049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142844" y="1571612"/>
            <a:ext cx="2295525" cy="2262042"/>
            <a:chOff x="471" y="272"/>
            <a:chExt cx="1161" cy="153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731764" y="2267099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714348" y="3214686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black">
          <a:xfrm>
            <a:off x="285720" y="4357694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gray">
          <a:xfrm>
            <a:off x="2571736" y="3857628"/>
            <a:ext cx="62151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родители </a:t>
            </a:r>
            <a:r>
              <a:rPr lang="ru-RU" sz="1600" dirty="0"/>
              <a:t>активно вовлечены в совместную с детьми познавательно – творческую деятельность, в образовательный процесс </a:t>
            </a:r>
            <a:r>
              <a:rPr lang="ru-RU" sz="1600" dirty="0" smtClean="0"/>
              <a:t>ДОУ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было проведено соревнование по изготовлению народных кукол, в котором приняли 20 родителей из 22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т</a:t>
            </a:r>
            <a:r>
              <a:rPr lang="ru-RU" sz="1600" dirty="0" smtClean="0"/>
              <a:t>е родители, которые водят детей младшего возраста интересовались, будет ли  проводится  и с их детьми данная тема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сначала на мероприятиях, посвящённых народной кукле, присутствовало 30% родителей, а в конце проекта – 75%</a:t>
            </a:r>
            <a:endParaRPr lang="ru-RU" sz="1600" dirty="0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99302" y="476672"/>
            <a:ext cx="8229600" cy="74612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             Р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езультативность 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проекта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20507" name="Picture 27" descr="J:\Шелудякова\02-03-2015_20-50-39\DSC06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28801"/>
            <a:ext cx="2286016" cy="1843561"/>
          </a:xfrm>
          <a:prstGeom prst="wedgeEllipseCallout">
            <a:avLst>
              <a:gd name="adj1" fmla="val 59078"/>
              <a:gd name="adj2" fmla="val -2728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J:\Шелудякова\02-03-2015_20-50-39\DSC06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67"/>
          <a:stretch/>
        </p:blipFill>
        <p:spPr bwMode="auto">
          <a:xfrm flipH="1">
            <a:off x="214282" y="4734591"/>
            <a:ext cx="2214578" cy="1909119"/>
          </a:xfrm>
          <a:prstGeom prst="wedgeEllipseCallout">
            <a:avLst>
              <a:gd name="adj1" fmla="val -61764"/>
              <a:gd name="adj2" fmla="val -12953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74612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Методическое сопровождение проекта</a:t>
            </a:r>
            <a:b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1823467"/>
          </a:xfrm>
        </p:spPr>
        <p:txBody>
          <a:bodyPr/>
          <a:lstStyle/>
          <a:p>
            <a:r>
              <a:rPr lang="ru-RU" dirty="0" smtClean="0"/>
              <a:t>Клиентов А. Народные промыслы. – Белый город, М, 2003</a:t>
            </a:r>
          </a:p>
          <a:p>
            <a:r>
              <a:rPr lang="ru-RU" dirty="0" smtClean="0"/>
              <a:t>Нагель О.И.  Художественное лоскутное шитье. - М, 2000</a:t>
            </a:r>
          </a:p>
          <a:p>
            <a:r>
              <a:rPr lang="ru-RU" dirty="0" smtClean="0"/>
              <a:t>Нагибина М.И. Чудеса из ткани своими руками. – Ярославль, 1997</a:t>
            </a:r>
          </a:p>
          <a:p>
            <a:r>
              <a:rPr lang="ru-RU" dirty="0" smtClean="0"/>
              <a:t>Телегина В. Начальная школа-  №22 \ 97</a:t>
            </a:r>
          </a:p>
          <a:p>
            <a:endParaRPr lang="ru-RU" dirty="0"/>
          </a:p>
        </p:txBody>
      </p:sp>
      <p:pic>
        <p:nvPicPr>
          <p:cNvPr id="4098" name="Picture 2" descr="I:\Шелудякова\zakru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60848"/>
            <a:ext cx="3006080" cy="4509120"/>
          </a:xfrm>
          <a:prstGeom prst="wedgeEllipseCallout">
            <a:avLst>
              <a:gd name="adj1" fmla="val -42079"/>
              <a:gd name="adj2" fmla="val -42680"/>
            </a:avLst>
          </a:prstGeom>
          <a:noFill/>
        </p:spPr>
      </p:pic>
      <p:pic>
        <p:nvPicPr>
          <p:cNvPr id="6" name="Picture 5" descr="http://rukodel.co/uploads/posts/2010-12/1292271268_1-obloz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429000"/>
            <a:ext cx="3357586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9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entury Gothic" pitchFamily="34" charset="0"/>
              </a:rPr>
              <a:t>Использование ресурсов Интернет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www.rukukla.ru/article/trya/zakrutka.htm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www.openclass.ru/node/81317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http://www.karakyli.ru/2014/04/25/pelenashka-tryapichnaya-kukla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3" b="3886"/>
          <a:stretch/>
        </p:blipFill>
        <p:spPr bwMode="auto">
          <a:xfrm>
            <a:off x="5429256" y="3500438"/>
            <a:ext cx="3301452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30" b="3758"/>
          <a:stretch/>
        </p:blipFill>
        <p:spPr bwMode="auto">
          <a:xfrm>
            <a:off x="357158" y="4143380"/>
            <a:ext cx="3096344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839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2214554"/>
            <a:ext cx="8229600" cy="857256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Наличие материалов в сети интернет</a:t>
            </a:r>
            <a:endParaRPr lang="en-US" alt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I:\Шелудякова\02-03-2015_20-50-39\DSC06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286148" cy="2357406"/>
          </a:xfrm>
          <a:prstGeom prst="wedgeEllipseCallout">
            <a:avLst>
              <a:gd name="adj1" fmla="val 70710"/>
              <a:gd name="adj2" fmla="val 33475"/>
            </a:avLst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280220"/>
          <a:ext cx="8358246" cy="3261338"/>
        </p:xfrm>
        <a:graphic>
          <a:graphicData uri="http://schemas.openxmlformats.org/drawingml/2006/table">
            <a:tbl>
              <a:tblPr/>
              <a:tblGrid>
                <a:gridCol w="342543"/>
                <a:gridCol w="3958480"/>
                <a:gridCol w="4057223"/>
              </a:tblGrid>
              <a:tr h="493217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Социальная сеть работников образования </a:t>
                      </a:r>
                      <a:r>
                        <a:rPr lang="ru-RU" sz="1600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nsportal.ru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 класс по изготовлению куклы-пеленашки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5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Социальная сеть работников образования 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nsportal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ru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Консультация «Такие разные куклы»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22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Maam.ru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kern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«Народная кукла как средство приобщения ребенка к народной культуре»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17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Maam.ru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90"/>
                        </a:spcAft>
                      </a:pPr>
                      <a:r>
                        <a:rPr lang="ru-RU" sz="1600" kern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 по изготовлению куклы-пеленашки.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07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Pro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Школу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.ru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Консультация «Народная кукла как средство приобщения ребенка к народной культуре»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96"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Pro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Школу.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Такие разные куклы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27613" y="260648"/>
            <a:ext cx="6697663" cy="864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Паспорт проекта</a:t>
            </a:r>
          </a:p>
        </p:txBody>
      </p:sp>
      <p:sp>
        <p:nvSpPr>
          <p:cNvPr id="7171" name="Rectangle 18"/>
          <p:cNvSpPr>
            <a:spLocks noGrp="1" noChangeArrowheads="1"/>
          </p:cNvSpPr>
          <p:nvPr>
            <p:ph idx="1"/>
          </p:nvPr>
        </p:nvSpPr>
        <p:spPr>
          <a:xfrm>
            <a:off x="467543" y="1600200"/>
            <a:ext cx="777634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Вид проекта: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групповой,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долгосрочный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18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altLang="ru-RU" sz="18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Адресная группа: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 дети 6-7 лет</a:t>
            </a:r>
          </a:p>
          <a:p>
            <a:pPr>
              <a:buNone/>
            </a:pPr>
            <a:endParaRPr lang="ru-RU" altLang="ru-RU" sz="2000" b="1" dirty="0" smtClean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  <a:p>
            <a:pPr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Проект </a:t>
            </a:r>
            <a:r>
              <a:rPr lang="ru-RU" altLang="ru-RU" sz="20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реализуется по трем направлениям: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совместная деятельность с детьми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взаимодействие с родителями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взаимодействие с педагогами </a:t>
            </a:r>
          </a:p>
          <a:p>
            <a:pPr marL="0" indent="0" eaLnBrk="1" hangingPunct="1">
              <a:buNone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altLang="ru-RU" sz="1800" dirty="0" smtClean="0">
                <a:latin typeface="Arial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Сроки реализации проекта: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Arial" charset="0"/>
                <a:cs typeface="Arial" charset="0"/>
              </a:rPr>
              <a:t>сентябрь 2013 г. – апрель 2014 г.</a:t>
            </a:r>
          </a:p>
        </p:txBody>
      </p:sp>
      <p:pic>
        <p:nvPicPr>
          <p:cNvPr id="2052" name="Picture 4" descr="Стена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621054" cy="168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735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Актуальность 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7"/>
            <a:ext cx="8640960" cy="3744416"/>
          </a:xfrm>
        </p:spPr>
        <p:txBody>
          <a:bodyPr/>
          <a:lstStyle/>
          <a:p>
            <a:pPr marL="0" indent="35560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озрождение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интереса к истории русского народа, к его культуре, традициям, обычаям, быту.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355600" algn="just">
              <a:buNone/>
            </a:pPr>
            <a:r>
              <a:rPr lang="ru-RU" dirty="0" smtClean="0"/>
              <a:t>Игрушка </a:t>
            </a:r>
            <a:r>
              <a:rPr lang="ru-RU" dirty="0"/>
              <a:t>для ребенка – помощник в исследовании мира, источник радости, мотив для игры. </a:t>
            </a:r>
          </a:p>
          <a:p>
            <a:pPr marL="0" indent="355600" algn="just">
              <a:buNone/>
            </a:pPr>
            <a:r>
              <a:rPr lang="ru-RU" dirty="0" smtClean="0"/>
              <a:t>2. Кукла, изготовленная </a:t>
            </a:r>
            <a:r>
              <a:rPr lang="ru-RU" dirty="0"/>
              <a:t>своими </a:t>
            </a:r>
            <a:r>
              <a:rPr lang="ru-RU" dirty="0" smtClean="0"/>
              <a:t>руками, позволяет ребенку получать </a:t>
            </a:r>
            <a:r>
              <a:rPr lang="ru-RU" dirty="0"/>
              <a:t>правдивую информацию о </a:t>
            </a:r>
            <a:r>
              <a:rPr lang="ru-RU" dirty="0" smtClean="0"/>
              <a:t>мире,  создает условия </a:t>
            </a:r>
            <a:r>
              <a:rPr lang="ru-RU" dirty="0"/>
              <a:t>для развития, оставляя возможность для самостоятельного творчества.</a:t>
            </a:r>
          </a:p>
          <a:p>
            <a:pPr marL="0" indent="35560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проекта преследует использование русской текстильной куклы как зримого посредника между прошлым и настоящим, миром детей и взрослых, как связующего звена в семейном общении и творчестве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I:\Шелудякова\post105804_img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157192"/>
            <a:ext cx="2160241" cy="1486965"/>
          </a:xfrm>
          <a:prstGeom prst="wedgeEllipseCallout">
            <a:avLst>
              <a:gd name="adj1" fmla="val -50389"/>
              <a:gd name="adj2" fmla="val -4951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121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026421"/>
            <a:ext cx="8229600" cy="2831579"/>
          </a:xfrm>
        </p:spPr>
        <p:txBody>
          <a:bodyPr/>
          <a:lstStyle/>
          <a:p>
            <a:pPr marL="0" indent="444500" algn="just"/>
            <a:r>
              <a:rPr lang="ru-RU" dirty="0" smtClean="0"/>
              <a:t>Новизна проекта заключается в организации особой образовательной среды группы, одним из обязательных компонентов которой являются элементы народного искусства. </a:t>
            </a:r>
          </a:p>
          <a:p>
            <a:pPr marL="0" indent="444500" algn="just"/>
            <a:r>
              <a:rPr lang="ru-RU" dirty="0" smtClean="0"/>
              <a:t>Организация интерактивного взаимодействия на основе использования народных традиций</a:t>
            </a:r>
          </a:p>
          <a:p>
            <a:pPr marL="0" indent="444500" algn="just"/>
            <a:r>
              <a:rPr lang="ru-RU" dirty="0" smtClean="0"/>
              <a:t>Потенциал проекта позволит создать в образовательном учреждении мини-музей </a:t>
            </a:r>
            <a:r>
              <a:rPr lang="ru-RU" dirty="0"/>
              <a:t>тряпичной </a:t>
            </a:r>
            <a:r>
              <a:rPr lang="ru-RU" dirty="0" smtClean="0"/>
              <a:t>куклы.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7015" y="353532"/>
            <a:ext cx="8229600" cy="74612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Новизна проекта</a:t>
            </a:r>
            <a:endParaRPr lang="ru-RU" sz="2800" dirty="0"/>
          </a:p>
        </p:txBody>
      </p:sp>
      <p:pic>
        <p:nvPicPr>
          <p:cNvPr id="5" name="Picture 2" descr="I:\Шелудякова\02-03-2015_20-50-39\DSC06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86116" cy="2594824"/>
          </a:xfrm>
          <a:prstGeom prst="wedgeEllipseCallout">
            <a:avLst>
              <a:gd name="adj1" fmla="val 70710"/>
              <a:gd name="adj2" fmla="val 33475"/>
            </a:avLst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274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Цель проекта</a:t>
            </a:r>
            <a:endParaRPr lang="en-US" altLang="ru-RU" sz="2800" dirty="0"/>
          </a:p>
        </p:txBody>
      </p: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55576" y="1628800"/>
            <a:ext cx="7920880" cy="137348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1043608" y="1700808"/>
            <a:ext cx="72728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355600" algn="just">
              <a:buNone/>
            </a:pPr>
            <a:r>
              <a:rPr lang="ru-RU" dirty="0"/>
              <a:t>Знакомство и приобщение детей к русской культуре, посредством изучения и изготовления народных </a:t>
            </a:r>
            <a:r>
              <a:rPr lang="ru-RU" dirty="0" smtClean="0"/>
              <a:t>кукол</a:t>
            </a:r>
            <a:endParaRPr lang="ru-RU" dirty="0"/>
          </a:p>
        </p:txBody>
      </p:sp>
      <p:pic>
        <p:nvPicPr>
          <p:cNvPr id="2050" name="Picture 2" descr="I:\Шелудякова\6cc6fe0700c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3798" y="3140968"/>
            <a:ext cx="5972428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19675"/>
          </a:xfrm>
        </p:spPr>
        <p:txBody>
          <a:bodyPr/>
          <a:lstStyle/>
          <a:p>
            <a:pPr marL="0" lvl="0" indent="3556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Знакомить детей</a:t>
            </a:r>
            <a:r>
              <a:rPr lang="ru-RU" sz="1600" dirty="0"/>
              <a:t> </a:t>
            </a:r>
            <a:r>
              <a:rPr lang="ru-RU" sz="1600" dirty="0" smtClean="0"/>
              <a:t>с культурно-историческими традициями, </a:t>
            </a:r>
            <a:r>
              <a:rPr lang="ru-RU" sz="1600" dirty="0" smtClean="0">
                <a:solidFill>
                  <a:schemeClr val="tx1"/>
                </a:solidFill>
              </a:rPr>
              <a:t>видами </a:t>
            </a:r>
            <a:r>
              <a:rPr lang="ru-RU" sz="1600" dirty="0">
                <a:solidFill>
                  <a:schemeClr val="tx1"/>
                </a:solidFill>
              </a:rPr>
              <a:t>народных кукол, технологией их изготовления, используемыми традиционными </a:t>
            </a:r>
            <a:r>
              <a:rPr lang="ru-RU" sz="1600" dirty="0" smtClean="0">
                <a:solidFill>
                  <a:schemeClr val="tx1"/>
                </a:solidFill>
              </a:rPr>
              <a:t>материалами 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355600" algn="just">
              <a:spcBef>
                <a:spcPts val="0"/>
              </a:spcBef>
            </a:pPr>
            <a:r>
              <a:rPr lang="ru-RU" sz="1600" dirty="0"/>
              <a:t>Формировать у детей потребность получать новые знания об истории народного быта, стимулировать интерес к изучению народных традиций в декоративно-прикладном </a:t>
            </a:r>
            <a:r>
              <a:rPr lang="ru-RU" sz="1600" dirty="0" smtClean="0"/>
              <a:t>искусстве</a:t>
            </a:r>
            <a:endParaRPr lang="ru-RU" sz="1600" dirty="0"/>
          </a:p>
          <a:p>
            <a:pPr marL="0" lvl="0" indent="355600" algn="just">
              <a:spcBef>
                <a:spcPts val="0"/>
              </a:spcBef>
            </a:pPr>
            <a:r>
              <a:rPr lang="ru-RU" sz="1600" dirty="0"/>
              <a:t>Развивать интерес детей к ручным умениям в быту, посредством знакомства с историей традиционных русских ремесел – шитье, вышивание, ткачество, </a:t>
            </a:r>
            <a:r>
              <a:rPr lang="ru-RU" sz="1600" dirty="0" smtClean="0"/>
              <a:t>прядение </a:t>
            </a:r>
            <a:endParaRPr lang="ru-RU" sz="1600" dirty="0"/>
          </a:p>
          <a:p>
            <a:pPr marL="0" lvl="0" indent="3556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Обогащать </a:t>
            </a:r>
            <a:r>
              <a:rPr lang="ru-RU" sz="1600" dirty="0">
                <a:solidFill>
                  <a:schemeClr val="tx1"/>
                </a:solidFill>
              </a:rPr>
              <a:t>словарный запас, знакомить с новыми словами и их значениями: кукла-закрутка, </a:t>
            </a:r>
            <a:r>
              <a:rPr lang="ru-RU" sz="1600" dirty="0" err="1">
                <a:solidFill>
                  <a:schemeClr val="tx1"/>
                </a:solidFill>
              </a:rPr>
              <a:t>кукла-пеленашка</a:t>
            </a:r>
            <a:r>
              <a:rPr lang="ru-RU" sz="1600" dirty="0">
                <a:solidFill>
                  <a:schemeClr val="tx1"/>
                </a:solidFill>
              </a:rPr>
              <a:t>, оберег, лоскут, безликая кукла, фартук, нянюшка, рукодельница и т.д.</a:t>
            </a:r>
          </a:p>
          <a:p>
            <a:pPr marL="0" lvl="0" indent="3556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Стимулировать </a:t>
            </a:r>
            <a:r>
              <a:rPr lang="ru-RU" sz="1600" dirty="0">
                <a:solidFill>
                  <a:schemeClr val="tx1"/>
                </a:solidFill>
              </a:rPr>
              <a:t>развитие коммуникативных навыков и </a:t>
            </a:r>
            <a:r>
              <a:rPr lang="ru-RU" sz="1600" dirty="0" smtClean="0">
                <a:solidFill>
                  <a:schemeClr val="tx1"/>
                </a:solidFill>
              </a:rPr>
              <a:t>дружелюбия</a:t>
            </a:r>
          </a:p>
          <a:p>
            <a:pPr marL="0" indent="355600" algn="just">
              <a:spcBef>
                <a:spcPts val="0"/>
              </a:spcBef>
            </a:pPr>
            <a:r>
              <a:rPr lang="ru-RU" sz="1600" dirty="0" smtClean="0"/>
              <a:t>Формировать интерес родителей к </a:t>
            </a:r>
            <a:r>
              <a:rPr lang="ru-RU" sz="1600" dirty="0"/>
              <a:t>народному </a:t>
            </a:r>
            <a:r>
              <a:rPr lang="ru-RU" sz="1600" dirty="0" smtClean="0"/>
              <a:t>творчеству, культурно-историческим традициям, их использованию в повседневной жизни</a:t>
            </a:r>
            <a:endParaRPr lang="ru-RU" sz="1600" dirty="0"/>
          </a:p>
          <a:p>
            <a:pPr marL="0" indent="355600" algn="just">
              <a:spcBef>
                <a:spcPts val="0"/>
              </a:spcBef>
            </a:pPr>
            <a:endParaRPr lang="ru-RU" sz="1600" dirty="0"/>
          </a:p>
          <a:p>
            <a:pPr marL="0" lvl="0" indent="355600"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355600" algn="just"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548680"/>
            <a:ext cx="8229600" cy="74612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Задачи проекта</a:t>
            </a:r>
            <a:b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</a:br>
            <a:endParaRPr lang="en-US" altLang="ru-RU" sz="2800" dirty="0"/>
          </a:p>
        </p:txBody>
      </p:sp>
      <p:pic>
        <p:nvPicPr>
          <p:cNvPr id="5" name="Picture 3" descr="I:\Шелудякова\02-03-2015_20-50-39\DSC06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998132"/>
            <a:ext cx="2479824" cy="1859868"/>
          </a:xfrm>
          <a:prstGeom prst="wedgeEllipseCallout">
            <a:avLst>
              <a:gd name="adj1" fmla="val -45242"/>
              <a:gd name="adj2" fmla="val -66633"/>
            </a:avLst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28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Способность творчества есть великий дар природы; акт творчества, в душе творящей, есть великое таинство; минута творчества есть минута великого священнодействия. </a:t>
            </a:r>
            <a:r>
              <a:rPr lang="ru-RU" sz="1600" dirty="0" err="1" smtClean="0"/>
              <a:t>Виссарион</a:t>
            </a:r>
            <a:r>
              <a:rPr lang="ru-RU" sz="1600" dirty="0" smtClean="0"/>
              <a:t> Григорьевич Белинский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« Дед </a:t>
            </a:r>
            <a:r>
              <a:rPr lang="ru-RU" sz="1600" dirty="0" err="1" smtClean="0"/>
              <a:t>Фелиции</a:t>
            </a:r>
            <a:r>
              <a:rPr lang="ru-RU" sz="1600" dirty="0" smtClean="0"/>
              <a:t> рассказывал внучке, что кукла не принадлежит к миру живых, но и к миру мертвых – тоже. Промежуток, грань, обоюдоострый нож. Поэтому кукле разрешено делать то, что запретно и для людей, и для вещей. Выходить за пределы ограничений, положенных материи. Объединять возможное с невозможным. Каким образом? – зависит от мастерства кукольника. »Генри </a:t>
            </a:r>
            <a:r>
              <a:rPr lang="ru-RU" sz="1600" dirty="0" err="1" smtClean="0"/>
              <a:t>Лайон</a:t>
            </a:r>
            <a:r>
              <a:rPr lang="ru-RU" sz="1600" dirty="0" smtClean="0"/>
              <a:t> </a:t>
            </a:r>
            <a:r>
              <a:rPr lang="ru-RU" sz="1600" dirty="0" err="1" smtClean="0"/>
              <a:t>Олди</a:t>
            </a:r>
            <a:r>
              <a:rPr lang="ru-RU" sz="1600" dirty="0" smtClean="0"/>
              <a:t>. Кукольных Дел мастер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Многие с детства знают сказку Афанасьева “Василиса Прекрасная”: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“В некотором царстве жил-был купец. Двенадцать лет жил он в супружестве и прижил только одну дочь, Василису Прекрасную. Когда мать скончалась, девочке было восемь лет. Умирая, купчиха призвала к себе дочку, вынула из-под одеяла куклу, отдала ей и сказала: ”Слушай, </a:t>
            </a:r>
            <a:r>
              <a:rPr lang="ru-RU" sz="1600" dirty="0" err="1" smtClean="0"/>
              <a:t>Василисушка</a:t>
            </a:r>
            <a:r>
              <a:rPr lang="ru-RU" sz="1600" dirty="0" smtClean="0"/>
              <a:t>! Помни и исполни мои последние слова. Я умираю и вместе с родительским благословением оставляю тебе вот эту куклу; береги ее всегда при себе и никому не показывай; а когда приключится тебе какое горе, дай ей поесть и спроси у нее совета. Покушает она и скажет тебе, чем помочь несчастью”…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0" y="4143380"/>
            <a:ext cx="2833439" cy="2105744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142844" y="4214818"/>
            <a:ext cx="2571769" cy="194421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gray">
          <a:xfrm>
            <a:off x="0" y="4143380"/>
            <a:ext cx="26804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Создание условий для развития национального самосознания воспитанников, активизация</a:t>
            </a:r>
          </a:p>
          <a:p>
            <a:pPr algn="ctr" eaLnBrk="0" hangingPunct="0"/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творческой деятельности, формирование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универсальных компетентностей </a:t>
            </a:r>
            <a:endParaRPr lang="en-US" altLang="ru-RU" sz="14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ltGray">
          <a:xfrm>
            <a:off x="357158" y="1428736"/>
            <a:ext cx="2833439" cy="20288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500033" y="1500174"/>
            <a:ext cx="2571769" cy="1857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gray">
          <a:xfrm>
            <a:off x="438149" y="1787074"/>
            <a:ext cx="231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solidFill>
                  <a:srgbClr val="CC3399"/>
                </a:solidFill>
                <a:cs typeface="Arial" charset="0"/>
              </a:rPr>
              <a:t>Осуществление проекта в рамках дополнительного образования</a:t>
            </a:r>
            <a:endParaRPr lang="en-US" altLang="ru-RU" sz="1400" b="1" dirty="0">
              <a:solidFill>
                <a:srgbClr val="CC3399"/>
              </a:solidFill>
              <a:cs typeface="Arial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6199312" y="4143380"/>
            <a:ext cx="2944688" cy="2105744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6357950" y="4214818"/>
            <a:ext cx="2643206" cy="19442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Text Box 9"/>
          <p:cNvSpPr txBox="1">
            <a:spLocks noChangeArrowheads="1"/>
          </p:cNvSpPr>
          <p:nvPr/>
        </p:nvSpPr>
        <p:spPr bwMode="gray">
          <a:xfrm>
            <a:off x="6643702" y="4286256"/>
            <a:ext cx="231616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solidFill>
                  <a:srgbClr val="00B0F0"/>
                </a:solidFill>
                <a:cs typeface="Arial" charset="0"/>
              </a:rPr>
              <a:t>Реорганизация развивающей среды в группе, насыщение фольклорными атрибутами, материалами для создания кукол</a:t>
            </a:r>
            <a:endParaRPr lang="en-US" altLang="ru-RU" sz="1400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6019800" y="1628800"/>
            <a:ext cx="2944688" cy="20288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143637" y="1700809"/>
            <a:ext cx="2643206" cy="18710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Text Box 9"/>
          <p:cNvSpPr txBox="1">
            <a:spLocks noChangeArrowheads="1"/>
          </p:cNvSpPr>
          <p:nvPr/>
        </p:nvSpPr>
        <p:spPr bwMode="gray">
          <a:xfrm>
            <a:off x="6156176" y="1787074"/>
            <a:ext cx="26642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Формирование представлений о духовных истоках русского народа и его самобытности, умения по изготовлению кукол </a:t>
            </a:r>
            <a:endParaRPr lang="en-US" altLang="ru-RU" sz="14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 rot="20917733">
            <a:off x="2819183" y="2102030"/>
            <a:ext cx="3752971" cy="2883720"/>
            <a:chOff x="2141" y="1437"/>
            <a:chExt cx="1646" cy="1621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236319">
              <a:off x="2640" y="1911"/>
              <a:ext cx="1358" cy="936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0099CC"/>
            </a:solidFill>
            <a:ln/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668802">
              <a:off x="2141" y="1437"/>
              <a:ext cx="933" cy="1522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307" y="1518"/>
              <a:ext cx="1327" cy="1455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FF3399"/>
            </a:solidFill>
            <a:ln/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1374404">
              <a:off x="2416" y="1523"/>
              <a:ext cx="1323" cy="1189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640960" cy="74612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Стратегия и механизм 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достижения 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цели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2800" dirty="0"/>
          </a:p>
        </p:txBody>
      </p:sp>
      <p:pic>
        <p:nvPicPr>
          <p:cNvPr id="13337" name="Picture 25" descr="J:\Шелудякова\02-03-2015_20-50-39\DSC06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786058"/>
            <a:ext cx="2201435" cy="165107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071802" y="5072074"/>
            <a:ext cx="3000396" cy="1785926"/>
          </a:xfrm>
          <a:prstGeom prst="round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ltGray">
          <a:xfrm rot="8315667">
            <a:off x="3335878" y="2545640"/>
            <a:ext cx="2543682" cy="2623975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/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14678" y="5143512"/>
            <a:ext cx="2714644" cy="17144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Сотворчество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и взрослых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Формы реализации проекта</a:t>
            </a:r>
            <a:endParaRPr lang="ru-RU" sz="2800" dirty="0"/>
          </a:p>
        </p:txBody>
      </p:sp>
      <p:pic>
        <p:nvPicPr>
          <p:cNvPr id="61442" name="Picture 2" descr="Дневник Kur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08315"/>
            <a:ext cx="2392671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H="1">
            <a:off x="539552" y="1412776"/>
            <a:ext cx="1641886" cy="697824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дети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635896" y="1340768"/>
            <a:ext cx="1584176" cy="7025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педагоги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020272" y="1412776"/>
            <a:ext cx="1800200" cy="661820"/>
          </a:xfrm>
          <a:prstGeom prst="wedgeEllipseCallou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родители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47540" y="2420889"/>
            <a:ext cx="2624260" cy="3456384"/>
          </a:xfrm>
        </p:spPr>
        <p:txBody>
          <a:bodyPr numCol="1"/>
          <a:lstStyle/>
          <a:p>
            <a:pPr marL="0" lvl="0" indent="0" algn="ctr"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совместная </a:t>
            </a:r>
            <a:r>
              <a:rPr lang="ru-RU" sz="1500" dirty="0">
                <a:solidFill>
                  <a:schemeClr val="tx1"/>
                </a:solidFill>
              </a:rPr>
              <a:t>и </a:t>
            </a:r>
            <a:r>
              <a:rPr lang="ru-RU" sz="1500" dirty="0" smtClean="0">
                <a:solidFill>
                  <a:schemeClr val="tx1"/>
                </a:solidFill>
              </a:rPr>
              <a:t>самостоятельная конструктивная деятельность</a:t>
            </a:r>
          </a:p>
          <a:p>
            <a:pPr marL="0" lvl="0" indent="0" algn="ctr">
              <a:spcBef>
                <a:spcPts val="0"/>
              </a:spcBef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ознакомление с народными куклами и технологией их </a:t>
            </a:r>
            <a:r>
              <a:rPr lang="ru-RU" sz="1500" dirty="0" smtClean="0">
                <a:solidFill>
                  <a:schemeClr val="tx1"/>
                </a:solidFill>
              </a:rPr>
              <a:t>изготовления</a:t>
            </a:r>
          </a:p>
          <a:p>
            <a:pPr marL="0" lvl="0" indent="0" algn="ctr">
              <a:spcBef>
                <a:spcPts val="0"/>
              </a:spcBef>
            </a:pPr>
            <a:endParaRPr lang="ru-RU" sz="1500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творческая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 деятельность по изготовлению кукол</a:t>
            </a:r>
          </a:p>
          <a:p>
            <a:pPr marL="0" lvl="0" indent="0" algn="ctr">
              <a:spcBef>
                <a:spcPts val="0"/>
              </a:spcBef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1500" dirty="0" smtClean="0"/>
              <a:t> участие в оформлении выставок</a:t>
            </a:r>
            <a:endParaRPr lang="ru-RU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31589" y="2113309"/>
            <a:ext cx="3490680" cy="42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ru-RU" sz="1500" kern="0" dirty="0" smtClean="0"/>
              <a:t>организация </a:t>
            </a:r>
            <a:r>
              <a:rPr lang="ru-RU" sz="1500" kern="0" dirty="0" smtClean="0"/>
              <a:t>семинаров и мастер-классов</a:t>
            </a:r>
          </a:p>
          <a:p>
            <a:pPr marL="0" indent="0" algn="ctr">
              <a:spcBef>
                <a:spcPts val="0"/>
              </a:spcBef>
            </a:pP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r>
              <a:rPr lang="ru-RU" sz="1500" dirty="0" smtClean="0"/>
              <a:t>выступление </a:t>
            </a:r>
            <a:r>
              <a:rPr lang="ru-RU" sz="1500" dirty="0" smtClean="0"/>
              <a:t>на педагогическом </a:t>
            </a:r>
            <a:r>
              <a:rPr lang="ru-RU" sz="1500" dirty="0" smtClean="0"/>
              <a:t>совете с  презентацией и проектом</a:t>
            </a:r>
            <a:endParaRPr lang="ru-RU" sz="1500" kern="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r>
              <a:rPr lang="ru-RU" sz="1500" kern="0" dirty="0" smtClean="0"/>
              <a:t>организация </a:t>
            </a:r>
            <a:r>
              <a:rPr lang="ru-RU" sz="1500" kern="0" dirty="0" smtClean="0"/>
              <a:t>выставок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r>
              <a:rPr lang="ru-RU" sz="1500" kern="0" dirty="0" smtClean="0"/>
              <a:t>м</a:t>
            </a:r>
            <a:r>
              <a:rPr lang="ru-RU" sz="1500" kern="0" dirty="0" smtClean="0"/>
              <a:t>етодические рекомендации (по видам кукол, технологий изготовления и т. д.)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r>
              <a:rPr lang="ru-RU" sz="1500" kern="0" dirty="0" smtClean="0"/>
              <a:t>с</a:t>
            </a:r>
            <a:r>
              <a:rPr lang="ru-RU" sz="1500" kern="0" dirty="0" smtClean="0"/>
              <a:t>оздание картотеки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r>
              <a:rPr lang="ru-RU" sz="1500" kern="0" dirty="0" smtClean="0"/>
              <a:t>о</a:t>
            </a:r>
            <a:r>
              <a:rPr lang="ru-RU" sz="1500" kern="0" dirty="0" smtClean="0"/>
              <a:t>казание консультативной помощи в рамках консультативного пункта</a:t>
            </a:r>
            <a:br>
              <a:rPr lang="ru-RU" sz="1500" kern="0" dirty="0" smtClean="0"/>
            </a:br>
            <a:endParaRPr lang="ru-RU" sz="1500" kern="0" dirty="0" smtClean="0"/>
          </a:p>
          <a:p>
            <a:pPr marL="0" indent="0" algn="ctr">
              <a:spcBef>
                <a:spcPts val="0"/>
              </a:spcBef>
            </a:pPr>
            <a:endParaRPr lang="ru-RU" sz="16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2492896"/>
            <a:ext cx="26997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kern="0" dirty="0">
                <a:latin typeface="+mn-lt"/>
              </a:rPr>
              <a:t>оказание помощи в построении развивающей среды </a:t>
            </a:r>
            <a:r>
              <a:rPr lang="ru-RU" sz="1500" kern="0" dirty="0" smtClean="0">
                <a:latin typeface="+mn-lt"/>
              </a:rPr>
              <a:t>группы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kern="0" dirty="0">
              <a:latin typeface="+mn-lt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kern="0" dirty="0">
                <a:latin typeface="+mn-lt"/>
              </a:rPr>
              <a:t>совместная творческая деятельность с детьми (родители – дети – педагог</a:t>
            </a:r>
            <a:r>
              <a:rPr lang="ru-RU" sz="1500" kern="0" dirty="0" smtClean="0">
                <a:latin typeface="+mn-lt"/>
              </a:rPr>
              <a:t>)</a:t>
            </a:r>
          </a:p>
          <a:p>
            <a:pPr algn="ctr">
              <a:spcBef>
                <a:spcPts val="0"/>
              </a:spcBef>
            </a:pPr>
            <a:endParaRPr lang="ru-RU" sz="1500" kern="0" dirty="0" smtClean="0">
              <a:latin typeface="+mn-lt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/>
              <a:t>участие в оформлении выставок</a:t>
            </a:r>
            <a:endParaRPr lang="ru-RU" sz="150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1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676</TotalTime>
  <Words>811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Child_light</vt:lpstr>
      <vt:lpstr>Слайд 1</vt:lpstr>
      <vt:lpstr>Паспорт проекта</vt:lpstr>
      <vt:lpstr>Актуальность проекта</vt:lpstr>
      <vt:lpstr>Новизна проекта</vt:lpstr>
      <vt:lpstr>Цель проекта</vt:lpstr>
      <vt:lpstr>Задачи проекта </vt:lpstr>
      <vt:lpstr>Слайд 7</vt:lpstr>
      <vt:lpstr>Стратегия и механизм достижения цели </vt:lpstr>
      <vt:lpstr>Формы реализации проекта</vt:lpstr>
      <vt:lpstr>       Результативность проекта </vt:lpstr>
      <vt:lpstr>       Результативность проекта </vt:lpstr>
      <vt:lpstr>             Результативность проекта </vt:lpstr>
      <vt:lpstr>Методическое сопровождение проекта </vt:lpstr>
      <vt:lpstr>Использование ресурсов Интернет</vt:lpstr>
      <vt:lpstr> Наличие материалов в сети интернет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 User</dc:creator>
  <cp:lastModifiedBy>Лелик</cp:lastModifiedBy>
  <cp:revision>93</cp:revision>
  <dcterms:created xsi:type="dcterms:W3CDTF">2015-03-23T13:04:23Z</dcterms:created>
  <dcterms:modified xsi:type="dcterms:W3CDTF">2015-04-04T13:28:39Z</dcterms:modified>
</cp:coreProperties>
</file>