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44" r:id="rId5"/>
    <p:sldMasterId id="2147483756" r:id="rId6"/>
    <p:sldMasterId id="2147483780" r:id="rId7"/>
    <p:sldMasterId id="2147483792" r:id="rId8"/>
  </p:sldMasterIdLst>
  <p:notesMasterIdLst>
    <p:notesMasterId r:id="rId35"/>
  </p:notesMasterIdLst>
  <p:sldIdLst>
    <p:sldId id="264" r:id="rId9"/>
    <p:sldId id="263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58" r:id="rId18"/>
    <p:sldId id="259" r:id="rId19"/>
    <p:sldId id="260" r:id="rId20"/>
    <p:sldId id="261" r:id="rId21"/>
    <p:sldId id="262" r:id="rId22"/>
    <p:sldId id="268" r:id="rId23"/>
    <p:sldId id="267" r:id="rId24"/>
    <p:sldId id="274" r:id="rId25"/>
    <p:sldId id="276" r:id="rId26"/>
    <p:sldId id="275" r:id="rId27"/>
    <p:sldId id="277" r:id="rId28"/>
    <p:sldId id="278" r:id="rId29"/>
    <p:sldId id="279" r:id="rId30"/>
    <p:sldId id="280" r:id="rId31"/>
    <p:sldId id="282" r:id="rId32"/>
    <p:sldId id="281" r:id="rId33"/>
    <p:sldId id="28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CD60B5-3823-43CD-BB97-742514000FC8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85F340-7897-4C2A-A5C9-A281B4A7B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22 апреля – День Земли</a:t>
            </a:r>
          </a:p>
        </p:txBody>
      </p:sp>
      <p:sp>
        <p:nvSpPr>
          <p:cNvPr id="1034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7EE7F-D035-4DFE-BBC0-97709E039F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Красная книга Астраханской области</a:t>
            </a:r>
          </a:p>
        </p:txBody>
      </p:sp>
      <p:sp>
        <p:nvSpPr>
          <p:cNvPr id="1320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0D483-639E-4E8F-B951-9042CB347C3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Животные Астраханского заповедника</a:t>
            </a:r>
          </a:p>
        </p:txBody>
      </p:sp>
      <p:sp>
        <p:nvSpPr>
          <p:cNvPr id="1351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D23EA9-C829-4A84-97E2-D3E94E048B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82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63E156-2FA4-4D4C-AA13-35AAB9862F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Воздух</a:t>
            </a:r>
          </a:p>
        </p:txBody>
      </p:sp>
      <p:sp>
        <p:nvSpPr>
          <p:cNvPr id="1116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F6D337-3019-4409-A140-519DABD45F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Вода</a:t>
            </a:r>
          </a:p>
        </p:txBody>
      </p:sp>
      <p:sp>
        <p:nvSpPr>
          <p:cNvPr id="1136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9BBF87-926A-4C3C-A5C4-D64E054A96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Красный волк</a:t>
            </a:r>
          </a:p>
        </p:txBody>
      </p:sp>
      <p:sp>
        <p:nvSpPr>
          <p:cNvPr id="1187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15374-543B-4BA5-AD83-B2719F5551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Снежный барс</a:t>
            </a:r>
          </a:p>
        </p:txBody>
      </p:sp>
      <p:sp>
        <p:nvSpPr>
          <p:cNvPr id="1208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823A9-4FC4-4F04-B9D0-A274DFF8D7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Выхухоль</a:t>
            </a:r>
          </a:p>
        </p:txBody>
      </p:sp>
      <p:sp>
        <p:nvSpPr>
          <p:cNvPr id="1228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5431A-B1DC-4DB9-8BB9-FAB0011809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Коричневый пеликан</a:t>
            </a:r>
          </a:p>
        </p:txBody>
      </p:sp>
      <p:sp>
        <p:nvSpPr>
          <p:cNvPr id="1249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D9BCA-53CA-4AD2-B03B-7D318E7D3E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Карликовый бегемот</a:t>
            </a:r>
          </a:p>
        </p:txBody>
      </p:sp>
      <p:sp>
        <p:nvSpPr>
          <p:cNvPr id="1269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4706D-A884-4D86-80EC-145EE96D09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Орангутанг</a:t>
            </a:r>
          </a:p>
        </p:txBody>
      </p:sp>
      <p:sp>
        <p:nvSpPr>
          <p:cNvPr id="1290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78B0EE-AA24-4C2F-867C-D0E9B93B65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24A3-839E-49F9-BF0E-C997C17463EF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8E08-E555-461E-ABD8-9AF7D1742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D094-9381-4CF7-B1B9-CC3EF96F8119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F6F9-9D88-4B77-94C1-23CE9095F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0FFA-D9FD-430B-ACB5-171CA925E588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6D4A-9ECD-4E3B-A765-95DE115A4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55A41D-A82C-479E-AB41-EC912A449BFB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5035D4F-99EC-446B-9217-B44F3C915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4C56-8688-43D0-B7DE-2627361A3CDB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A06E9-EEFF-4C7E-8A38-9546C896A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0AFE06B-C0E9-43CB-A401-1EE9428951C1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53EEAB-D4BA-4873-916F-74E4960DB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143ED-D56F-4DB7-8C04-0BE624A6B28B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040DE-AEE6-4210-90AB-51274FF64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0733-5DC7-4567-B283-A40BCFC39D79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185D-2A3D-4334-BCA4-1D446013D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6D720-64E4-4D9A-A07D-E245B7720946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C356-A236-4502-A252-9FBC9F87B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21BD1-7ADB-49BC-AFE3-82217A75D38F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F775-FE19-4941-BB05-DBD5D961D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9089-9918-4D07-BCCF-29521C0DD9FE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FC608-9470-4FC1-9B85-3848B3A05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7744-8715-4D71-B463-3E40963077BB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B65FE-D55E-4237-B844-ABE70A9CA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DD4133-9F68-4773-992C-93D44BE35555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B4A4AD-72D9-4FE5-A08B-D2FD80FE7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63CC-E73F-48B4-AE6D-1C086109F196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0A18-56CE-4B33-985A-78027B620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B5EE9F-DA8C-44C0-8400-7EA720414FEB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2D9745B-3D9A-47D6-8B58-1A5758A4A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22FD-6E6F-424A-AA98-DB1EF9CFCF45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827F0-A130-4488-9C02-101B1F41F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1DEE-9D5B-4834-BBBE-57C9B024340F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D6E2-C544-4F0D-B86B-021C22589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4DB0-70D9-4093-ADB7-E36F5331AEAA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27481-08AB-489D-BDEE-42182FBD7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8BFD-578C-48D8-93F3-B3262ED1B133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D68F-1D16-43A3-9A8B-3C54D2EAE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4A66-C8C0-4F58-B296-17E79696B0EF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8E7E-B339-461C-94A4-6AB5CA5F5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1F95-51CE-4093-A532-ECC048FA1332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381F-806E-49C4-A417-CC0DC47A9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409F-342A-4858-A97F-0877663877EA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1FEF-1B4C-496F-ABB2-812689A2D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A5BF-F4EE-4D9D-B330-A077BD25F1CF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CAACA-1B45-41FA-9A0C-376D6BC85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8D07-355E-4356-9A59-5539D1DF5ABC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8AF4-883A-48D7-B10E-CEF417FC7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7E91-7B67-4449-B301-3F580CBA52EF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1D3D5-DCC6-4C0D-9BA4-62152327E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218A-4D13-49A3-BD74-07E4E04C52B1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7B2F-A465-4E9B-9DAC-E9F3EE5C8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BE3F-AA2A-4232-899E-C5B76C6866AA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D64A-7A6C-4355-9034-636EE2961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B4FD5A2-7D76-409C-A172-344DCA836706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7525FA-B27C-4552-98FA-26EFCE71C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34D18-FC99-4F9B-A65D-1BD8970C42A9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3117-DE7B-414B-8206-CB8D0A6EA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E525-5E12-4AE7-A28F-E060067ED980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7843F-9C05-4B16-BEB7-59EAA0F87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F324-CAF7-4475-819C-1996FF6F37F7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BF0AB-EE4F-49C6-A621-3F28EFDFB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3CB80-C51E-4D84-AB27-4A7FAA1FEAB8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AC43ACA-BF9F-4BD5-8481-16093D6C4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2DF7-D163-47A4-9032-DB486C13CA9E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C63F-EB31-4B60-9900-09971F508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C21C-BC14-4CBA-A8F2-26AE1DA1421D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1AF5-BEBF-4288-B3B6-65D3F6856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03E9C-9F5E-4090-8592-8809F144FFB1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36B0F-6978-4DBB-B4F0-DF536AB92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83687AE-0350-445B-A98B-D510F326D415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F22ADBE-E4BD-4503-9335-DDF8B2A8F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0419E39-852B-4AF2-ABA3-9BDD6328029A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A14F4FE-70B5-404B-8EE8-5082BDBE2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CF76-1067-469F-A6B2-004167AEE442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F272-C27E-40E1-AB90-2E983B8FD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9DA5-C6C3-4643-9896-57E0E283674A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08D83-12E6-4B95-9733-D99BF1E79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6877B4-0D3F-4496-ACEF-9C2465D47AB5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147ADA-CCFA-4ADA-B509-6835C65C2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7793A-9B19-4CF6-9B55-0308693E4559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FF57-37C8-4E85-8694-235D7E874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6BB5E-09C7-4BCA-82FC-2C4C5EF3ED1B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3A132E-2769-4271-B401-5F42879AA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2E2CD1-1D24-4D3F-BE00-6B95C688E2AC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C0C00B-BD2C-4ECE-83EF-B08B1132E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597F73-E364-40EF-A5C4-670EBC731FB5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4965F2-59A3-472B-A66C-840D7E0CB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0A523-1CD4-4B26-AF0D-E9BF0BFDBFA0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FF020-5911-40D4-92B5-36770B147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53D20-B1FF-4508-B684-48A5E5131BE8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FE8C-02C4-4632-9268-D1B17275C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2211C5-4640-4DCD-AED2-E8739A8CF5FB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806F65-96F3-4EB2-BE70-2776F52C3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CD43-054F-4117-BE5C-73F012BD001F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3AF5-44E1-460A-B095-FD31E6C9B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9706E4-E82F-4E92-BA38-2D0CD8F6E7BE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75FC30-7557-4F35-87B1-5272D1304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96034-9897-4B42-B94C-586CBF7AC84B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46A8-9C81-4A96-9D5B-26F48F612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D124-54F3-46E9-848F-2AEA9EFFE4EB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EA38-A207-4B6A-916B-84BF5FAF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8A074-94EE-4958-ABFD-10383DB90C58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BCD996-F945-458E-A292-2C564CD66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826C-0B5B-412C-97DD-78A0F02953BD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3E7F-A799-40D6-B844-4B60C8645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A55D-0FF7-4A7F-B9A5-2B1BF0F155ED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66A6B-5E4F-46B1-A19E-9F3409459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1986-333A-47A7-B0D1-57132CB625CA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1A14C-8DB0-44CB-B949-138B7747D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3F02-9CA7-4AC6-BC2C-CECCA3E03B93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09E1-5C64-462E-A658-53066B600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02A1-0CCC-4241-B825-DB1C5D420830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83D5-3B1B-4FA6-A91E-09478BD42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B70C-0A74-4C64-8B0F-00D33D24BA6D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C516-7D01-472E-B32E-9ACBC11D6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2AF8-E08E-4EC5-B2F3-BE4F26E977D6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98F1-2BA3-452F-B9A9-7900B9D56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2860A-A02B-49E7-B486-EEED3C373213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C199-1E03-4A76-9844-EA6CEBCE7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FEC0-18C4-469D-ABF7-A7A840B5165F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6AE1-EF7B-4243-872E-DC33E0F69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D2E62-466F-4BB4-A8DA-3753826BE79D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01CF-91AD-456F-9886-D8BFCB40B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3AAA-21D5-4986-B107-2838EFB17B72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146E-CB9D-4375-BCBF-1AC9EF906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168-DC19-43AF-9678-E457DE2CE2DB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686EB-23D0-45F0-9F63-539AE8628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C444-7590-4247-966B-53229EEDB4EA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36F1-3029-490E-98E3-A3BF90571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0908-B5C1-478D-9981-BE6FBC02F98F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BEC9-6852-4E52-BC46-B5B578ABA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246EA-CD91-4513-BBF8-8C6AC7242D46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128FF-FFBA-47B0-91B6-355342227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ED18-9B5D-4F66-A263-71577B41D003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2CBB8-F129-44B8-A5FF-ED9B245F3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3BC57-6C67-4B76-B9D5-3A0D2E9136E6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7619-62E6-4921-B61D-8F5EE29F8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28FC-5B4C-42C3-B3C0-D104F9B3775A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48F0-66B1-4BBF-858D-EEE55F3C4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EEE1-B22C-44F8-AC2E-19CFBD2E296C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EFB8C-15A7-46B9-AF05-6B26157F0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3171E-6C41-46A4-9B43-42A19257D8C5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DF4F8-DB3F-4B44-A376-E596B9D77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03BA3-580F-4FC2-98F6-71BEF46DF311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C56B-27D6-4018-98DE-9856F9B1F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E7607-E8DA-4866-B97B-42D871D708E6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0215-C6F9-4B40-BDA8-D02D7C9E2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E1C0-55AF-4ED1-8538-3D75F988A8E3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4368-9316-4A76-B11E-460609D12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6C19-A26E-4FD9-BE43-D3D5D038BF53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BC2C-4F88-4D49-95EC-1F109560C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9E48E-A1B3-480F-8930-F735D26BE963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2FDB-BEB9-4347-8FAB-B54C8AD33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49C7-CF5F-4273-9C67-52D0A66CAAFB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6964-9724-422B-8585-55FF31C4E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051C-34A9-43F4-A101-313971D5738D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2E54-B3C5-4993-9C5D-07EA220FF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E5952-3844-4230-95CE-B2A0D456B54F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67FD-409B-4E64-B9A5-F356BE8DC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3A329-8CCD-438F-B4A7-0A43BFFD227F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3370-9307-49C2-A86C-91410984B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6C9C-A485-4AF2-AFC4-D64D7ECC2471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571C-A87C-4C05-9CC9-6053149F2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CB4E3-D504-4EBF-ACAF-5E7439F2AC9C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DF90-8BB0-48D6-9478-7E746282E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F753-3528-4804-9C14-B7487797BDFD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D1E1-9924-4C5A-9CEA-451F4736F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EA29-76EF-4B32-BADD-AAD934E93387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28939-A409-40B4-B55C-76AD40769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B87B-9EBB-4799-B6C3-6E6ED6F9BEF7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D4CC-7CDB-49A6-B40D-87AE06746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1009-7FC3-4047-81ED-8E25561E0C4A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F2B1B-D72D-4D7B-A978-E2C75BB9D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5CCF-0FD8-4240-ADE9-4CF8694E95DF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4ECDC-22C0-46D0-A31F-C0AAC825C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9CF7AE-54CF-4A19-935A-4CB30AA67836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53225-5F06-40EB-99CF-3697584D4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3956" r:id="rId4"/>
    <p:sldLayoutId id="2147484010" r:id="rId5"/>
    <p:sldLayoutId id="2147483957" r:id="rId6"/>
    <p:sldLayoutId id="2147484011" r:id="rId7"/>
    <p:sldLayoutId id="2147484012" r:id="rId8"/>
    <p:sldLayoutId id="2147484013" r:id="rId9"/>
    <p:sldLayoutId id="2147483958" r:id="rId10"/>
    <p:sldLayoutId id="2147484014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4A9F5EB-29B9-43CB-8788-84B15B70F8FD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5716971-966E-493A-B2FD-6F68ACB41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3959" r:id="rId2"/>
    <p:sldLayoutId id="2147484016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4017" r:id="rId9"/>
    <p:sldLayoutId id="2147483965" r:id="rId10"/>
    <p:sldLayoutId id="2147484018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15F668-38CC-4FE6-8AC6-88D44A2B58C0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468B32-4CB4-4A2A-BA29-8685D8538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4019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C2DBCE4-8F83-46E4-84FB-B8348F6BF178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2FAD56F-F8BD-4D31-B68B-D3F337035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3976" r:id="rId4"/>
    <p:sldLayoutId id="2147484023" r:id="rId5"/>
    <p:sldLayoutId id="2147483977" r:id="rId6"/>
    <p:sldLayoutId id="2147483978" r:id="rId7"/>
    <p:sldLayoutId id="2147484024" r:id="rId8"/>
    <p:sldLayoutId id="2147484025" r:id="rId9"/>
    <p:sldLayoutId id="2147483979" r:id="rId10"/>
    <p:sldLayoutId id="2147483980" r:id="rId11"/>
  </p:sldLayoutIdLst>
  <p:transition spd="med">
    <p:fade thruBlk="1"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32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2DB24CC-2669-4969-BE68-3168A052BE75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4DE2A43-667A-411D-A795-B860CB7E4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6" r:id="rId1"/>
    <p:sldLayoutId id="2147483981" r:id="rId2"/>
    <p:sldLayoutId id="2147484027" r:id="rId3"/>
    <p:sldLayoutId id="2147484028" r:id="rId4"/>
    <p:sldLayoutId id="2147484029" r:id="rId5"/>
    <p:sldLayoutId id="2147483982" r:id="rId6"/>
    <p:sldLayoutId id="2147484030" r:id="rId7"/>
    <p:sldLayoutId id="2147483983" r:id="rId8"/>
    <p:sldLayoutId id="2147484031" r:id="rId9"/>
    <p:sldLayoutId id="2147483984" r:id="rId10"/>
    <p:sldLayoutId id="2147483985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001C0D9-9282-4DF9-BF14-201683F8BDAB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199B317-0FD7-4EBE-B24C-41D0AAF99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3986" r:id="rId2"/>
    <p:sldLayoutId id="2147484033" r:id="rId3"/>
    <p:sldLayoutId id="2147483987" r:id="rId4"/>
    <p:sldLayoutId id="2147483988" r:id="rId5"/>
    <p:sldLayoutId id="2147483989" r:id="rId6"/>
    <p:sldLayoutId id="2147483990" r:id="rId7"/>
    <p:sldLayoutId id="2147484034" r:id="rId8"/>
    <p:sldLayoutId id="2147484035" r:id="rId9"/>
    <p:sldLayoutId id="2147483991" r:id="rId10"/>
    <p:sldLayoutId id="2147483992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72CA8A-BFE7-430D-9738-130FE2D0AF57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69E114-D179-4EA6-AFC2-002E5B0F6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6" r:id="rId1"/>
    <p:sldLayoutId id="2147483993" r:id="rId2"/>
    <p:sldLayoutId id="2147484037" r:id="rId3"/>
    <p:sldLayoutId id="2147483994" r:id="rId4"/>
    <p:sldLayoutId id="2147484038" r:id="rId5"/>
    <p:sldLayoutId id="2147483995" r:id="rId6"/>
    <p:sldLayoutId id="2147483996" r:id="rId7"/>
    <p:sldLayoutId id="2147484039" r:id="rId8"/>
    <p:sldLayoutId id="2147484040" r:id="rId9"/>
    <p:sldLayoutId id="2147483997" r:id="rId10"/>
    <p:sldLayoutId id="2147483998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19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3A7551-2D0E-44D4-B3A0-0E0B77283063}" type="datetimeFigureOut">
              <a:rPr lang="ru-RU"/>
              <a:pPr>
                <a:defRPr/>
              </a:pPr>
              <a:t>08.07.2012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914540-EF74-429F-A0DF-77133EF8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20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3999" r:id="rId2"/>
    <p:sldLayoutId id="2147484042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43" r:id="rId9"/>
    <p:sldLayoutId id="2147484005" r:id="rId10"/>
    <p:sldLayoutId id="2147484006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857250" y="785813"/>
            <a:ext cx="7715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Franklin Gothic Book" pitchFamily="34" charset="0"/>
              </a:rPr>
              <a:t>Охрана животных</a:t>
            </a:r>
            <a:endParaRPr lang="ru-RU" sz="6600">
              <a:latin typeface="Franklin Gothic Book" pitchFamily="34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143125"/>
            <a:ext cx="4694238" cy="37893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:\Новая папка\возд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142875"/>
            <a:ext cx="4646613" cy="3500438"/>
          </a:xfrm>
          <a:ln w="28575">
            <a:solidFill>
              <a:schemeClr val="tx1"/>
            </a:solidFill>
          </a:ln>
        </p:spPr>
      </p:pic>
      <p:pic>
        <p:nvPicPr>
          <p:cNvPr id="56323" name="Picture 4" descr="G:\Новая папка\воздух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324225"/>
            <a:ext cx="5732463" cy="3533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324" name="Прямоугольник 7"/>
          <p:cNvSpPr>
            <a:spLocks noChangeArrowheads="1"/>
          </p:cNvSpPr>
          <p:nvPr/>
        </p:nvSpPr>
        <p:spPr bwMode="auto">
          <a:xfrm>
            <a:off x="5214938" y="1214438"/>
            <a:ext cx="3571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Воздух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G:\Новая папка\вода 4.bmp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313" y="214313"/>
            <a:ext cx="5572125" cy="3929062"/>
          </a:xfrm>
          <a:ln w="28575">
            <a:solidFill>
              <a:schemeClr val="tx1"/>
            </a:solidFill>
          </a:ln>
        </p:spPr>
      </p:pic>
      <p:pic>
        <p:nvPicPr>
          <p:cNvPr id="57347" name="Picture 3" descr="G:\Новая папка\вода 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833688"/>
            <a:ext cx="4286250" cy="4024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8" name="Прямоугольник 5"/>
          <p:cNvSpPr>
            <a:spLocks noChangeArrowheads="1"/>
          </p:cNvSpPr>
          <p:nvPr/>
        </p:nvSpPr>
        <p:spPr bwMode="auto">
          <a:xfrm>
            <a:off x="928688" y="4500563"/>
            <a:ext cx="2786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latin typeface="Times New Roman" pitchFamily="18" charset="0"/>
              </a:rPr>
              <a:t>Вода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Махаон</a:t>
            </a:r>
            <a:endParaRPr lang="ru-RU" sz="6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7170" name="Picture 2" descr="G:\Новая папка\parusnik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1113" y="1882775"/>
            <a:ext cx="6581775" cy="4572000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3557587" cy="571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200000"/>
                  </a:schemeClr>
                </a:solidFill>
              </a:rPr>
              <a:t>Лягушка</a:t>
            </a:r>
            <a:endParaRPr lang="ru-RU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9395" name="Picture 3" descr="G:\Новая папка\zabki_0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006850" cy="33575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396" name="Picture 4" descr="G:\Новая папка\zabki_1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4775" y="285750"/>
            <a:ext cx="3482975" cy="2786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397" name="Picture 5" descr="G:\Новая папка\zabki_15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3357563"/>
            <a:ext cx="4391025" cy="3295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:\Новая папка\книга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785938"/>
            <a:ext cx="4572000" cy="3879850"/>
          </a:xfrm>
        </p:spPr>
      </p:pic>
      <p:pic>
        <p:nvPicPr>
          <p:cNvPr id="60419" name="Picture 3" descr="G:\Новая папка\кр.книга А.О.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571625"/>
            <a:ext cx="3224213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285728"/>
            <a:ext cx="50638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Красная книга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1000125"/>
            <a:ext cx="7772400" cy="1309688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Черные страницы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списки тех животных, которых мы уже не увидим. От них остались только чучела, скелеты или совсем ничего.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85728"/>
            <a:ext cx="77991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Красная книга состоит из цветных страниц:</a:t>
            </a:r>
          </a:p>
        </p:txBody>
      </p:sp>
      <p:pic>
        <p:nvPicPr>
          <p:cNvPr id="61444" name="Picture 2" descr="G:\Новая папка\275px-Asian_red_dog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714625"/>
            <a:ext cx="420687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Прямоугольник 7"/>
          <p:cNvSpPr>
            <a:spLocks noChangeArrowheads="1"/>
          </p:cNvSpPr>
          <p:nvPr/>
        </p:nvSpPr>
        <p:spPr bwMode="auto">
          <a:xfrm>
            <a:off x="2928938" y="5929313"/>
            <a:ext cx="3171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mbria" pitchFamily="18" charset="0"/>
              </a:rPr>
              <a:t>Красный волк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14375" y="500063"/>
            <a:ext cx="7772400" cy="1338262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Красные страницы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списки редких и исчезающих животных. Их осталось совсем мало.</a:t>
            </a:r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2467" name="Picture 2" descr="G:\Новая папка\snow_leopard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643188"/>
            <a:ext cx="3571875" cy="3559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8" name="Прямоугольник 11"/>
          <p:cNvSpPr>
            <a:spLocks noChangeArrowheads="1"/>
          </p:cNvSpPr>
          <p:nvPr/>
        </p:nvSpPr>
        <p:spPr bwMode="auto">
          <a:xfrm>
            <a:off x="1071563" y="3643313"/>
            <a:ext cx="2428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mbria" pitchFamily="18" charset="0"/>
              </a:rPr>
              <a:t>Снежный барс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4"/>
          <p:cNvSpPr>
            <a:spLocks noChangeArrowheads="1"/>
          </p:cNvSpPr>
          <p:nvPr/>
        </p:nvSpPr>
        <p:spPr bwMode="auto">
          <a:xfrm>
            <a:off x="642938" y="285750"/>
            <a:ext cx="80724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9900"/>
                </a:solidFill>
                <a:latin typeface="Cambria" pitchFamily="18" charset="0"/>
              </a:rPr>
              <a:t>Желтые страницы </a:t>
            </a:r>
            <a:r>
              <a:rPr lang="ru-RU" sz="2400">
                <a:latin typeface="Cambria" pitchFamily="18" charset="0"/>
              </a:rPr>
              <a:t>– те животные, численность которых быстро снижается, которым грозит «переселение» на опасные красные страницы. Белые страницы- те животные, численность которых была всегда невелика</a:t>
            </a:r>
            <a:r>
              <a:rPr lang="ru-RU" sz="2000">
                <a:latin typeface="Cambria" pitchFamily="18" charset="0"/>
              </a:rPr>
              <a:t>.</a:t>
            </a:r>
          </a:p>
        </p:txBody>
      </p:sp>
      <p:pic>
        <p:nvPicPr>
          <p:cNvPr id="63491" name="Picture 2" descr="G:\Новая папка\images[1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928938"/>
            <a:ext cx="4929188" cy="3286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2" name="Прямоугольник 9"/>
          <p:cNvSpPr>
            <a:spLocks noChangeArrowheads="1"/>
          </p:cNvSpPr>
          <p:nvPr/>
        </p:nvSpPr>
        <p:spPr bwMode="auto">
          <a:xfrm>
            <a:off x="6143625" y="4071938"/>
            <a:ext cx="2786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mbria" pitchFamily="18" charset="0"/>
              </a:rPr>
              <a:t>Выхухоль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714375" y="857250"/>
            <a:ext cx="7858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mbria" pitchFamily="18" charset="0"/>
              </a:rPr>
              <a:t>Белые страницы – списки животных, численность которых всегда была невелика.</a:t>
            </a:r>
          </a:p>
        </p:txBody>
      </p:sp>
      <p:pic>
        <p:nvPicPr>
          <p:cNvPr id="64515" name="Picture 2" descr="G:\Новая папка\brown-pelican-np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857500"/>
            <a:ext cx="3619500" cy="3067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4516" name="Прямоугольник 4"/>
          <p:cNvSpPr>
            <a:spLocks noChangeArrowheads="1"/>
          </p:cNvSpPr>
          <p:nvPr/>
        </p:nvSpPr>
        <p:spPr bwMode="auto">
          <a:xfrm>
            <a:off x="500063" y="3786188"/>
            <a:ext cx="3786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mbria" pitchFamily="18" charset="0"/>
              </a:rPr>
              <a:t>Коричневый пеликан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500" y="785813"/>
            <a:ext cx="7929563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Серые </a:t>
            </a:r>
            <a:r>
              <a:rPr lang="ru-RU" sz="2800" b="1" dirty="0">
                <a:latin typeface="+mn-lt"/>
              </a:rPr>
              <a:t>страницы – те животные, которые до сих пор мало изучены, места их обитания труднодоступны.</a:t>
            </a:r>
          </a:p>
        </p:txBody>
      </p:sp>
      <p:pic>
        <p:nvPicPr>
          <p:cNvPr id="65539" name="Picture 2" descr="G:\Новая папка\Z6F0TCAMONAN8CAY2CFQPCA0XIRHWCAOP2BG9CAVXPQ2PCADKS18SCAWM6OKTCA1BRBCECA7B0PYPCA4HL3LBCASMHVNNCA1BBR1RCAX00IOWCAO1JMK6CA09ZSQZCASEPT1PCAW1543UCAXL060SCAH1F7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0"/>
            <a:ext cx="4595813" cy="3455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Прямоугольник 9"/>
          <p:cNvSpPr>
            <a:spLocks noChangeArrowheads="1"/>
          </p:cNvSpPr>
          <p:nvPr/>
        </p:nvSpPr>
        <p:spPr bwMode="auto">
          <a:xfrm>
            <a:off x="5500688" y="3929063"/>
            <a:ext cx="3357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mbria" pitchFamily="18" charset="0"/>
              </a:rPr>
              <a:t>Карликовый бегемот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тур</a:t>
            </a:r>
            <a:endParaRPr lang="ru-RU" sz="4800" b="1" dirty="0"/>
          </a:p>
        </p:txBody>
      </p:sp>
      <p:pic>
        <p:nvPicPr>
          <p:cNvPr id="48131" name="Picture 2" descr="G:\Новая папка\Безымянный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71625"/>
            <a:ext cx="7067550" cy="4214813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5"/>
          <p:cNvSpPr>
            <a:spLocks noChangeArrowheads="1"/>
          </p:cNvSpPr>
          <p:nvPr/>
        </p:nvSpPr>
        <p:spPr bwMode="auto">
          <a:xfrm>
            <a:off x="714375" y="785813"/>
            <a:ext cx="7929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B050"/>
                </a:solidFill>
                <a:latin typeface="Cambria" pitchFamily="18" charset="0"/>
              </a:rPr>
              <a:t>Зеленые</a:t>
            </a:r>
            <a:r>
              <a:rPr lang="ru-RU" sz="3200">
                <a:latin typeface="Cambria" pitchFamily="18" charset="0"/>
              </a:rPr>
              <a:t> страницы- самые обнадеживающие – животные, которых удалось сохранить от вымирания.</a:t>
            </a:r>
          </a:p>
        </p:txBody>
      </p:sp>
      <p:sp>
        <p:nvSpPr>
          <p:cNvPr id="66563" name="Прямоугольник 2"/>
          <p:cNvSpPr>
            <a:spLocks noChangeArrowheads="1"/>
          </p:cNvSpPr>
          <p:nvPr/>
        </p:nvSpPr>
        <p:spPr bwMode="auto">
          <a:xfrm>
            <a:off x="357188" y="4000500"/>
            <a:ext cx="2482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mbria" pitchFamily="18" charset="0"/>
              </a:rPr>
              <a:t>Орангутанг</a:t>
            </a:r>
          </a:p>
        </p:txBody>
      </p:sp>
      <p:pic>
        <p:nvPicPr>
          <p:cNvPr id="66564" name="Picture 2" descr="G:\Новая папка\2005-12-20-ca-zoo-monkeys-IMG_901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857500"/>
            <a:ext cx="5357812" cy="3571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Астраханский заповедник</a:t>
            </a:r>
          </a:p>
        </p:txBody>
      </p:sp>
      <p:pic>
        <p:nvPicPr>
          <p:cNvPr id="67587" name="Picture 3" descr="G:\Новая папка\_ict0442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357563"/>
            <a:ext cx="4381500" cy="3286125"/>
          </a:xfrm>
          <a:ln w="28575">
            <a:solidFill>
              <a:schemeClr val="tx1"/>
            </a:solidFill>
          </a:ln>
        </p:spPr>
      </p:pic>
      <p:pic>
        <p:nvPicPr>
          <p:cNvPr id="67588" name="Picture 4" descr="G:\Новая папка\map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428750"/>
            <a:ext cx="4140200" cy="4000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928688" y="4786313"/>
            <a:ext cx="3395662" cy="1254125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chemeClr val="tx1"/>
                </a:solidFill>
              </a:rPr>
              <a:t>Эмблема Астраханского заповедника</a:t>
            </a:r>
          </a:p>
        </p:txBody>
      </p:sp>
      <p:pic>
        <p:nvPicPr>
          <p:cNvPr id="5" name="Picture 2" descr="G:\Новая папка\Астр.заповед. эмблема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1472" y="357166"/>
            <a:ext cx="4114800" cy="4114800"/>
          </a:xfrm>
          <a:prstGeom prst="rect">
            <a:avLst/>
          </a:prstGeom>
          <a:noFill/>
        </p:spPr>
      </p:pic>
      <p:pic>
        <p:nvPicPr>
          <p:cNvPr id="68612" name="Picture 2" descr="G:\Новая папка\кр.книга А.О.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500063"/>
            <a:ext cx="25066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Прямоугольник 7"/>
          <p:cNvSpPr>
            <a:spLocks noChangeArrowheads="1"/>
          </p:cNvSpPr>
          <p:nvPr/>
        </p:nvSpPr>
        <p:spPr bwMode="auto">
          <a:xfrm>
            <a:off x="5572125" y="4429125"/>
            <a:ext cx="29908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/>
              <a:t>Красная книга </a:t>
            </a:r>
          </a:p>
          <a:p>
            <a:pPr algn="ctr"/>
            <a:r>
              <a:rPr lang="ru-RU" sz="3200"/>
              <a:t>Астраханской </a:t>
            </a:r>
          </a:p>
          <a:p>
            <a:pPr algn="ctr"/>
            <a:r>
              <a:rPr lang="ru-RU" sz="3200"/>
              <a:t>области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428875"/>
            <a:ext cx="8229600" cy="1857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Заповедник </a:t>
            </a:r>
            <a:r>
              <a:rPr lang="ru-RU" sz="2400" dirty="0" smtClean="0"/>
              <a:t>– заповедное место, где оберегают и сохраняют ценные и редкие растения, животные, уникальные участки природы, культурные ценности. </a:t>
            </a:r>
            <a:br>
              <a:rPr lang="ru-RU" sz="2400" dirty="0" smtClean="0"/>
            </a:br>
            <a:r>
              <a:rPr lang="ru-RU" sz="20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Заказник</a:t>
            </a:r>
            <a:r>
              <a:rPr lang="ru-RU" sz="2400" dirty="0" smtClean="0"/>
              <a:t> – род заповедника, где находятся под особой охраной растения и животные</a:t>
            </a:r>
            <a:endParaRPr lang="ru-RU" sz="2400" dirty="0"/>
          </a:p>
        </p:txBody>
      </p:sp>
      <p:pic>
        <p:nvPicPr>
          <p:cNvPr id="69635" name="Picture 2" descr="G:\Новая папка\заповедник Астр.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3230563" cy="2428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9636" name="Picture 3" descr="G:\Новая папка\PSMSTCAK5OLUZCAXWZMK6CAPI50CHCAF7PCPQCAN8UELKCADVGSUJCASHOA93CAYLII7FCAXJLXU2CAQJTYM7CAX2QBU1CA0ME0A7CA3JYD3YCAV3BLU1CAHNYICQCAAD8110CAPHIX3KCAWSIWEACATPUD9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357688"/>
            <a:ext cx="3143250" cy="236378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3557" name="Picture 5" descr="G:\Новая папка\_ict021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0188" y="214313"/>
            <a:ext cx="3143250" cy="235743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69638" name="Picture 6" descr="G:\Новая папка\_ict0471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4357688"/>
            <a:ext cx="3071813" cy="23034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G:\Новая папка\NSZABCAKLXTBSCAS33T57CAURXA1UCAAZNNXKCAJ6UZEACATYJU2KCASK81Z4CAETW6YOCAJE37AECA0YD1OHCAQFZ289CA3EK2TECAES83SICAKYVG54CAF9CADACABZ92Y3CARDOVK7CA9V4A76CAMKJ3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000375"/>
            <a:ext cx="3362325" cy="33972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0659" name="Picture 4" descr="G:\Новая папка\P2B5YCA3CMFECCADERXKZCA3KGOU1CABIH991CAQ4ARM7CATVUCARCANVPOHQCAWUL5UCCA2BYS1QCACDAM95CAHUUNT9CAJGGK6FCABRV9HVCARQV7Y0CAEXXGMBCA0H1A5BCATZTQWACACSY3EVCAVP91U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3071813"/>
            <a:ext cx="4256088" cy="3286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0660" name="Прямоугольник 5"/>
          <p:cNvSpPr>
            <a:spLocks noChangeArrowheads="1"/>
          </p:cNvSpPr>
          <p:nvPr/>
        </p:nvSpPr>
        <p:spPr bwMode="auto">
          <a:xfrm>
            <a:off x="1785938" y="1071563"/>
            <a:ext cx="5499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onstantia" pitchFamily="18" charset="0"/>
              </a:rPr>
              <a:t>Животные Астраханского заповедника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G:\Новая папка\_sc0252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857250"/>
            <a:ext cx="4318000" cy="24288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4579" name="Picture 3" descr="G:\Новая папка\stock-photo-swans-heart-196959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571875"/>
            <a:ext cx="3384550" cy="30511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1684" name="Picture 4" descr="G:\Новая папка\135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929066"/>
            <a:ext cx="3643313" cy="2720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1685" name="Picture 5" descr="G:\Новая папка\saiga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1000125"/>
            <a:ext cx="3973512" cy="2143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G:\Новая папка\SOS 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214688"/>
            <a:ext cx="29194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Рисунок 2" descr="http://festival.1september.ru/articles/312783/img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714750"/>
            <a:ext cx="4357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Рисунок 3" descr="http://festival.1september.ru/articles/312783/img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579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 rot="1975510">
            <a:off x="2870200" y="2195513"/>
            <a:ext cx="484188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705460">
            <a:off x="5507038" y="2197100"/>
            <a:ext cx="484187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071546"/>
            <a:ext cx="33920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Экология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3429000"/>
            <a:ext cx="3643313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/>
              <a:t>Эйнос</a:t>
            </a:r>
            <a:r>
              <a:rPr lang="ru-RU" sz="2800" b="1" dirty="0"/>
              <a:t> (греч.) – жилище, дом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3429000"/>
            <a:ext cx="31432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Логос – умение, знание</a:t>
            </a:r>
          </a:p>
        </p:txBody>
      </p:sp>
      <p:sp>
        <p:nvSpPr>
          <p:cNvPr id="49159" name="Прямоугольник 7"/>
          <p:cNvSpPr>
            <a:spLocks noChangeArrowheads="1"/>
          </p:cNvSpPr>
          <p:nvPr/>
        </p:nvSpPr>
        <p:spPr bwMode="auto">
          <a:xfrm>
            <a:off x="1357313" y="5000625"/>
            <a:ext cx="6500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rebuchet MS" pitchFamily="34" charset="0"/>
              </a:rPr>
              <a:t>22 апреля – День Земли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Кавказский тур</a:t>
            </a:r>
            <a:endParaRPr lang="ru-RU" dirty="0"/>
          </a:p>
        </p:txBody>
      </p:sp>
      <p:pic>
        <p:nvPicPr>
          <p:cNvPr id="50179" name="Picture 2" descr="G:\Новая папка\zubr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43063"/>
            <a:ext cx="4191000" cy="3944937"/>
          </a:xfrm>
          <a:ln w="28575">
            <a:solidFill>
              <a:schemeClr val="tx1"/>
            </a:solidFill>
          </a:ln>
        </p:spPr>
      </p:pic>
      <p:pic>
        <p:nvPicPr>
          <p:cNvPr id="50180" name="Picture 3" descr="G:\Новая папка\48d397d83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643063"/>
            <a:ext cx="4276725" cy="393700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Зебра </a:t>
            </a:r>
            <a:r>
              <a:rPr lang="ru-RU" dirty="0" err="1" smtClean="0"/>
              <a:t>квагга</a:t>
            </a:r>
            <a:r>
              <a:rPr lang="ru-RU" dirty="0" smtClean="0"/>
              <a:t> (солнечная лошадка)</a:t>
            </a:r>
            <a:endParaRPr lang="ru-RU" dirty="0"/>
          </a:p>
        </p:txBody>
      </p:sp>
      <p:pic>
        <p:nvPicPr>
          <p:cNvPr id="51203" name="Picture 2" descr="G:\Новая папка\квагга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500188"/>
            <a:ext cx="5500687" cy="4621212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Бизон</a:t>
            </a:r>
            <a:endParaRPr lang="ru-RU" sz="4400" b="1" dirty="0"/>
          </a:p>
        </p:txBody>
      </p:sp>
      <p:pic>
        <p:nvPicPr>
          <p:cNvPr id="52227" name="Picture 2" descr="G:\Новая папка\Безымянный 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643063"/>
            <a:ext cx="6500812" cy="433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Странствующий голубь</a:t>
            </a:r>
            <a:endParaRPr lang="ru-RU" dirty="0"/>
          </a:p>
        </p:txBody>
      </p:sp>
      <p:pic>
        <p:nvPicPr>
          <p:cNvPr id="53251" name="Picture 2" descr="G:\Новая папка\Безымянный 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571625"/>
            <a:ext cx="6491287" cy="4500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Морская корова</a:t>
            </a:r>
            <a:endParaRPr lang="ru-RU" dirty="0"/>
          </a:p>
        </p:txBody>
      </p:sp>
      <p:pic>
        <p:nvPicPr>
          <p:cNvPr id="54275" name="Picture 2" descr="G:\Новая папка\Безымянный 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4919663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 descr="G:\Новая папка\Безымянный 7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3786188"/>
            <a:ext cx="52689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Дронт</a:t>
            </a:r>
            <a:endParaRPr lang="ru-RU" b="1" dirty="0"/>
          </a:p>
        </p:txBody>
      </p:sp>
      <p:pic>
        <p:nvPicPr>
          <p:cNvPr id="55299" name="Picture 2" descr="G:\Новая папка\Безымянный 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428750"/>
            <a:ext cx="4181475" cy="3625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0" name="Picture 3" descr="G:\Новая папка\Безымянный 1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3"/>
            <a:ext cx="4286250" cy="311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8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243</Words>
  <Application>Microsoft Office PowerPoint</Application>
  <PresentationFormat>Экран (4:3)</PresentationFormat>
  <Paragraphs>60</Paragraphs>
  <Slides>26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26</vt:i4>
      </vt:variant>
    </vt:vector>
  </HeadingPairs>
  <TitlesOfParts>
    <vt:vector size="50" baseType="lpstr">
      <vt:lpstr>Arial</vt:lpstr>
      <vt:lpstr>Franklin Gothic Medium</vt:lpstr>
      <vt:lpstr>Franklin Gothic Book</vt:lpstr>
      <vt:lpstr>Wingdings 2</vt:lpstr>
      <vt:lpstr>Calibri</vt:lpstr>
      <vt:lpstr>Trebuchet MS</vt:lpstr>
      <vt:lpstr>Wingdings</vt:lpstr>
      <vt:lpstr>Times New Roman</vt:lpstr>
      <vt:lpstr>Wingdings 3</vt:lpstr>
      <vt:lpstr>Century Gothic</vt:lpstr>
      <vt:lpstr>Verdana</vt:lpstr>
      <vt:lpstr>Consolas</vt:lpstr>
      <vt:lpstr>Corbel</vt:lpstr>
      <vt:lpstr>Cambria</vt:lpstr>
      <vt:lpstr>Constantia</vt:lpstr>
      <vt:lpstr>Perpetua</vt:lpstr>
      <vt:lpstr>Трек</vt:lpstr>
      <vt:lpstr>Изящная</vt:lpstr>
      <vt:lpstr>Апекс</vt:lpstr>
      <vt:lpstr>Яркая</vt:lpstr>
      <vt:lpstr>Метро</vt:lpstr>
      <vt:lpstr>Справедливость</vt:lpstr>
      <vt:lpstr>Техническая</vt:lpstr>
      <vt:lpstr>Поток</vt:lpstr>
      <vt:lpstr>Слайд 1</vt:lpstr>
      <vt:lpstr>тур</vt:lpstr>
      <vt:lpstr>Слайд 3</vt:lpstr>
      <vt:lpstr>Кавказский тур</vt:lpstr>
      <vt:lpstr>Зебра квагга (солнечная лошадка)</vt:lpstr>
      <vt:lpstr>Бизон</vt:lpstr>
      <vt:lpstr>Странствующий голубь</vt:lpstr>
      <vt:lpstr>Морская корова</vt:lpstr>
      <vt:lpstr>Дронт</vt:lpstr>
      <vt:lpstr>Слайд 10</vt:lpstr>
      <vt:lpstr>Слайд 11</vt:lpstr>
      <vt:lpstr>Махаон</vt:lpstr>
      <vt:lpstr>Лягушка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Астраханский заповедник</vt:lpstr>
      <vt:lpstr>Эмблема Астраханского заповедника</vt:lpstr>
      <vt:lpstr>Заповедник – заповедное место, где оберегают и сохраняют ценные и редкие растения, животные, уникальные участки природы, культурные ценности.   Заказник – род заповедника, где находятся под особой охраной растения и животные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UserXP</cp:lastModifiedBy>
  <cp:revision>19</cp:revision>
  <dcterms:created xsi:type="dcterms:W3CDTF">2010-02-10T16:50:31Z</dcterms:created>
  <dcterms:modified xsi:type="dcterms:W3CDTF">2012-07-08T11:56:45Z</dcterms:modified>
</cp:coreProperties>
</file>