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77" r:id="rId2"/>
    <p:sldId id="269" r:id="rId3"/>
    <p:sldId id="272" r:id="rId4"/>
    <p:sldId id="278" r:id="rId5"/>
    <p:sldId id="279" r:id="rId6"/>
    <p:sldId id="280" r:id="rId7"/>
    <p:sldId id="274" r:id="rId8"/>
    <p:sldId id="276" r:id="rId9"/>
    <p:sldId id="293" r:id="rId10"/>
    <p:sldId id="256" r:id="rId11"/>
    <p:sldId id="292" r:id="rId12"/>
    <p:sldId id="257" r:id="rId13"/>
    <p:sldId id="291" r:id="rId14"/>
    <p:sldId id="258" r:id="rId15"/>
    <p:sldId id="290" r:id="rId16"/>
    <p:sldId id="259" r:id="rId17"/>
    <p:sldId id="281" r:id="rId18"/>
    <p:sldId id="260" r:id="rId19"/>
    <p:sldId id="282" r:id="rId20"/>
    <p:sldId id="261" r:id="rId21"/>
    <p:sldId id="284" r:id="rId22"/>
    <p:sldId id="262" r:id="rId23"/>
    <p:sldId id="283" r:id="rId24"/>
    <p:sldId id="263" r:id="rId25"/>
    <p:sldId id="285" r:id="rId26"/>
    <p:sldId id="264" r:id="rId27"/>
    <p:sldId id="286" r:id="rId28"/>
    <p:sldId id="265" r:id="rId29"/>
    <p:sldId id="287" r:id="rId30"/>
    <p:sldId id="266" r:id="rId31"/>
    <p:sldId id="289" r:id="rId32"/>
    <p:sldId id="267" r:id="rId33"/>
    <p:sldId id="275" r:id="rId34"/>
    <p:sldId id="29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асилий" initials="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4" autoAdjust="0"/>
  </p:normalViewPr>
  <p:slideViewPr>
    <p:cSldViewPr>
      <p:cViewPr>
        <p:scale>
          <a:sx n="47" d="100"/>
          <a:sy n="47" d="100"/>
        </p:scale>
        <p:origin x="-127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4FFBB-7E64-4BFB-AE02-580D8F587EC1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6E0A9-6A38-43BD-AF0E-EAA610929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F2FD-1FBB-47F5-A28F-BD984E61BDCC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E124-0D42-42B7-A23E-085079B3E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F2FD-1FBB-47F5-A28F-BD984E61BDCC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E124-0D42-42B7-A23E-085079B3E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F2FD-1FBB-47F5-A28F-BD984E61BDCC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E124-0D42-42B7-A23E-085079B3E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F2FD-1FBB-47F5-A28F-BD984E61BDCC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E124-0D42-42B7-A23E-085079B3E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F2FD-1FBB-47F5-A28F-BD984E61BDCC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E124-0D42-42B7-A23E-085079B3E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F2FD-1FBB-47F5-A28F-BD984E61BDCC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E124-0D42-42B7-A23E-085079B3E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F2FD-1FBB-47F5-A28F-BD984E61BDCC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E124-0D42-42B7-A23E-085079B3E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F2FD-1FBB-47F5-A28F-BD984E61BDCC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E124-0D42-42B7-A23E-085079B3E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F2FD-1FBB-47F5-A28F-BD984E61BDCC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E124-0D42-42B7-A23E-085079B3E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F2FD-1FBB-47F5-A28F-BD984E61BDCC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E124-0D42-42B7-A23E-085079B3E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F2FD-1FBB-47F5-A28F-BD984E61BDCC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E124-0D42-42B7-A23E-085079B3E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FF2FD-1FBB-47F5-A28F-BD984E61BDCC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E124-0D42-42B7-A23E-085079B3E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audio" Target="file:///C:\Users\&#1042;&#1072;&#1089;&#1080;&#1083;&#1080;&#1081;\Desktop\&#1095;&#1072;&#1081;&#1082;&#1086;&#1074;&#1089;&#1082;&#1080;&#1081;\9.%20&#1057;&#1077;&#1085;&#1090;&#1103;&#1073;&#1088;&#1100;.%20%20&#1054;&#1093;&#1086;&#1090;&#1072;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2;&#1089;&#1080;&#1083;&#1080;&#1081;\Desktop\&#1095;&#1072;&#1081;&#1082;&#1086;&#1074;&#1089;&#1082;&#1080;&#1081;\10.%20&#1054;&#1082;&#1090;&#1103;&#1073;&#1088;&#1100;.%20%20&#1054;&#1089;&#1077;&#1085;&#1085;&#1103;&#1103;%20&#1087;&#1077;&#1089;&#1085;&#1100;.mp3" TargetMode="External"/><Relationship Id="rId6" Type="http://schemas.openxmlformats.org/officeDocument/2006/relationships/hyperlink" Target="file:///H:\&#1054;&#1090;&#1082;&#1088;&#1099;&#1090;&#1086;&#1077;%20&#1084;&#1077;&#1088;&#1086;&#1087;&#1088;&#1080;&#1103;&#1090;&#1080;&#1077;%20&#1087;&#1077;&#1081;&#1079;&#1072;&#1078;%20-%20&#1087;&#1086;&#1101;&#1090;&#1080;&#1095;&#1085;&#1072;&#1103;%20&#1080;%20&#1084;&#1091;&#1079;&#1099;&#1082;&#1072;&#1083;&#1100;&#1085;&#1072;&#1103;%20&#1078;&#1080;&#1074;&#1086;&#1087;&#1080;&#1089;&#1100;\&#1055;&#1077;&#1081;&#1079;&#1072;&#1078;%20-%20&#1084;&#1091;&#1079;&#1099;&#1082;&#1072;&#1083;&#1100;&#1085;&#1086;-&#1087;&#1086;&#1101;&#1090;&#1080;&#1095;&#1077;&#1089;&#1082;&#1072;&#1103;%20&#1078;&#1080;&#1074;&#1086;&#1087;&#1080;&#1089;&#1100;%2031.10%20%20(&#1095;&#1077;&#1090;&#1074;&#1077;&#1088;&#1075;)\&#1055;.&#1063;&#1072;&#1081;&#1082;&#1086;&#1074;&#1089;&#1082;&#1080;&#1081;.%20&#1042;&#1088;&#1077;&#1084;&#1077;&#1085;&#1072;%20&#1075;&#1086;&#1076;&#1072;\9.%20&#1057;&#1077;&#1085;&#1090;&#1103;&#1073;&#1088;&#1100;.%20%20&#1054;&#1093;&#1086;&#1090;&#1072;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2;&#1089;&#1080;&#1083;&#1080;&#1081;\Desktop\&#1095;&#1072;&#1081;&#1082;&#1086;&#1074;&#1089;&#1082;&#1080;&#1081;\11.%20&#1053;&#1086;&#1103;&#1073;&#1088;&#1100;.%20%20&#1053;&#1072;%20&#1090;&#1088;&#1086;&#1081;&#1082;&#1077;.mp3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2;&#1089;&#1080;&#1083;&#1080;&#1081;\Desktop\&#1095;&#1072;&#1081;&#1082;&#1086;&#1074;&#1089;&#1082;&#1080;&#1081;\12.%20&#1044;&#1077;&#1082;&#1072;&#1073;&#1088;&#1100;.%20%20&#1057;&#1074;&#1103;&#1090;&#1082;&#1080;.mp3" TargetMode="Externa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2;&#1089;&#1080;&#1083;&#1080;&#1081;\Desktop\&#1095;&#1072;&#1081;&#1082;&#1086;&#1074;&#1089;&#1082;&#1080;&#1081;\1.%20&#1071;&#1085;&#1074;&#1072;&#1088;&#1100;.%20&#1059;%20&#1082;&#1072;&#1084;&#1077;&#1083;&#1100;&#1082;&#1072;.mp3" TargetMode="Externa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2;&#1089;&#1080;&#1083;&#1080;&#1081;\Desktop\&#1095;&#1072;&#1081;&#1082;&#1086;&#1074;&#1089;&#1082;&#1080;&#1081;\2.%20&#1060;&#1077;&#1074;&#1088;&#1072;&#1083;&#1100;.%20%20&#1052;&#1072;&#1089;&#1083;&#1077;&#1085;&#1080;&#1094;&#1072;.mp3" TargetMode="Externa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2;&#1089;&#1080;&#1083;&#1080;&#1081;\Desktop\&#1095;&#1072;&#1081;&#1082;&#1086;&#1074;&#1089;&#1082;&#1080;&#1081;\3.%20&#1052;&#1072;&#1088;&#1090;.%20%20&#1055;&#1077;&#1089;&#1085;&#1103;%20&#1078;&#1072;&#1074;&#1086;&#1088;&#1086;&#1085;&#1082;&#1072;.mp3" TargetMode="Externa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2;&#1089;&#1080;&#1083;&#1080;&#1081;\Desktop\&#1095;&#1072;&#1081;&#1082;&#1086;&#1074;&#1089;&#1082;&#1080;&#1081;\4.%20&#1040;&#1087;&#1088;&#1077;&#1083;&#1100;.%20%20&#1055;&#1086;&#1076;&#1089;&#1085;&#1077;&#1078;&#1085;&#1080;&#1082;.mp3" TargetMode="Externa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2;&#1089;&#1080;&#1083;&#1080;&#1081;\Desktop\&#1095;&#1072;&#1081;&#1082;&#1086;&#1074;&#1089;&#1082;&#1080;&#1081;\5.%20&#1052;&#1072;&#1081;.%20%20&#1041;&#1077;&#1083;&#1099;&#1077;%20&#1085;&#1086;&#1095;&#1080;.mp3" TargetMode="Externa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2;&#1089;&#1080;&#1083;&#1080;&#1081;\Desktop\&#1095;&#1072;&#1081;&#1082;&#1086;&#1074;&#1089;&#1082;&#1080;&#1081;\6.%20&#1048;&#1102;&#1085;&#1100;.%20%20&#1041;&#1072;&#1088;&#1082;&#1072;&#1088;&#1086;&#1083;&#1072;.mp3" TargetMode="Externa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2;&#1089;&#1080;&#1083;&#1080;&#1081;\Desktop\&#1095;&#1072;&#1081;&#1082;&#1086;&#1074;&#1089;&#1082;&#1080;&#1081;\7.%20&#1048;&#1102;&#1083;&#1100;.%20%20&#1055;&#1077;&#1089;&#1085;&#1103;%20&#1082;&#1086;&#1089;&#1072;&#1088;&#1103;.mp3" TargetMode="Externa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2;&#1089;&#1080;&#1083;&#1080;&#1081;\Desktop\&#1095;&#1072;&#1081;&#1082;&#1086;&#1074;&#1089;&#1082;&#1080;&#1081;\8.%20&#1040;&#1074;&#1075;&#1091;&#1089;&#1090;.%20%20&#1046;&#1072;&#1090;&#1074;&#1072;.mp3" TargetMode="Externa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2;&#1089;&#1080;&#1083;&#1080;&#1081;\Downloads\&#1063;&#1072;&#1081;&#1082;&#1086;&#1074;&#1089;&#1082;&#1080;&#1081;%20-%20&#1042;&#1072;&#1083;&#1100;&#1089;%20&#1094;&#1074;&#1077;&#1090;&#1086;&#1074;%20%20(audiopoisk.com)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tchaikov.ru/photo8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88641"/>
            <a:ext cx="9144000" cy="5832748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cap="all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92696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Художественные Произведения </a:t>
            </a:r>
            <a:br>
              <a:rPr lang="ru-RU" sz="3600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«времена года» </a:t>
            </a:r>
            <a:br>
              <a:rPr lang="ru-RU" sz="3600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  русских  художников пейзажистов</a:t>
            </a:r>
            <a:br>
              <a:rPr lang="ru-RU" sz="3600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br>
              <a:rPr lang="ru-RU" sz="3600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композитора 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Петра 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ильича</a:t>
            </a:r>
            <a:r>
              <a:rPr lang="ru-RU" sz="3600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Чайковского</a:t>
            </a:r>
            <a:endParaRPr lang="ru-RU" sz="3600" dirty="0"/>
          </a:p>
        </p:txBody>
      </p:sp>
      <p:pic>
        <p:nvPicPr>
          <p:cNvPr id="5" name="Picture 1" descr="C:\Documents and Settings\Пользователь\Рабочий стол\Рисунки для Offis\книги2\kniga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37438" cy="2475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092280" y="4692778"/>
            <a:ext cx="18002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1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Lucida Sans Unicode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i="1" dirty="0" smtClean="0">
              <a:latin typeface="Calibri" pitchFamily="34" charset="0"/>
              <a:ea typeface="Calibri" pitchFamily="34" charset="0"/>
              <a:cs typeface="Lucida Sans Unicode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Lucida Sans Unicode" pitchFamily="34" charset="0"/>
              </a:rPr>
              <a:t>сентябрь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9. Сентябрь.  Охо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10" name="9. Сентябрь.  Охо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11" name="9. Сентябрь.  Охо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12" name="9. Сентябрь.  Охо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9" name="9. Сентябрь.  Охо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13" name="9. Сентябрь.  Охо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14" name="Рисунок 13" descr="Поленов Золотая осень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716428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092280" y="4149080"/>
            <a:ext cx="2304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  <a:ea typeface="Calibri" pitchFamily="34" charset="0"/>
                <a:cs typeface="Lucida Sans Unicode" pitchFamily="34" charset="0"/>
              </a:rPr>
              <a:t>В. Поленов</a:t>
            </a:r>
            <a:br>
              <a:rPr lang="ru-RU" sz="2800" dirty="0" smtClean="0">
                <a:latin typeface="Calibri" pitchFamily="34" charset="0"/>
                <a:ea typeface="Calibri" pitchFamily="34" charset="0"/>
                <a:cs typeface="Lucida Sans Unicode" pitchFamily="34" charset="0"/>
              </a:rPr>
            </a:br>
            <a:r>
              <a:rPr lang="ru-RU" sz="2800" b="1" dirty="0" smtClean="0">
                <a:latin typeface="Calibri" pitchFamily="34" charset="0"/>
                <a:ea typeface="Calibri" pitchFamily="34" charset="0"/>
                <a:cs typeface="Lucida Sans Unicode" pitchFamily="34" charset="0"/>
              </a:rPr>
              <a:t>"Золотая осень"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70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70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70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70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70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6000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"Осенняя песнь". Октябрь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Осень, осыпается весь наш бедный сад,</a:t>
            </a:r>
            <a:b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Листья желтые по ветру летят...			                А.К.Толстой</a:t>
            </a:r>
            <a:endParaRPr lang="ru-RU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164288" y="5398612"/>
            <a:ext cx="1979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Lucida Sans Unicode" pitchFamily="34" charset="0"/>
              </a:rPr>
              <a:t>октябрь</a:t>
            </a:r>
            <a:endParaRPr kumimoji="0" lang="ru-RU" sz="2800" i="1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10. Октябрь.  Осенняя пес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5" name="10. Октябрь.  Осенняя пес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6" name="10. Октябрь.  Осенняя пес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7" name="Рисунок 6" descr="Левитан Осенний день Сокольники">
            <a:hlinkClick r:id="rId6" action="ppaction://hlinkfile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608416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228184" y="3789039"/>
            <a:ext cx="2664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Lucida Sans Unicode" pitchFamily="34" charset="0"/>
              </a:rPr>
              <a:t>И. Левитан</a:t>
            </a:r>
            <a:br>
              <a:rPr lang="ru-RU" sz="2800" dirty="0" smtClean="0">
                <a:latin typeface="Calibri" pitchFamily="34" charset="0"/>
                <a:ea typeface="Calibri" pitchFamily="34" charset="0"/>
                <a:cs typeface="Lucida Sans Unicode" pitchFamily="34" charset="0"/>
              </a:rPr>
            </a:br>
            <a:r>
              <a:rPr lang="ru-RU" sz="2800" b="1" dirty="0" smtClean="0">
                <a:latin typeface="Calibri" pitchFamily="34" charset="0"/>
                <a:ea typeface="Calibri" pitchFamily="34" charset="0"/>
                <a:cs typeface="Lucida Sans Unicode" pitchFamily="34" charset="0"/>
              </a:rPr>
              <a:t>"Осенний день. Сокольники"</a:t>
            </a:r>
          </a:p>
        </p:txBody>
      </p:sp>
      <p:pic>
        <p:nvPicPr>
          <p:cNvPr id="10" name="10. Октябрь.  Осенняя пес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236296" y="616530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61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"На тройке". Ноябрь 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772816"/>
            <a:ext cx="53640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Не гляди же с тоской на дорогу</a:t>
            </a:r>
            <a:b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И за тройкой вослед не спеши</a:t>
            </a:r>
            <a:b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И тоскливую в сердце тревогу</a:t>
            </a:r>
            <a:b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Поскорей навсегда затуши.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 			</a:t>
            </a:r>
          </a:p>
          <a:p>
            <a:pPr algn="r"/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Н. Некрасов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силий\Downloads\aivazian_tro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73224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588224" y="4398495"/>
            <a:ext cx="25557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И.К. Айвазовский </a:t>
            </a:r>
          </a:p>
          <a:p>
            <a:pPr algn="r"/>
            <a:r>
              <a:rPr lang="ru-RU" sz="2400" dirty="0" smtClean="0"/>
              <a:t> </a:t>
            </a:r>
            <a:r>
              <a:rPr lang="ru-RU" sz="2400" b="1" dirty="0" smtClean="0"/>
              <a:t>Тройка в степи</a:t>
            </a:r>
            <a:r>
              <a:rPr lang="ru-RU" sz="2400" dirty="0" smtClean="0"/>
              <a:t>.   </a:t>
            </a:r>
            <a:r>
              <a:rPr lang="ru-RU" dirty="0" smtClean="0"/>
              <a:t>1882.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64288" y="5699576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ноябрь</a:t>
            </a:r>
            <a:endParaRPr lang="ru-RU" sz="2800" i="1" dirty="0"/>
          </a:p>
        </p:txBody>
      </p:sp>
      <p:pic>
        <p:nvPicPr>
          <p:cNvPr id="9" name="11. Ноябрь.  На тройк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309320"/>
            <a:ext cx="288032" cy="28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"Святки". Декабрь </a:t>
            </a:r>
            <a:b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132857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Раз в крещенский вечерок</a:t>
            </a:r>
            <a:b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Девушки гадали:</a:t>
            </a:r>
            <a:b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За ворота башмачок,</a:t>
            </a:r>
            <a:b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Сняв с ноги, бросали;</a:t>
            </a:r>
          </a:p>
          <a:p>
            <a:pPr algn="r"/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			В.Жуковский.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астов Первый снег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65212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084168" y="4167877"/>
            <a:ext cx="305983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Lucida Sans Unicode" pitchFamily="34" charset="0"/>
              </a:rPr>
              <a:t>А. А. Пластов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Lucida Sans Unicode" pitchFamily="34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Lucida Sans Unicode" pitchFamily="34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Lucida Sans Unicode" pitchFamily="34" charset="0"/>
              </a:rPr>
              <a:t>"Первый снег»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Lucida Sans Unicode" pitchFamily="34" charset="0"/>
              </a:rPr>
              <a:t>декабрь</a:t>
            </a:r>
            <a:endParaRPr kumimoji="0" lang="ru-RU" sz="2800" i="1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12. Декабрь.  Свят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02128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"У камелька". Январь</a:t>
            </a:r>
            <a:b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551837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мирной неги уголок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Ночь сумраком одела,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 камине гаснет огонек,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  <a:t>И свечка нагорела.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  <a:t>	А. Пушкин </a:t>
            </a:r>
            <a:endParaRPr lang="ru-RU" sz="28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. Январь. У камель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76456" y="6309320"/>
            <a:ext cx="244475" cy="244475"/>
          </a:xfrm>
          <a:prstGeom prst="rect">
            <a:avLst/>
          </a:prstGeom>
        </p:spPr>
      </p:pic>
      <p:pic>
        <p:nvPicPr>
          <p:cNvPr id="2050" name="Picture 2" descr="C:\Users\Василий\Downloads\98137909_k_teplu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552" y="6242375"/>
            <a:ext cx="86044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/>
              <a:t>У</a:t>
            </a:r>
            <a:r>
              <a:rPr lang="ru-RU" sz="2800" dirty="0" smtClean="0"/>
              <a:t> </a:t>
            </a:r>
            <a:r>
              <a:rPr lang="ru-RU" sz="2800" b="1" dirty="0" smtClean="0"/>
              <a:t>камина</a:t>
            </a:r>
            <a:r>
              <a:rPr lang="ru-RU" sz="2800" dirty="0" smtClean="0"/>
              <a:t>  Л.И. Ментова     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Lucida Sans Unicode" pitchFamily="34" charset="0"/>
              </a:rPr>
              <a:t>январь</a:t>
            </a:r>
            <a:endParaRPr kumimoji="0" lang="ru-RU" sz="2800" i="1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"Масленица". Февраль </a:t>
            </a:r>
            <a:b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7500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Скоро масленицы бойкой</a:t>
            </a:r>
            <a:b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Закипит широкий пир. </a:t>
            </a:r>
            <a:b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          </a:t>
            </a:r>
          </a:p>
          <a:p>
            <a:pPr algn="r"/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П. А.Вяземский.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 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20688"/>
            <a:ext cx="864096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+mj-lt"/>
              </a:rPr>
              <a:t>«Эстетическое чувство, получаемое человеком от природы, должно возвыситься на ступень эстетического вкуса, приобретаемого воспитанием и развитием».</a:t>
            </a:r>
          </a:p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+mj-lt"/>
              </a:rPr>
              <a:t>                     </a:t>
            </a:r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В.Г.Белинский</a:t>
            </a:r>
          </a:p>
          <a:p>
            <a:endParaRPr lang="ru-RU" dirty="0" smtClean="0"/>
          </a:p>
        </p:txBody>
      </p:sp>
      <p:pic>
        <p:nvPicPr>
          <p:cNvPr id="4" name="Picture 3" descr="C:\Documents and Settings\Пользователь\Рабочий стол\Рисунки для Offis\книги2\svitolk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36899">
            <a:off x="827584" y="3500438"/>
            <a:ext cx="3169539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. Февраль.  Маслени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32440" y="6165304"/>
            <a:ext cx="244475" cy="244475"/>
          </a:xfrm>
          <a:prstGeom prst="rect">
            <a:avLst/>
          </a:prstGeom>
        </p:spPr>
      </p:pic>
      <p:pic>
        <p:nvPicPr>
          <p:cNvPr id="3074" name="Picture 2" descr="C:\Users\Василий\Downloads\6747c7a928629872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5" y="582965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А. Виноградова, "</a:t>
            </a:r>
            <a:r>
              <a:rPr lang="ru-RU" sz="3600" b="1" dirty="0" smtClean="0"/>
              <a:t>Масленица</a:t>
            </a:r>
            <a:r>
              <a:rPr lang="ru-RU" sz="3600" dirty="0" smtClean="0"/>
              <a:t>"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"Песня жаворонка".Март </a:t>
            </a:r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988840"/>
            <a:ext cx="54360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  <a:t>Поле зыблется цветами,</a:t>
            </a:r>
            <a:br>
              <a:rPr lang="ru-RU" sz="32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  <a:t>В небе льются света волны.</a:t>
            </a:r>
            <a:br>
              <a:rPr lang="ru-RU" sz="32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  <a:t>Вешних жаворонков пенья</a:t>
            </a:r>
            <a:br>
              <a:rPr lang="ru-RU" sz="32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  <a:t>Голубые бездны полны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  <a:t>А. Н. Майков</a:t>
            </a:r>
            <a:endParaRPr lang="ru-RU" sz="28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Юон Мартовское солнц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45231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516216" y="5253150"/>
            <a:ext cx="26277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Lucida Sans Unicode" pitchFamily="34" charset="0"/>
              </a:rPr>
              <a:t>К. Ф.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Lucida Sans Unicode" pitchFamily="34" charset="0"/>
              </a:rPr>
              <a:t>Юон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Lucida Sans Unicode" pitchFamily="34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Lucida Sans Unicode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Lucida Sans Unicode" pitchFamily="34" charset="0"/>
              </a:rPr>
              <a:t>"Мартовское солнце"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3. Март.  Песня жаворо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508518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"Подснежник" Апрель 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997839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143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  <a:t>Голубенький чистый</a:t>
            </a:r>
            <a:br>
              <a:rPr lang="ru-RU" sz="24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  <a:t> Подснежник-цветок,</a:t>
            </a:r>
            <a:br>
              <a:rPr lang="ru-RU" sz="24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  <a:t> А подле сквозистый</a:t>
            </a:r>
            <a:br>
              <a:rPr lang="ru-RU" sz="24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  <a:t> Последний снежок.</a:t>
            </a:r>
            <a:endParaRPr lang="ru-RU" sz="2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  <a:t> Последние слезы</a:t>
            </a:r>
            <a:br>
              <a:rPr lang="ru-RU" sz="24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  <a:t> О горе былом</a:t>
            </a:r>
            <a:br>
              <a:rPr lang="ru-RU" sz="24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  <a:t> И первые грезы,</a:t>
            </a:r>
            <a:br>
              <a:rPr lang="ru-RU" sz="24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  <a:t> О счастье ином…</a:t>
            </a: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  <a:t>			А. Майков</a:t>
            </a:r>
            <a:endParaRPr lang="ru-RU" sz="24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. Апрель.  Подснежн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00392" y="6309320"/>
            <a:ext cx="244475" cy="244475"/>
          </a:xfrm>
          <a:prstGeom prst="rect">
            <a:avLst/>
          </a:prstGeom>
        </p:spPr>
      </p:pic>
      <p:pic>
        <p:nvPicPr>
          <p:cNvPr id="4098" name="Picture 2" descr="C:\Users\Василий\Downloads\22717906_1208175690_Gricay_AM_PODSNEZHNIKI_195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6" y="6309320"/>
            <a:ext cx="8388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 </a:t>
            </a:r>
            <a:r>
              <a:rPr lang="ru-RU" sz="2800" dirty="0" err="1" smtClean="0"/>
              <a:t>А.М.Грицая</a:t>
            </a:r>
            <a:r>
              <a:rPr lang="ru-RU" sz="2800" dirty="0" smtClean="0"/>
              <a:t>   </a:t>
            </a:r>
            <a:r>
              <a:rPr lang="ru-RU" sz="2800" b="1" dirty="0" smtClean="0"/>
              <a:t>"Подснежники»     </a:t>
            </a:r>
            <a:r>
              <a:rPr lang="ru-RU" sz="2800" b="1" i="1" dirty="0" smtClean="0">
                <a:latin typeface="Calibri" pitchFamily="34" charset="0"/>
                <a:ea typeface="Calibri" pitchFamily="34" charset="0"/>
                <a:cs typeface="Lucida Sans Unicode" pitchFamily="34" charset="0"/>
              </a:rPr>
              <a:t>апрель</a:t>
            </a:r>
            <a:endParaRPr lang="ru-RU" sz="2800" b="1" i="1" dirty="0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"Белые ночи". Май</a:t>
            </a:r>
            <a:b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27483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Какая ночь! На всем какая нега!</a:t>
            </a:r>
            <a:b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Благодарю, родной полночный край!</a:t>
            </a:r>
            <a:b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Из царства льдов, из царства вьюг и снега</a:t>
            </a:r>
            <a:b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Как свеж и чист твой вылетает май!									А. Фет</a:t>
            </a:r>
            <a:endParaRPr lang="ru-RU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876256" y="6287378"/>
            <a:ext cx="16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май</a:t>
            </a:r>
            <a:endParaRPr kumimoji="0" lang="ru-RU" sz="200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5. Май.  Белые ноч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04448" y="6165304"/>
            <a:ext cx="244475" cy="2444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6237312"/>
            <a:ext cx="7713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Белая ночь. Ночная заря. 1915 - </a:t>
            </a:r>
            <a:r>
              <a:rPr lang="ru-RU" sz="2400" dirty="0" smtClean="0"/>
              <a:t>А. А. Рылов. </a:t>
            </a:r>
            <a:endParaRPr lang="ru-RU" sz="2400" dirty="0"/>
          </a:p>
        </p:txBody>
      </p:sp>
      <p:pic>
        <p:nvPicPr>
          <p:cNvPr id="5122" name="Picture 2" descr="C:\Users\Василий\Downloads\rilov-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83820"/>
            <a:ext cx="9144000" cy="6177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"Баркарола" Июнь</a:t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2132856"/>
            <a:ext cx="47342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Выйдем на берег, там волны</a:t>
            </a:r>
            <a:b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Ноги нам будут лобзать,</a:t>
            </a:r>
            <a:b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Звезды с таинственной грустью</a:t>
            </a:r>
            <a:b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Будут над нами сиять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                     </a:t>
            </a:r>
          </a:p>
          <a:p>
            <a:pPr algn="r"/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А.Плещеев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971600" y="6116942"/>
            <a:ext cx="7272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                    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                                          </a:t>
            </a:r>
            <a:endParaRPr kumimoji="0" lang="ru-RU" sz="240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6. Июнь.  Баркарол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32440" y="6309320"/>
            <a:ext cx="244475" cy="244475"/>
          </a:xfrm>
          <a:prstGeom prst="rect">
            <a:avLst/>
          </a:prstGeom>
        </p:spPr>
      </p:pic>
      <p:pic>
        <p:nvPicPr>
          <p:cNvPr id="6" name="Picture 2" descr="C:\Users\Василий\Downloads\84911142_49_Polen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03648" y="6198990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 </a:t>
            </a:r>
            <a:r>
              <a:rPr lang="ru-RU" sz="2800" dirty="0" smtClean="0"/>
              <a:t>В.Д. Поленов     </a:t>
            </a:r>
            <a:r>
              <a:rPr lang="ru-RU" sz="2800" b="1" dirty="0" smtClean="0"/>
              <a:t>«На лодке</a:t>
            </a:r>
            <a:r>
              <a:rPr lang="ru-RU" sz="2800" dirty="0" smtClean="0"/>
              <a:t>»    июнь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"Песнь косаря". Июль </a:t>
            </a:r>
            <a:b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132856"/>
            <a:ext cx="5022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Раззудись плечо,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Размахнись рука!</a:t>
            </a:r>
            <a:b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Ты пахни в лицо 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Ветер с полудня!</a:t>
            </a:r>
            <a:b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			</a:t>
            </a:r>
          </a:p>
          <a:p>
            <a:pPr algn="r"/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А.Кольцов</a:t>
            </a:r>
            <a:endParaRPr lang="ru-RU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6550496" cy="792087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b="1" dirty="0" smtClean="0">
                <a:solidFill>
                  <a:srgbClr val="002060"/>
                </a:solidFill>
              </a:rPr>
              <a:t>ЦЕЛИ</a:t>
            </a: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2700" b="1" dirty="0" smtClean="0">
                <a:solidFill>
                  <a:srgbClr val="002060"/>
                </a:solidFill>
              </a:rPr>
              <a:t>познакомиться с творчеством художников – пейзажистов и  музыкальными произведениями «Времена года» П.И.Чайковского</a:t>
            </a:r>
            <a:endParaRPr lang="ru-RU" sz="2700" b="1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2497832"/>
          </a:xfrm>
        </p:spPr>
        <p:txBody>
          <a:bodyPr>
            <a:normAutofit fontScale="70000" lnSpcReduction="20000"/>
          </a:bodyPr>
          <a:lstStyle/>
          <a:p>
            <a:pPr lvl="8">
              <a:defRPr/>
            </a:pPr>
            <a:r>
              <a:rPr lang="ru-RU" sz="5100" b="1" dirty="0" smtClean="0">
                <a:solidFill>
                  <a:srgbClr val="002060"/>
                </a:solidFill>
              </a:rPr>
              <a:t>Задачи</a:t>
            </a:r>
            <a:endParaRPr lang="ru-RU" sz="5100" dirty="0">
              <a:solidFill>
                <a:srgbClr val="002060"/>
              </a:solidFill>
            </a:endParaRPr>
          </a:p>
          <a:p>
            <a:pPr marL="514350" indent="-514350" algn="l">
              <a:buAutoNum type="arabicPeriod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Внимательно </a:t>
            </a:r>
            <a:r>
              <a:rPr lang="ru-RU" b="1" dirty="0">
                <a:solidFill>
                  <a:srgbClr val="002060"/>
                </a:solidFill>
              </a:rPr>
              <a:t>вглядываться в окружающую природу, видеть и понимать ее красоту.</a:t>
            </a:r>
          </a:p>
          <a:p>
            <a:pPr marL="514350" indent="-514350" algn="l">
              <a:buFont typeface="Arial" pitchFamily="34" charset="0"/>
              <a:buAutoNum type="arabicPeriod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Развивать </a:t>
            </a:r>
            <a:r>
              <a:rPr lang="ru-RU" b="1" dirty="0">
                <a:solidFill>
                  <a:srgbClr val="002060"/>
                </a:solidFill>
              </a:rPr>
              <a:t>способность к сопереживанию художественного </a:t>
            </a:r>
            <a:r>
              <a:rPr lang="ru-RU" b="1" dirty="0" smtClean="0">
                <a:solidFill>
                  <a:srgbClr val="002060"/>
                </a:solidFill>
              </a:rPr>
              <a:t>образа пейзажа</a:t>
            </a:r>
            <a:r>
              <a:rPr lang="ru-RU" b="1" dirty="0">
                <a:solidFill>
                  <a:srgbClr val="002060"/>
                </a:solidFill>
              </a:rPr>
              <a:t>. Умение соотносить его настроение со своим.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" name="Picture 2" descr="C:\Documents and Settings\Пользователь\Рабочий стол\Рисунки для Offis\книги2\svitolk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3168">
            <a:off x="6729273" y="3561728"/>
            <a:ext cx="2092282" cy="2780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11560" y="6209223"/>
            <a:ext cx="75608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«</a:t>
            </a:r>
            <a:r>
              <a:rPr lang="ru-RU" sz="2800" b="1" dirty="0" smtClean="0"/>
              <a:t>На покосе.»Женская доля</a:t>
            </a:r>
            <a:r>
              <a:rPr lang="ru-RU" sz="2400" dirty="0" smtClean="0"/>
              <a:t>. Ю. Панцырев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июль  </a:t>
            </a:r>
            <a:endParaRPr kumimoji="0" lang="ru-RU" sz="240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7. Июль.  Песня косар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32440" y="6309320"/>
            <a:ext cx="244475" cy="244475"/>
          </a:xfrm>
          <a:prstGeom prst="rect">
            <a:avLst/>
          </a:prstGeom>
        </p:spPr>
      </p:pic>
      <p:pic>
        <p:nvPicPr>
          <p:cNvPr id="7170" name="Picture 2" descr="C:\Users\Василий\Downloads\504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"Жатва". Август </a:t>
            </a:r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997839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Люди семьями</a:t>
            </a:r>
            <a:b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dirty="0" err="1" smtClean="0">
                <a:solidFill>
                  <a:srgbClr val="C00000"/>
                </a:solidFill>
                <a:latin typeface="Comic Sans MS" pitchFamily="66" charset="0"/>
              </a:rPr>
              <a:t>Принялися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 жать,</a:t>
            </a:r>
            <a:b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Косить под корень</a:t>
            </a:r>
            <a:b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Рожь высокую!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В копны частые</a:t>
            </a:r>
            <a:b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Снопы сложены.</a:t>
            </a:r>
            <a:b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От возов всю ночь</a:t>
            </a:r>
            <a:b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Скрипит музыка.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		А. Кольцов 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. Август.  Жат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8424" y="6309320"/>
            <a:ext cx="244475" cy="2444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28184" y="4005064"/>
            <a:ext cx="26642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А. ЕГОРНОВ</a:t>
            </a:r>
            <a:r>
              <a:rPr lang="ru-RU" sz="2000" b="1" dirty="0" smtClean="0">
                <a:latin typeface="+mj-lt"/>
              </a:rPr>
              <a:t>  </a:t>
            </a:r>
            <a:r>
              <a:rPr lang="ru-RU" sz="2800" b="1" dirty="0" smtClean="0">
                <a:latin typeface="+mj-lt"/>
              </a:rPr>
              <a:t>«Жатва»</a:t>
            </a:r>
            <a:r>
              <a:rPr lang="ru-RU" sz="2800" b="1" i="1" dirty="0" smtClean="0">
                <a:latin typeface="+mj-lt"/>
                <a:ea typeface="Calibri" pitchFamily="34" charset="0"/>
                <a:cs typeface="Lucida Sans Unicode" pitchFamily="34" charset="0"/>
              </a:rPr>
              <a:t>        </a:t>
            </a:r>
            <a:r>
              <a:rPr lang="ru-RU" sz="2800" i="1" dirty="0" smtClean="0">
                <a:latin typeface="+mj-lt"/>
                <a:ea typeface="Calibri" pitchFamily="34" charset="0"/>
                <a:cs typeface="Lucida Sans Unicode" pitchFamily="34" charset="0"/>
              </a:rPr>
              <a:t>август</a:t>
            </a:r>
            <a:endParaRPr lang="ru-RU" sz="2800" i="1" dirty="0" smtClean="0">
              <a:latin typeface="+mj-lt"/>
              <a:cs typeface="Arial" pitchFamily="34" charset="0"/>
            </a:endParaRPr>
          </a:p>
        </p:txBody>
      </p:sp>
      <p:pic>
        <p:nvPicPr>
          <p:cNvPr id="8195" name="Picture 3" descr="C:\Users\Василий\Downloads\00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0841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>
              <a:latin typeface="Calibri" pitchFamily="34" charset="0"/>
            </a:endParaRPr>
          </a:p>
          <a:p>
            <a:r>
              <a:rPr lang="ru-RU" sz="4000" b="1" dirty="0" smtClean="0">
                <a:latin typeface="Calibri" pitchFamily="34" charset="0"/>
              </a:rPr>
              <a:t> </a:t>
            </a:r>
            <a:r>
              <a:rPr lang="ru-RU" sz="4000" b="1" i="1" dirty="0" smtClean="0">
                <a:latin typeface="Calibri" pitchFamily="34" charset="0"/>
              </a:rPr>
              <a:t>«Мир, окружающий нас – это, прежде всего, мир природы с безграничным богатством явлений, с неисчерпаемой красотой. Здесь, в природе, вечный источник детского разума».</a:t>
            </a:r>
            <a:r>
              <a:rPr lang="ru-RU" sz="4000" b="1" dirty="0" smtClean="0">
                <a:latin typeface="Calibri" pitchFamily="34" charset="0"/>
              </a:rPr>
              <a:t> </a:t>
            </a:r>
          </a:p>
          <a:p>
            <a:endParaRPr lang="ru-RU" sz="4000" b="1" dirty="0" smtClean="0">
              <a:latin typeface="Calibri" pitchFamily="34" charset="0"/>
            </a:endParaRPr>
          </a:p>
          <a:p>
            <a:pPr algn="r"/>
            <a:r>
              <a:rPr lang="ru-RU" sz="4000" b="1" dirty="0" smtClean="0">
                <a:latin typeface="Calibri" pitchFamily="34" charset="0"/>
              </a:rPr>
              <a:t>В.А.Сухомлинского</a:t>
            </a:r>
            <a:endParaRPr lang="ru-RU" sz="4000" b="1" dirty="0">
              <a:latin typeface="Calibri" pitchFamily="34" charset="0"/>
            </a:endParaRPr>
          </a:p>
        </p:txBody>
      </p:sp>
      <p:pic>
        <p:nvPicPr>
          <p:cNvPr id="3" name="Picture 2" descr="C:\Documents and Settings\Пользователь\Рабочий стол\Рисунки для Offis\Разное\img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581128"/>
            <a:ext cx="2320794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силий\Downloads\83862687_large_a9555cdfd2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Чайковский - Вальс цветов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44008" y="6021288"/>
            <a:ext cx="604515" cy="604515"/>
          </a:xfrm>
          <a:prstGeom prst="rect">
            <a:avLst/>
          </a:prstGeom>
        </p:spPr>
      </p:pic>
      <p:pic>
        <p:nvPicPr>
          <p:cNvPr id="4" name="Чайковский - Вальс цветов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796136" y="6281936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8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88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88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988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П.И. Чайковский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48" descr="Следующая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84784"/>
            <a:ext cx="3707904" cy="51125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1124744"/>
            <a:ext cx="55446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15963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Чайковский — великий композитор, составивший эпоху в истории мировой музыкальной культуры.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indent="715963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Творчество Чайковского глубоко национально: он создал галерею замечательных образов русских людей, запечатлел картины родной природы, воспел славное героическое прошлое России.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0488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srgbClr val="C0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indent="9048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"Времена года" Чайковского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- это своеобразный музыкальный дневник композитора, запечатлевший дорогие его сердцу эпизоды жизни, встречи и картины природы. Этим лирическим чувством композитора, любовью к жизни и восхищением ею и наполнена музыка одного из музыкальных шедевров Чайковского,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фортепианного цикла "Времена года».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28092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«Времена года» 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Чайковского стали необычайно популярны, особенно «Июнь» </a:t>
            </a:r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(«Баркарола») 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и «Октябрь» </a:t>
            </a:r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(«Осенняя песня») 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– эти пьесы известны во множестве транскрипций и обработок для скрипки, оркестра.</a:t>
            </a:r>
            <a:endParaRPr lang="en-US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lvl="0" algn="just"/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 Каждая отдельная пьеса представляет собой самостоятельную по характеру, вся цель которых воспринимается как задушевное, идущее от глубины сердца повествование о бесконечно дорогом и близком композитору. 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Что касается музыкальной критики, то она еще долгое время после публикации </a:t>
            </a:r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«Времен года» 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оставалась равнодушной к этому созданию композитора, считая, что не он составляет его значение и славу. По прошествии же времени – </a:t>
            </a:r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130 лет 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– можно констатировать неувядаемость этого музыкального шедевра.</a:t>
            </a:r>
            <a:endParaRPr lang="ru-RU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endParaRPr lang="ru-RU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60648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Пейзажная живопись является одним из самых лирических и эмоциональных жанров изобразительного искусства. Знакомство с этим жанром способствует эмоциональному и эстетическому развитию, воспитывает доброе и бережное отношение к природе, её красоте, пробуждает искреннее, горячее чувство любви к своему краю, родной земле. Художественный пейзаж помогает развивать эстетический вкус, образное и ассоциативное мышление, воображение, самосозерцание. Пейзажная живопись не только доставляет радость людям, но и вдохновляет их на творчество.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Пейзаж</a:t>
            </a:r>
            <a:r>
              <a:rPr lang="ru-RU" sz="3600" b="1" dirty="0" smtClean="0">
                <a:solidFill>
                  <a:schemeClr val="tx2"/>
                </a:solidFill>
                <a:latin typeface="Calibri" pitchFamily="34" charset="0"/>
              </a:rPr>
              <a:t> (фр. </a:t>
            </a:r>
            <a:r>
              <a:rPr lang="ru-RU" sz="3600" b="1" dirty="0" err="1" smtClean="0">
                <a:solidFill>
                  <a:schemeClr val="tx2"/>
                </a:solidFill>
                <a:latin typeface="Calibri" pitchFamily="34" charset="0"/>
              </a:rPr>
              <a:t>paysage</a:t>
            </a:r>
            <a:r>
              <a:rPr lang="ru-RU" sz="3600" b="1" dirty="0" smtClean="0">
                <a:solidFill>
                  <a:schemeClr val="tx2"/>
                </a:solidFill>
                <a:latin typeface="Calibri" pitchFamily="34" charset="0"/>
              </a:rPr>
              <a:t> от </a:t>
            </a:r>
            <a:r>
              <a:rPr lang="ru-RU" sz="3600" b="1" dirty="0" err="1" smtClean="0">
                <a:solidFill>
                  <a:schemeClr val="tx2"/>
                </a:solidFill>
                <a:latin typeface="Calibri" pitchFamily="34" charset="0"/>
              </a:rPr>
              <a:t>pays</a:t>
            </a:r>
            <a:r>
              <a:rPr lang="ru-RU" sz="3600" b="1" dirty="0" smtClean="0">
                <a:solidFill>
                  <a:schemeClr val="tx2"/>
                </a:solidFill>
                <a:latin typeface="Calibri" pitchFamily="34" charset="0"/>
              </a:rPr>
              <a:t>- местность, страна)- жанр изобразительного искусства, предметом которого является изображение первозданной или изменённой человеком природы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50" name="Picture 2" descr="C:\Program Files (x86)\Microsoft Office\MEDIA\CAGCAT10\j009038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501008"/>
            <a:ext cx="363589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Comic Sans MS" pitchFamily="66" charset="0"/>
              </a:rPr>
              <a:t>"Охота". Сентябрь </a:t>
            </a:r>
            <a:br>
              <a:rPr lang="ru-RU" sz="6000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6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20888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Пора, пора! рога трубят;</a:t>
            </a:r>
            <a:b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Псари в охотничьих уборах</a:t>
            </a:r>
            <a:b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Чем свет уж на конях сидят;</a:t>
            </a:r>
            <a:b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Борзые прыгают на сворах.</a:t>
            </a:r>
          </a:p>
          <a:p>
            <a:pPr algn="r"/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			А.Пушкин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536</Words>
  <Application>Microsoft Office PowerPoint</Application>
  <PresentationFormat>Экран (4:3)</PresentationFormat>
  <Paragraphs>90</Paragraphs>
  <Slides>34</Slides>
  <Notes>0</Notes>
  <HiddenSlides>0</HiddenSlides>
  <MMClips>23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                </vt:lpstr>
      <vt:lpstr>Слайд 2</vt:lpstr>
      <vt:lpstr>ЦЕЛИ  познакомиться с творчеством художников – пейзажистов и  музыкальными произведениями «Времена года» П.И.Чайковского</vt:lpstr>
      <vt:lpstr>П.И. Чайковский</vt:lpstr>
      <vt:lpstr>Слайд 5</vt:lpstr>
      <vt:lpstr>Слайд 6</vt:lpstr>
      <vt:lpstr>Слайд 7</vt:lpstr>
      <vt:lpstr>Слайд 8</vt:lpstr>
      <vt:lpstr>  "Охота". Сентябрь  </vt:lpstr>
      <vt:lpstr>Слайд 10</vt:lpstr>
      <vt:lpstr>  "Осенняя песнь". Октябрь  </vt:lpstr>
      <vt:lpstr>Слайд 12</vt:lpstr>
      <vt:lpstr>"На тройке". Ноябрь </vt:lpstr>
      <vt:lpstr>Слайд 14</vt:lpstr>
      <vt:lpstr> "Святки". Декабрь  </vt:lpstr>
      <vt:lpstr>Слайд 16</vt:lpstr>
      <vt:lpstr>  "У камелька". Январь </vt:lpstr>
      <vt:lpstr>Слайд 18</vt:lpstr>
      <vt:lpstr>  "Масленица". Февраль  </vt:lpstr>
      <vt:lpstr>Слайд 20</vt:lpstr>
      <vt:lpstr> "Песня жаворонка".Март  </vt:lpstr>
      <vt:lpstr>Слайд 22</vt:lpstr>
      <vt:lpstr>"Подснежник" Апрель </vt:lpstr>
      <vt:lpstr>Слайд 24</vt:lpstr>
      <vt:lpstr> "Белые ночи". Май </vt:lpstr>
      <vt:lpstr>Слайд 26</vt:lpstr>
      <vt:lpstr> "Баркарола" Июнь </vt:lpstr>
      <vt:lpstr>Слайд 28</vt:lpstr>
      <vt:lpstr> "Песнь косаря". Июль  </vt:lpstr>
      <vt:lpstr>Слайд 30</vt:lpstr>
      <vt:lpstr> "Жатва". Август  </vt:lpstr>
      <vt:lpstr>Слайд 32</vt:lpstr>
      <vt:lpstr>Слайд 33</vt:lpstr>
      <vt:lpstr>Слайд 34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Василий</dc:creator>
  <cp:lastModifiedBy>Василий</cp:lastModifiedBy>
  <cp:revision>73</cp:revision>
  <dcterms:created xsi:type="dcterms:W3CDTF">2013-10-29T14:53:18Z</dcterms:created>
  <dcterms:modified xsi:type="dcterms:W3CDTF">2013-10-31T10:52:57Z</dcterms:modified>
</cp:coreProperties>
</file>