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B8B1-01BE-4A28-BDC2-3DB45139D3A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4F7B-A39E-4879-B5BF-296E4B17A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2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3C33BE-895A-4B53-932A-0D8BEB9684A6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dirty="0" smtClean="0">
                <a:sym typeface="Wingdings 2" pitchFamily="18" charset="2"/>
              </a:rPr>
              <a:t>Пришла пора перейти к изучению строения самого растения. Начнем с корня. На этом уроке ты познакомишься с различными корневыми системами и научишься их различать. Для этого необходимо узнать, какие могут быть у растения корни. Сегодня ты поймешь, от чего зависит глубина расположения корней в почве.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475A12-7966-46F6-8DB2-9AA02EAFC488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dirty="0" smtClean="0"/>
              <a:t> В клетках самих корней также образуется много веществ, необходимых растению. Таким образом, корни часто являются своеобразной подземной кладовой.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643920-AE13-4602-A3A9-90414EF7D6E4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Стержневая корневая система – это корневая система, в которой хорошо заметен главный корень.</a:t>
            </a:r>
          </a:p>
          <a:p>
            <a:pPr eaLnBrk="1" hangingPunct="1"/>
            <a:r>
              <a:rPr lang="ru-RU" smtClean="0"/>
              <a:t>Стержневую корневую систему имеет большинство двудольных растений: морковь, одуванчик.</a:t>
            </a: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91A33D-6254-4DC2-B03E-FEEB1702F8FB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Мочковатая корневая система – это корневая система, которая состоит из боковых и придаточных корней.</a:t>
            </a:r>
          </a:p>
          <a:p>
            <a:pPr eaLnBrk="1" hangingPunct="1"/>
            <a:r>
              <a:rPr lang="ru-RU" dirty="0" smtClean="0"/>
              <a:t>В проростке однодольных растений зародышевый корешок перестает расти вскоре после своего появления из семени. При этом от основания стебля начинает развиваться множество придаточных корней. Все эти корни имеют примерно одинаковую длину и толщину. Они образуют пучок, или мочку, у основания стебля.</a:t>
            </a:r>
          </a:p>
          <a:p>
            <a:pPr eaLnBrk="1" hangingPunct="1"/>
            <a:r>
              <a:rPr lang="ru-RU" dirty="0" smtClean="0"/>
              <a:t>Мочковатую корневую систему имеет большинство однодольных растений: лилия , репчатый лук, тимофеевка.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7FFA57-CC1B-4BAA-B8A5-EDE5A9D564A7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dirty="0" smtClean="0"/>
              <a:t>Корнеплоды представляют собой видоизменения главных корней, выполняющих запасающую функцию. Конечно же, тебе отлично известны корнеплоды моркови, свеклы, редиса, репы. У этих растений главный корень стержневой системы "раздувается", переполняясь запасом питательных веществ. Однако если у моркови весь корнеплод развивается из главного корня, то у свеклы и репы остается "хвостик" т.е. нижняя часть. Основная же часть веществ накапливается в основании стебля.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7CF64-18C2-40FF-9185-A3CCA8D8A43D}" type="slidenum">
              <a:rPr lang="ru-RU">
                <a:solidFill>
                  <a:prstClr val="black"/>
                </a:solidFill>
              </a:rPr>
              <a:pPr eaLnBrk="1" hangingPunct="1"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dirty="0" smtClean="0"/>
              <a:t>У некоторых растений утолщаются не главные, а боковые или придаточные корни. В этих случаях развиваются не корнеплоды, а корневые клубни.</a:t>
            </a:r>
          </a:p>
          <a:p>
            <a:pPr marL="228600" indent="-228600" eaLnBrk="1" hangingPunct="1"/>
            <a:r>
              <a:rPr lang="ru-RU" dirty="0" smtClean="0"/>
              <a:t>Клубни есть у красавца георгина, расцветающего в конце лета.</a:t>
            </a:r>
          </a:p>
          <a:p>
            <a:pPr marL="228600" indent="-228600" eaLnBrk="1" hangingPunct="1"/>
            <a:r>
              <a:rPr lang="ru-RU" dirty="0" smtClean="0"/>
              <a:t>Есть они и у батата – растения, выращиваемого в тропических и субтропических странах. Люди называют батат сладким картофелем и используют в пищу его запеченные клубни. На печеную картошку они не слишком похожи, но зато очень вкусны!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7118B5-FDD8-494D-8A89-369ACE78DCF6}" type="slidenum">
              <a:rPr lang="ru-RU">
                <a:solidFill>
                  <a:prstClr val="black"/>
                </a:solidFill>
              </a:rPr>
              <a:pPr eaLnBrk="1" hangingPunct="1"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smtClean="0"/>
              <a:t>В тропических лесах есть много чудес. </a:t>
            </a:r>
            <a:r>
              <a:rPr lang="ru-RU" dirty="0" smtClean="0"/>
              <a:t>Одно из них – удивительные воздушные корни растений. </a:t>
            </a:r>
          </a:p>
          <a:p>
            <a:pPr marL="228600" indent="-228600" eaLnBrk="1" hangingPunct="1"/>
            <a:r>
              <a:rPr lang="ru-RU" dirty="0" smtClean="0"/>
              <a:t>Что такое воздушные корни?</a:t>
            </a:r>
          </a:p>
          <a:p>
            <a:pPr marL="228600" indent="-228600" eaLnBrk="1" hangingPunct="1"/>
            <a:r>
              <a:rPr lang="ru-RU" dirty="0" smtClean="0"/>
              <a:t>Посмотри на картинку! Это баньян. Это всего одно дерево! Огромные деревья баньяна так широко раскидывают свои длинные ветви, что им обязательно нужно на что-то опереться, чтобы не сломаться. Опорой служат удивительные воздушные корни-подпорки. Это придаточные корни, которые развиваются на ветвях и растут вертикально вниз, углубляясь затем в почву.</a:t>
            </a:r>
          </a:p>
          <a:p>
            <a:pPr marL="228600" indent="-228600" eaLnBrk="1" hangingPunct="1"/>
            <a:r>
              <a:rPr lang="ru-RU" dirty="0" smtClean="0"/>
              <a:t>А вот еще одно тропическое чудо! Прямо на стволах деревьев, не нуждаясь ни в какой почве, растут великолепные цветущие орхидеи. Именно корни орхидей прикрепляют их к дереву. Да еще и целая "борода" из корней повисает в воздухе. </a:t>
            </a:r>
          </a:p>
          <a:p>
            <a:pPr marL="228600" indent="-228600" eaLnBrk="1" hangingPunct="1"/>
            <a:r>
              <a:rPr lang="ru-RU" dirty="0" smtClean="0"/>
              <a:t>Зачем? </a:t>
            </a:r>
          </a:p>
          <a:p>
            <a:pPr marL="228600" indent="-228600" eaLnBrk="1" hangingPunct="1"/>
            <a:r>
              <a:rPr lang="ru-RU" dirty="0" smtClean="0"/>
              <a:t>Старые корни орхидей покрыты губчатым слоем мертвых клеток. Этот слой способен, как губка, впитывать влагу из воздуха и дождевую воду во время тропических ливней.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84F8A6-FD82-48C9-A71D-535BBD7E08B5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ru-RU" dirty="0" smtClean="0">
                <a:sym typeface="Wingdings 2" pitchFamily="18" charset="2"/>
              </a:rPr>
              <a:t> Опорная. Любое растение удерживается в почве благодаря хорошо разветвленным корням.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dirty="0" smtClean="0">
                <a:sym typeface="Wingdings 2" pitchFamily="18" charset="2"/>
              </a:rPr>
              <a:t> Питающая. С помощью корней растения получают воду и минеральные соли.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dirty="0" smtClean="0">
                <a:sym typeface="Wingdings 2" pitchFamily="18" charset="2"/>
              </a:rPr>
              <a:t> Запасающая. В корнях многих растений откладываются про запас питательные вещества.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45F689-596D-4E7A-8E22-14AB859E81CA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smtClean="0"/>
              <a:t>Кстати! Способность многих растений образовывать придаточные корни в нижней части растения используют при окучивании картофеля, томатов, баклажан. При этом получаемый урожай увеличивается!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47EB3-509B-4369-96BF-21B7D3CEF196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dirty="0" smtClean="0"/>
              <a:t>Корневые системы различных растений могут относиться к одному из двух типов.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dirty="0" smtClean="0"/>
              <a:t> Если у растения развивается хорошо различимый главный корень и от него отходят многочисленные боковые, то такую корневую систему называют стержневой.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dirty="0" smtClean="0"/>
              <a:t> В проростке однодольных растений зародышевый корешок перестает расти вскоре после своего появления из семени. При этом от основания стебля начинает развиваться множество придаточных корней.</a:t>
            </a:r>
            <a:endParaRPr lang="ru-RU" dirty="0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72FCB-2B60-401E-986E-E4CE3F8A6D1A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dirty="0" smtClean="0"/>
              <a:t> Корни растений различаются не только по типу корневой системы, которую они образуют, но и по своему расположению в почве. Во многом это зависит от того, на какой именно почве обитает растение.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dirty="0" smtClean="0"/>
              <a:t> Так, у деревьев, кустарников и трав, произрастающих на засушливых почвах, особенно на песчаных, корни могут уходить в глубину на десятки метров, потому что вода в такой почве обычно находится на очень большой глубине.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dirty="0" smtClean="0"/>
              <a:t> А у растений, находящихся на хорошо увлажненной и даже болотистой почве, корни располагаются близко к ее поверхности. Ведь им не нужно проникать на большую глубину в поисках влаги. Да и кислорода у поверхности такой почвы больше.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36D621-62F5-45CE-AFCA-D9CFF7B4C8D6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dirty="0" smtClean="0"/>
              <a:t>У корней растений есть еще одна очень интересная особенность: они могут принимать совершенно различные формы. В таких случаях мы говорим о видоизменениях корней. Изменение внешнего вида корня связано обычно с выполнением им какой-либо дополнительной (необычной) функции. </a:t>
            </a:r>
          </a:p>
          <a:p>
            <a:pPr marL="228600" indent="-228600" eaLnBrk="1" hangingPunct="1"/>
            <a:r>
              <a:rPr lang="ru-RU" dirty="0" smtClean="0"/>
              <a:t>Самые известные видоизменения корней: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dirty="0" smtClean="0"/>
              <a:t> корнеплоды,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dirty="0" smtClean="0">
                <a:sym typeface="Wingdings 2" pitchFamily="18" charset="2"/>
              </a:rPr>
              <a:t> </a:t>
            </a:r>
            <a:r>
              <a:rPr lang="ru-RU" dirty="0" err="1" smtClean="0">
                <a:sym typeface="Wingdings 2" pitchFamily="18" charset="2"/>
              </a:rPr>
              <a:t>корнеклубни</a:t>
            </a:r>
            <a:r>
              <a:rPr lang="ru-RU" dirty="0" smtClean="0">
                <a:sym typeface="Wingdings 2" pitchFamily="18" charset="2"/>
              </a:rPr>
              <a:t>,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dirty="0" smtClean="0">
                <a:sym typeface="Wingdings 2" pitchFamily="18" charset="2"/>
              </a:rPr>
              <a:t> воздушные корни.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92D11-724D-44DD-88D3-ED63E906CC87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Правильные ответы: 1а; 2а; Зв.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95D06-0BFC-4D52-9742-82432707BC67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dirty="0" smtClean="0">
                <a:sym typeface="Wingdings 2" pitchFamily="18" charset="2"/>
              </a:rPr>
              <a:t>Шумят летом деревья в налетевшем теплом ветре, низко склоняют ветви, теряя желтую листву в сырую осеннюю непогоду, сгибаются, скрипят и стонут в порывах снежных метелей и бурь... Но ведь почти всегда им удается не упасть, устоять. Как же это у них получается? А все очень просто: деревья цепко держатся за землю своими корнями.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199738-3622-419E-BEC6-BDA6747A772D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smtClean="0"/>
              <a:t>Корни не только удерживают растение в почве, но и всасывают находящиеся в ней растворы минеральных веществ.</a:t>
            </a:r>
            <a:endParaRPr lang="ru-RU" smtClean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F8F50-08B1-4CC1-A48C-EADA3BE31720}" type="datetime4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 ноября 2013 г.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5551488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1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9319-998A-4C9A-9A73-C9B1788100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5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F6E1-EFA7-4CE9-A095-143229692A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6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4DDE-A5A1-41B0-A1C1-0637E7CC16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FB9A-FA16-42C5-9F00-6D47282EEE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2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C0E7-4D43-4936-910D-AF108B23D0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674A0-0371-43B6-86ED-139844136C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45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5BC6-B30D-48D3-B77C-AA3635E1C8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1A3E-CCA9-4CB0-84D2-AA987E6A11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79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2ADA3-CE42-47A4-9D09-AABF4C8A3D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856A-4451-47C1-8E01-925DDF7D11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92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B7E4-1E56-41D0-8667-1A0D551656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44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C208-CD50-44F5-BE55-38E4FED4B9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08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73939-B1EA-43A7-A5F2-F206304C47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8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BB234-7458-4199-951A-1943542EA8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24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/>
              <a:t>Корни и корневые системы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141663"/>
            <a:ext cx="6400800" cy="1752600"/>
          </a:xfrm>
        </p:spPr>
        <p:txBody>
          <a:bodyPr/>
          <a:lstStyle/>
          <a:p>
            <a:pPr eaLnBrk="1" hangingPunct="1"/>
            <a:r>
              <a:rPr lang="ru-RU" dirty="0" smtClean="0">
                <a:sym typeface="Wingdings 2" pitchFamily="18" charset="2"/>
              </a:rPr>
              <a:t>Узнаем, какие у растения корни, познакомимся с различными корневыми системами.</a:t>
            </a:r>
          </a:p>
        </p:txBody>
      </p:sp>
    </p:spTree>
    <p:extLst>
      <p:ext uri="{BB962C8B-B14F-4D97-AF65-F5344CB8AC3E}">
        <p14:creationId xmlns:p14="http://schemas.microsoft.com/office/powerpoint/2010/main" val="37160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Питающая</a:t>
            </a:r>
          </a:p>
        </p:txBody>
      </p:sp>
      <p:pic>
        <p:nvPicPr>
          <p:cNvPr id="12291" name="Picture 3" descr="Урок 07 (03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3175" y="1484313"/>
            <a:ext cx="4057650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41438"/>
            <a:ext cx="3840163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Запасающая</a:t>
            </a:r>
          </a:p>
        </p:txBody>
      </p:sp>
      <p:pic>
        <p:nvPicPr>
          <p:cNvPr id="14341" name="Picture 5" descr="44781_prev_9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8688" y="2730500"/>
            <a:ext cx="3794125" cy="3794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 descr="8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1290638"/>
            <a:ext cx="5354638" cy="3794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 descr="pub_2_137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874963"/>
            <a:ext cx="5040313" cy="3794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900113" y="1412875"/>
            <a:ext cx="7416800" cy="5256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Стержневая корневая система</a:t>
            </a:r>
          </a:p>
        </p:txBody>
      </p:sp>
      <p:pic>
        <p:nvPicPr>
          <p:cNvPr id="26627" name="Picture 3" descr="Морков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435100"/>
            <a:ext cx="1184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Одуванч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435100"/>
            <a:ext cx="27225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6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395288" y="1268413"/>
            <a:ext cx="8353425" cy="5329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Мочковатая корневая система</a:t>
            </a:r>
          </a:p>
        </p:txBody>
      </p:sp>
      <p:pic>
        <p:nvPicPr>
          <p:cNvPr id="28676" name="Picture 4" descr="Лил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335088"/>
            <a:ext cx="226218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Лу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333500"/>
            <a:ext cx="15160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Трав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33500"/>
            <a:ext cx="21748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755650" y="1628775"/>
            <a:ext cx="7777163" cy="4679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/>
              <a:t>Корнеплоды</a:t>
            </a:r>
          </a:p>
        </p:txBody>
      </p:sp>
      <p:pic>
        <p:nvPicPr>
          <p:cNvPr id="34819" name="Picture 3" descr="Морков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968375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Реп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20526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Свек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237013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2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179388" y="1341438"/>
            <a:ext cx="8785225" cy="5327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dirty="0" err="1" smtClean="0"/>
              <a:t>Корнеклубни</a:t>
            </a:r>
            <a:endParaRPr lang="ru-RU" dirty="0" smtClean="0"/>
          </a:p>
        </p:txBody>
      </p:sp>
      <p:pic>
        <p:nvPicPr>
          <p:cNvPr id="36867" name="Picture 3" descr="Бат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22400"/>
            <a:ext cx="4291012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Георг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422400"/>
            <a:ext cx="44069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Воздушные корни</a:t>
            </a:r>
          </a:p>
        </p:txBody>
      </p:sp>
      <p:pic>
        <p:nvPicPr>
          <p:cNvPr id="38915" name="Picture 3" descr="Корни баньян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50" y="1579563"/>
            <a:ext cx="697388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4" descr="Воздушные корни орхиде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577975"/>
            <a:ext cx="84820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4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Функции корня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457200" y="1600200"/>
            <a:ext cx="8229600" cy="2185988"/>
            <a:chOff x="272" y="999"/>
            <a:chExt cx="2880" cy="720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149" y="855"/>
              <a:ext cx="134" cy="1008"/>
            </a:xfrm>
            <a:prstGeom prst="bentConnector3">
              <a:avLst>
                <a:gd name="adj1" fmla="val 2801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646" y="1358"/>
              <a:ext cx="13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141" y="855"/>
              <a:ext cx="134" cy="1008"/>
            </a:xfrm>
            <a:prstGeom prst="bentConnector3">
              <a:avLst>
                <a:gd name="adj1" fmla="val 2801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280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Функции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  <a:t>Опорная</a:t>
              </a:r>
              <a:endParaRPr kumimoji="0" lang="ru-RU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280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  <a:t>Питающая</a:t>
              </a:r>
              <a:endParaRPr kumimoji="0" lang="ru-RU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288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  <a:t>Запасающая</a:t>
              </a:r>
              <a:endParaRPr kumimoji="0" lang="ru-RU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204" name="Picture 12" descr="Всасывание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897313"/>
            <a:ext cx="21590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дерево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897313"/>
            <a:ext cx="21590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корнепло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3897313"/>
            <a:ext cx="21590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Рост корня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9" name="ShockwaveFlash1" r:id="rId2" imgW="6552381" imgH="4967161"/>
        </mc:Choice>
        <mc:Fallback>
          <p:control name="ShockwaveFlash1" r:id="rId2" imgW="6552381" imgH="496716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1557338"/>
                  <a:ext cx="6553200" cy="496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109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Окучивание</a:t>
            </a:r>
          </a:p>
        </p:txBody>
      </p:sp>
      <p:pic>
        <p:nvPicPr>
          <p:cNvPr id="22531" name="Picture 3" descr="Окучива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2543175"/>
            <a:ext cx="16811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Окучивание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106613"/>
            <a:ext cx="2319337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Окучивание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31788"/>
            <a:ext cx="3287713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Картофельное пол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484313"/>
            <a:ext cx="39639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Корневая система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431800" y="1568450"/>
            <a:ext cx="8208963" cy="2160588"/>
            <a:chOff x="272" y="988"/>
            <a:chExt cx="1872" cy="720"/>
          </a:xfrm>
        </p:grpSpPr>
        <p:cxnSp>
          <p:nvCxnSpPr>
            <p:cNvPr id="3076" name="_s3076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393" y="1096"/>
              <a:ext cx="134" cy="504"/>
            </a:xfrm>
            <a:prstGeom prst="bentConnector3">
              <a:avLst>
                <a:gd name="adj1" fmla="val 28236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889" y="1096"/>
              <a:ext cx="134" cy="504"/>
            </a:xfrm>
            <a:prstGeom prst="bentConnector3">
              <a:avLst>
                <a:gd name="adj1" fmla="val 28236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78"/>
            <p:cNvSpPr>
              <a:spLocks noChangeArrowheads="1"/>
            </p:cNvSpPr>
            <p:nvPr/>
          </p:nvSpPr>
          <p:spPr bwMode="auto">
            <a:xfrm>
              <a:off x="776" y="9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Корневая система</a:t>
              </a:r>
            </a:p>
          </p:txBody>
        </p:sp>
        <p:sp>
          <p:nvSpPr>
            <p:cNvPr id="4" name="_s3079"/>
            <p:cNvSpPr>
              <a:spLocks noChangeArrowheads="1"/>
            </p:cNvSpPr>
            <p:nvPr/>
          </p:nvSpPr>
          <p:spPr bwMode="auto">
            <a:xfrm>
              <a:off x="272" y="14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  <a:t>Стержневая</a:t>
              </a:r>
              <a:endPara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3080"/>
            <p:cNvSpPr>
              <a:spLocks noChangeArrowheads="1"/>
            </p:cNvSpPr>
            <p:nvPr/>
          </p:nvSpPr>
          <p:spPr bwMode="auto">
            <a:xfrm>
              <a:off x="1280" y="14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  <a:t>Мочковатая</a:t>
              </a:r>
              <a:endPara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4586" name="Picture 10" descr="Стержневая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889375"/>
            <a:ext cx="128587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Московатая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889375"/>
            <a:ext cx="12414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3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Расположение в почве</a:t>
            </a:r>
          </a:p>
        </p:txBody>
      </p:sp>
      <p:pic>
        <p:nvPicPr>
          <p:cNvPr id="30723" name="Picture 3" descr="Почва влаж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231900"/>
            <a:ext cx="2640013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Почва сух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231900"/>
            <a:ext cx="18669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7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Видоизменения корней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431800" y="1585913"/>
            <a:ext cx="8208963" cy="2130425"/>
            <a:chOff x="272" y="999"/>
            <a:chExt cx="2880" cy="720"/>
          </a:xfrm>
        </p:grpSpPr>
        <p:cxnSp>
          <p:nvCxnSpPr>
            <p:cNvPr id="4100" name="_s4100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149" y="855"/>
              <a:ext cx="134" cy="1008"/>
            </a:xfrm>
            <a:prstGeom prst="bentConnector3">
              <a:avLst>
                <a:gd name="adj1" fmla="val 28801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646" y="1358"/>
              <a:ext cx="13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141" y="855"/>
              <a:ext cx="134" cy="1008"/>
            </a:xfrm>
            <a:prstGeom prst="bentConnector3">
              <a:avLst>
                <a:gd name="adj1" fmla="val 28801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3"/>
            <p:cNvSpPr>
              <a:spLocks noChangeArrowheads="1"/>
            </p:cNvSpPr>
            <p:nvPr/>
          </p:nvSpPr>
          <p:spPr bwMode="auto">
            <a:xfrm>
              <a:off x="1280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Видоизменения</a:t>
              </a:r>
              <a:b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корней</a:t>
              </a:r>
            </a:p>
          </p:txBody>
        </p:sp>
        <p:sp>
          <p:nvSpPr>
            <p:cNvPr id="4" name="_s4104"/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  <a:t>Корнеплоды</a:t>
              </a:r>
              <a:endParaRPr kumimoji="0" lang="ru-RU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4105"/>
            <p:cNvSpPr>
              <a:spLocks noChangeArrowheads="1"/>
            </p:cNvSpPr>
            <p:nvPr/>
          </p:nvSpPr>
          <p:spPr bwMode="auto">
            <a:xfrm>
              <a:off x="1280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  <a:t>Корнеклубни</a:t>
              </a:r>
              <a:endParaRPr kumimoji="0" lang="ru-RU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4106"/>
            <p:cNvSpPr>
              <a:spLocks noChangeArrowheads="1"/>
            </p:cNvSpPr>
            <p:nvPr/>
          </p:nvSpPr>
          <p:spPr bwMode="auto">
            <a:xfrm>
              <a:off x="2288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  <a:t>Воздушные</a:t>
              </a:r>
              <a:b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</a:br>
              <a:r>
                <a:rPr kumimoji="0" lang="ru-RU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" action="ppaction://noaction"/>
                </a:rPr>
                <a:t>корни</a:t>
              </a:r>
              <a:endParaRPr kumimoji="0" lang="ru-RU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2780" name="Picture 12" descr="Корнеплоды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0941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Корнеклубни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941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Воздушные корни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0941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Тест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95288" y="1557338"/>
            <a:ext cx="2519362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1. Первым при прорастании семени появляется корень: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а) главный;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б) боковой;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в) придаточный;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г) главный или боковой.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311525" y="1557338"/>
            <a:ext cx="251936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2. Мочковатая корневая система характерна для растений: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а) пшеницы и ржи;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б) ржи и лопуха;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в) лопуха и одуванчика;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г) одуванчика и подорожника.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229350" y="1557338"/>
            <a:ext cx="251936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3. Стержневая корневая система характерна для растений: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 а) одуванчика и подорожника;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 б) подорожника и лопуха;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 в) лопуха и одуванчика;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 г) все ответы верны.</a:t>
            </a:r>
          </a:p>
        </p:txBody>
      </p:sp>
    </p:spTree>
    <p:extLst>
      <p:ext uri="{BB962C8B-B14F-4D97-AF65-F5344CB8AC3E}">
        <p14:creationId xmlns:p14="http://schemas.microsoft.com/office/powerpoint/2010/main" val="35397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allAtOnce"/>
      <p:bldP spid="50182" grpId="0" build="allAtOnce"/>
      <p:bldP spid="5018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Опорная</a:t>
            </a:r>
          </a:p>
        </p:txBody>
      </p:sp>
      <p:pic>
        <p:nvPicPr>
          <p:cNvPr id="10243" name="Picture 3" descr="199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600200"/>
            <a:ext cx="3748088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 descr="0194"/>
          <p:cNvPicPr>
            <a:picLocks noGrp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601788"/>
            <a:ext cx="4679950" cy="2370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WindyTree"/>
          <p:cNvPicPr>
            <a:picLocks noGrp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227513"/>
            <a:ext cx="4679950" cy="2370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Ботаника">
  <a:themeElements>
    <a:clrScheme name="Шаблон Ботаника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Шаблон Ботан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Ботани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Ботани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Ботани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1055</Words>
  <Application>Microsoft Office PowerPoint</Application>
  <PresentationFormat>Экран (4:3)</PresentationFormat>
  <Paragraphs>93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Шаблон Ботаника</vt:lpstr>
      <vt:lpstr>Корни и корневые системы</vt:lpstr>
      <vt:lpstr>Функции корня</vt:lpstr>
      <vt:lpstr>Рост корня</vt:lpstr>
      <vt:lpstr>Окучивание</vt:lpstr>
      <vt:lpstr>Корневая система</vt:lpstr>
      <vt:lpstr>Расположение в почве</vt:lpstr>
      <vt:lpstr>Видоизменения корней</vt:lpstr>
      <vt:lpstr>Тест</vt:lpstr>
      <vt:lpstr>Опорная</vt:lpstr>
      <vt:lpstr>Питающая</vt:lpstr>
      <vt:lpstr>Запасающая</vt:lpstr>
      <vt:lpstr>Стержневая корневая система</vt:lpstr>
      <vt:lpstr>Мочковатая корневая система</vt:lpstr>
      <vt:lpstr>Корнеплоды</vt:lpstr>
      <vt:lpstr>Корнеклубни</vt:lpstr>
      <vt:lpstr>Воздушные корни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Корни и корневые системы</dc:title>
  <dc:creator>Учитель</dc:creator>
  <cp:lastModifiedBy>Учитель</cp:lastModifiedBy>
  <cp:revision>28</cp:revision>
  <dcterms:created xsi:type="dcterms:W3CDTF">2012-12-10T08:58:57Z</dcterms:created>
  <dcterms:modified xsi:type="dcterms:W3CDTF">2013-11-07T08:23:51Z</dcterms:modified>
</cp:coreProperties>
</file>