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B3374-9090-4A75-8824-521DBD1D3AD1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D7388-8EAD-48FF-B39D-AE687DB91C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C9F6-2A5C-4185-8A14-1479746D239C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92ED-C23D-4075-BB6F-9C5963C79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C9F6-2A5C-4185-8A14-1479746D239C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92ED-C23D-4075-BB6F-9C5963C79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C9F6-2A5C-4185-8A14-1479746D239C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92ED-C23D-4075-BB6F-9C5963C79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C9F6-2A5C-4185-8A14-1479746D239C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92ED-C23D-4075-BB6F-9C5963C79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C9F6-2A5C-4185-8A14-1479746D239C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92ED-C23D-4075-BB6F-9C5963C79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C9F6-2A5C-4185-8A14-1479746D239C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92ED-C23D-4075-BB6F-9C5963C79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C9F6-2A5C-4185-8A14-1479746D239C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92ED-C23D-4075-BB6F-9C5963C79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C9F6-2A5C-4185-8A14-1479746D239C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92ED-C23D-4075-BB6F-9C5963C79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C9F6-2A5C-4185-8A14-1479746D239C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92ED-C23D-4075-BB6F-9C5963C79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C9F6-2A5C-4185-8A14-1479746D239C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92ED-C23D-4075-BB6F-9C5963C79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C9F6-2A5C-4185-8A14-1479746D239C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92ED-C23D-4075-BB6F-9C5963C79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  <a:gs pos="100000">
              <a:schemeClr val="accent1">
                <a:tint val="23500"/>
                <a:satMod val="160000"/>
                <a:alpha val="83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0C9F6-2A5C-4185-8A14-1479746D239C}" type="datetimeFigureOut">
              <a:rPr lang="ru-RU" smtClean="0"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592ED-C23D-4075-BB6F-9C5963C79D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A50021"/>
                </a:solidFill>
              </a:rPr>
              <a:t/>
            </a:r>
            <a:br>
              <a:rPr lang="ru-RU" i="1" dirty="0" smtClean="0">
                <a:solidFill>
                  <a:srgbClr val="A50021"/>
                </a:solidFill>
              </a:rPr>
            </a:br>
            <a:r>
              <a:rPr lang="ru-RU" i="1" dirty="0">
                <a:solidFill>
                  <a:srgbClr val="A50021"/>
                </a:solidFill>
              </a:rPr>
              <a:t/>
            </a:r>
            <a:br>
              <a:rPr lang="ru-RU" i="1" dirty="0">
                <a:solidFill>
                  <a:srgbClr val="A50021"/>
                </a:solidFill>
              </a:rPr>
            </a:br>
            <a:r>
              <a:rPr lang="ru-RU" i="1" dirty="0" smtClean="0">
                <a:solidFill>
                  <a:srgbClr val="A50021"/>
                </a:solidFill>
              </a:rPr>
              <a:t/>
            </a:r>
            <a:br>
              <a:rPr lang="ru-RU" i="1" dirty="0" smtClean="0">
                <a:solidFill>
                  <a:srgbClr val="A50021"/>
                </a:solidFill>
              </a:rPr>
            </a:br>
            <a:r>
              <a:rPr lang="ru-RU" i="1" dirty="0">
                <a:solidFill>
                  <a:srgbClr val="A50021"/>
                </a:solidFill>
              </a:rPr>
              <a:t/>
            </a:r>
            <a:br>
              <a:rPr lang="ru-RU" i="1" dirty="0">
                <a:solidFill>
                  <a:srgbClr val="A50021"/>
                </a:solidFill>
              </a:rPr>
            </a:br>
            <a:r>
              <a:rPr lang="ru-RU" i="1" dirty="0" smtClean="0">
                <a:solidFill>
                  <a:srgbClr val="A50021"/>
                </a:solidFill>
              </a:rPr>
              <a:t/>
            </a:r>
            <a:br>
              <a:rPr lang="ru-RU" i="1" dirty="0" smtClean="0">
                <a:solidFill>
                  <a:srgbClr val="A50021"/>
                </a:solidFill>
              </a:rPr>
            </a:br>
            <a:r>
              <a:rPr lang="ru-RU" i="1" dirty="0">
                <a:solidFill>
                  <a:srgbClr val="A50021"/>
                </a:solidFill>
              </a:rPr>
              <a:t/>
            </a:r>
            <a:br>
              <a:rPr lang="ru-RU" i="1" dirty="0">
                <a:solidFill>
                  <a:srgbClr val="A50021"/>
                </a:solidFill>
              </a:rPr>
            </a:br>
            <a:r>
              <a:rPr lang="ru-RU" i="1" dirty="0" smtClean="0">
                <a:solidFill>
                  <a:srgbClr val="A50021"/>
                </a:solidFill>
              </a:rPr>
              <a:t>11 </a:t>
            </a:r>
            <a:r>
              <a:rPr lang="ru-RU" i="1" dirty="0" err="1" smtClean="0">
                <a:solidFill>
                  <a:srgbClr val="A50021"/>
                </a:solidFill>
              </a:rPr>
              <a:t>клас</a:t>
            </a:r>
            <a:endParaRPr lang="ru-RU" i="1" dirty="0">
              <a:solidFill>
                <a:srgbClr val="A5002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00174"/>
            <a:ext cx="921550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Геометрический смысл производной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22" y="214290"/>
            <a:ext cx="41586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 по теме: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6858016" y="4357694"/>
          <a:ext cx="1857388" cy="1857388"/>
        </p:xfrm>
        <a:graphic>
          <a:graphicData uri="http://schemas.openxmlformats.org/presentationml/2006/ole">
            <p:oleObj spid="_x0000_s1026" name="Формула" r:id="rId3" imgW="291960" imgH="29196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285852" y="3214686"/>
          <a:ext cx="1857388" cy="1485910"/>
        </p:xfrm>
        <a:graphic>
          <a:graphicData uri="http://schemas.openxmlformats.org/presentationml/2006/ole">
            <p:oleObj spid="_x0000_s1027" name="Формула" r:id="rId4" imgW="253800" imgH="203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357290" y="5286388"/>
          <a:ext cx="1206508" cy="1119036"/>
        </p:xfrm>
        <a:graphic>
          <a:graphicData uri="http://schemas.openxmlformats.org/presentationml/2006/ole">
            <p:oleObj spid="_x0000_s1028" name="Формула" r:id="rId5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ускорение, если известно, что путь движения задан формулой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786050" y="1714488"/>
          <a:ext cx="3727450" cy="1114425"/>
        </p:xfrm>
        <a:graphic>
          <a:graphicData uri="http://schemas.openxmlformats.org/presentationml/2006/ole">
            <p:oleObj spid="_x0000_s2051" name="Формула" r:id="rId3" imgW="1143000" imgH="304560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86116" y="3000372"/>
            <a:ext cx="237436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a) </a:t>
            </a:r>
            <a:r>
              <a:rPr lang="en-US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4t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b) </a:t>
            </a:r>
            <a:r>
              <a:rPr lang="en-US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2t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c) </a:t>
            </a:r>
            <a:r>
              <a:rPr lang="en-US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d) </a:t>
            </a:r>
            <a:r>
              <a:rPr lang="en-US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2t+4</a:t>
            </a:r>
            <a:endParaRPr lang="ru-RU" sz="54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5357826"/>
            <a:ext cx="42449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28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357950" y="3214686"/>
            <a:ext cx="24765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Calibri" pitchFamily="34" charset="0"/>
              </a:rPr>
              <a:t>Геометрический смысл заключается в том, что производная в точке равна…</a:t>
            </a:r>
            <a:endParaRPr lang="ru-RU" sz="3600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72074"/>
            <a:ext cx="8229600" cy="81118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357298"/>
            <a:ext cx="9144000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a) </a:t>
            </a:r>
            <a:r>
              <a:rPr lang="ru-RU" sz="32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синусу угла наклона касательной, проведенной в этой точке к графику функции</a:t>
            </a:r>
            <a:endParaRPr lang="ru-RU" sz="54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28836"/>
            <a:ext cx="892971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b) </a:t>
            </a:r>
            <a:r>
              <a:rPr lang="ru-RU" sz="32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косинусу угла наклона касательной, проведенной в этой точке к графику функции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214818"/>
            <a:ext cx="914400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c) </a:t>
            </a:r>
            <a:r>
              <a:rPr lang="ru-RU" sz="32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тангенсу</a:t>
            </a:r>
            <a:r>
              <a:rPr lang="ru-RU" sz="32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угла наклона касательной, проведенной в этой точке к графику функции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42908" y="5500702"/>
            <a:ext cx="8486426" cy="14157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d) </a:t>
            </a:r>
            <a:r>
              <a:rPr lang="ru-RU" sz="32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угловому коэффициенту касательной,</a:t>
            </a:r>
          </a:p>
          <a:p>
            <a:pPr algn="ctr"/>
            <a:r>
              <a:rPr lang="ru-RU" sz="3200" b="1" cap="none" spc="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проведенной в этой точке к графику </a:t>
            </a:r>
            <a:r>
              <a:rPr lang="ru-RU" sz="3200" b="1" cap="none" spc="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фкнкции</a:t>
            </a:r>
            <a:endParaRPr lang="ru-RU" sz="5400" b="1" cap="none" spc="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http://go2.imgsmail.ru/imgpreview?key=28c2ba9eef984404&amp;mb=imgdb_preview_15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119290"/>
            <a:ext cx="2928958" cy="29289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3200" dirty="0" smtClean="0">
                <a:solidFill>
                  <a:schemeClr val="tx2"/>
                </a:solidFill>
              </a:rPr>
              <a:t>График какой из функций будет параллелен касательной к функции                              в точке х</a:t>
            </a:r>
            <a:r>
              <a:rPr lang="ru-RU" sz="1300" dirty="0" smtClean="0">
                <a:solidFill>
                  <a:schemeClr val="tx2"/>
                </a:solidFill>
              </a:rPr>
              <a:t>0</a:t>
            </a:r>
            <a:r>
              <a:rPr lang="ru-RU" sz="3200" dirty="0" smtClean="0">
                <a:solidFill>
                  <a:schemeClr val="tx2"/>
                </a:solidFill>
              </a:rPr>
              <a:t>=1</a:t>
            </a:r>
            <a:endParaRPr lang="ru-RU" sz="3200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idx="1"/>
          </p:nvPr>
        </p:nvGraphicFramePr>
        <p:xfrm>
          <a:off x="4572000" y="857232"/>
          <a:ext cx="1643074" cy="556117"/>
        </p:xfrm>
        <a:graphic>
          <a:graphicData uri="http://schemas.openxmlformats.org/presentationml/2006/ole">
            <p:oleObj spid="_x0000_s3074" name="Формула" r:id="rId4" imgW="825480" imgH="27936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4348" y="2071678"/>
            <a:ext cx="171451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a)  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b)</a:t>
            </a:r>
          </a:p>
          <a:p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c)</a:t>
            </a:r>
          </a:p>
          <a:p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d)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785918" y="2095491"/>
          <a:ext cx="2714644" cy="3333773"/>
        </p:xfrm>
        <a:graphic>
          <a:graphicData uri="http://schemas.openxmlformats.org/presentationml/2006/ole">
            <p:oleObj spid="_x0000_s3075" name="Формула" r:id="rId5" imgW="723600" imgH="888840" progId="Equation.3">
              <p:embed/>
            </p:oleObj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6357950" y="2571744"/>
            <a:ext cx="1500198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7608115" y="3821909"/>
            <a:ext cx="107157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6691745" y="2369127"/>
            <a:ext cx="1071419" cy="1692564"/>
          </a:xfrm>
          <a:custGeom>
            <a:avLst/>
            <a:gdLst>
              <a:gd name="connsiteX0" fmla="*/ 0 w 1071419"/>
              <a:gd name="connsiteY0" fmla="*/ 1274618 h 1692564"/>
              <a:gd name="connsiteX1" fmla="*/ 900546 w 1071419"/>
              <a:gd name="connsiteY1" fmla="*/ 1482437 h 1692564"/>
              <a:gd name="connsiteX2" fmla="*/ 1025237 w 1071419"/>
              <a:gd name="connsiteY2" fmla="*/ 13855 h 1692564"/>
              <a:gd name="connsiteX3" fmla="*/ 1025237 w 1071419"/>
              <a:gd name="connsiteY3" fmla="*/ 13855 h 1692564"/>
              <a:gd name="connsiteX4" fmla="*/ 1052946 w 1071419"/>
              <a:gd name="connsiteY4" fmla="*/ 0 h 1692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1419" h="1692564">
                <a:moveTo>
                  <a:pt x="0" y="1274618"/>
                </a:moveTo>
                <a:cubicBezTo>
                  <a:pt x="364836" y="1483591"/>
                  <a:pt x="729673" y="1692564"/>
                  <a:pt x="900546" y="1482437"/>
                </a:cubicBezTo>
                <a:cubicBezTo>
                  <a:pt x="1071419" y="1272310"/>
                  <a:pt x="1025237" y="13855"/>
                  <a:pt x="1025237" y="13855"/>
                </a:cubicBezTo>
                <a:lnTo>
                  <a:pt x="1025237" y="13855"/>
                </a:lnTo>
                <a:lnTo>
                  <a:pt x="1052946" y="0"/>
                </a:lnTo>
              </a:path>
            </a:pathLst>
          </a:cu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Если производная в точке положительна, то угол между касательной в этой точке и положительным направлением оси Ох…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143116"/>
            <a:ext cx="485581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a) </a:t>
            </a:r>
            <a:r>
              <a:rPr lang="ru-RU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тупой</a:t>
            </a:r>
          </a:p>
          <a:p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b) </a:t>
            </a:r>
            <a:r>
              <a:rPr lang="ru-RU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острый</a:t>
            </a:r>
          </a:p>
          <a:p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c) </a:t>
            </a:r>
            <a:r>
              <a:rPr lang="ru-RU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прямой</a:t>
            </a:r>
          </a:p>
          <a:p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d) </a:t>
            </a:r>
            <a:r>
              <a:rPr lang="ru-RU" sz="54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развернутый</a:t>
            </a:r>
            <a:endParaRPr lang="ru-RU" sz="54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214554"/>
            <a:ext cx="2713025" cy="2067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Если производная в точке равна нулю, 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9358346" cy="4525963"/>
          </a:xfrm>
        </p:spPr>
        <p:txBody>
          <a:bodyPr/>
          <a:lstStyle/>
          <a:p>
            <a:pPr>
              <a:buNone/>
            </a:pP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r>
              <a:rPr lang="ru-RU" sz="28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касательная к </a:t>
            </a:r>
            <a:r>
              <a:rPr lang="ru-RU" sz="2800" b="1" cap="none" spc="0" dirty="0" err="1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грфику</a:t>
            </a:r>
            <a:r>
              <a:rPr lang="ru-RU" sz="28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этой точке параллельна оси </a:t>
            </a:r>
            <a:r>
              <a:rPr lang="ru-RU" sz="2800" b="1" cap="none" spc="0" dirty="0" err="1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285784" y="1428736"/>
            <a:ext cx="9429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a)</a:t>
            </a:r>
            <a:r>
              <a:rPr lang="ru-RU" sz="28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касательная к </a:t>
            </a:r>
            <a:r>
              <a:rPr lang="ru-RU" sz="2800" b="1" cap="none" spc="0" dirty="0" err="1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грфику</a:t>
            </a:r>
            <a:r>
              <a:rPr lang="ru-RU" sz="28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этой точке параллельна оси Ох</a:t>
            </a:r>
            <a:endParaRPr lang="ru-RU" sz="54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143248"/>
            <a:ext cx="90892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c)</a:t>
            </a:r>
            <a:r>
              <a:rPr lang="en-US" sz="20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Является биссектрисой 1 и 3 координатных четвертей</a:t>
            </a:r>
            <a:endParaRPr lang="ru-RU" sz="54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000504"/>
            <a:ext cx="700146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d) </a:t>
            </a:r>
            <a:r>
              <a:rPr lang="ru-RU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Касательная совпадает с одной из осей</a:t>
            </a:r>
            <a:endParaRPr lang="ru-RU" sz="54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72560" cy="129697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На рисунке изображён график функции            и касательная к нему в точке с абсциссой  . Найдите значение производной функции   в точке  .</a:t>
            </a:r>
            <a:endParaRPr lang="ru-RU" dirty="0"/>
          </a:p>
        </p:txBody>
      </p:sp>
      <p:pic>
        <p:nvPicPr>
          <p:cNvPr id="4" name="Содержимое 3" descr="task-14/ps/task-14.4"/>
          <p:cNvPicPr>
            <a:picLocks noGrp="1"/>
          </p:cNvPicPr>
          <p:nvPr>
            <p:ph idx="1"/>
          </p:nvPr>
        </p:nvPicPr>
        <p:blipFill>
          <a:blip r:embed="rId2" cstate="print">
            <a:grayscl/>
            <a:lum bright="-51000" contrast="71000"/>
          </a:blip>
          <a:srcRect/>
          <a:stretch>
            <a:fillRect/>
          </a:stretch>
        </p:blipFill>
        <p:spPr bwMode="auto">
          <a:xfrm>
            <a:off x="4214810" y="1857364"/>
            <a:ext cx="4429156" cy="421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y=f(x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0"/>
            <a:ext cx="1223017" cy="52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28662" y="2500306"/>
            <a:ext cx="249940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a) </a:t>
            </a:r>
            <a:r>
              <a:rPr lang="en-US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-0,25</a:t>
            </a:r>
          </a:p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b) </a:t>
            </a:r>
            <a:r>
              <a:rPr 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0,25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c)</a:t>
            </a:r>
            <a:r>
              <a:rPr lang="en-US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d)</a:t>
            </a:r>
            <a:r>
              <a:rPr 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-4</a:t>
            </a:r>
            <a:endParaRPr lang="ru-RU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296974"/>
          </a:xfrm>
        </p:spPr>
        <p:txBody>
          <a:bodyPr>
            <a:noAutofit/>
          </a:bodyPr>
          <a:lstStyle/>
          <a:p>
            <a:r>
              <a:rPr lang="ru-RU" sz="2800" dirty="0"/>
              <a:t>На рисунке изображен график функции  , определенной на </a:t>
            </a:r>
            <a:r>
              <a:rPr lang="ru-RU" sz="2800" dirty="0" smtClean="0"/>
              <a:t>интервале</a:t>
            </a:r>
            <a:r>
              <a:rPr lang="en-US" sz="2800" dirty="0" smtClean="0"/>
              <a:t> (-6</a:t>
            </a:r>
            <a:r>
              <a:rPr lang="ru-RU" sz="2800" dirty="0" smtClean="0"/>
              <a:t>;</a:t>
            </a:r>
            <a:r>
              <a:rPr lang="en-US" sz="2800" dirty="0" smtClean="0"/>
              <a:t>8)</a:t>
            </a:r>
            <a:r>
              <a:rPr lang="ru-RU" sz="2800" dirty="0"/>
              <a:t>  . Определите количество целых точек, в которых производная функции положительна.</a:t>
            </a:r>
          </a:p>
        </p:txBody>
      </p:sp>
      <p:pic>
        <p:nvPicPr>
          <p:cNvPr id="4" name="Содержимое 3" descr="task-1/ps/task-1.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214554"/>
            <a:ext cx="5429288" cy="337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857224" y="1285860"/>
            <a:ext cx="364333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142976" y="2285992"/>
            <a:ext cx="1438214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а) </a:t>
            </a:r>
            <a:r>
              <a:rPr lang="ru-RU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b) </a:t>
            </a:r>
            <a:r>
              <a:rPr lang="en-US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  <a:p>
            <a:pPr algn="ctr"/>
            <a:r>
              <a:rPr lang="en-US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c) </a:t>
            </a:r>
            <a:r>
              <a:rPr lang="en-US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d) </a:t>
            </a:r>
            <a:r>
              <a:rPr lang="en-US" sz="5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  <a:endParaRPr lang="ru-RU" sz="54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На рисунке изображён график функции            </a:t>
            </a:r>
            <a:r>
              <a:rPr lang="en-US" sz="3200" dirty="0" smtClean="0"/>
              <a:t>   </a:t>
            </a:r>
            <a:r>
              <a:rPr lang="ru-RU" sz="3200" dirty="0" smtClean="0"/>
              <a:t>и касательная к нему в точке с абсциссой  . Найдите значение производной функции   в точке  .</a:t>
            </a:r>
            <a:endParaRPr lang="ru-RU" sz="3200" dirty="0"/>
          </a:p>
        </p:txBody>
      </p:sp>
      <p:pic>
        <p:nvPicPr>
          <p:cNvPr id="4" name="Содержимое 3" descr="task-14/ps/task-14.2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357430"/>
            <a:ext cx="4770689" cy="4085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y=f(x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428604"/>
            <a:ext cx="1223017" cy="52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14348" y="2643182"/>
            <a:ext cx="264320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a) </a:t>
            </a:r>
            <a:r>
              <a:rPr lang="en-US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  <a:p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b) </a:t>
            </a:r>
            <a:r>
              <a:rPr lang="en-US" sz="48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0,5</a:t>
            </a:r>
          </a:p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c)</a:t>
            </a:r>
            <a:r>
              <a:rPr lang="en-US" sz="48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-0,5</a:t>
            </a:r>
            <a:endParaRPr lang="en-US" sz="4800" b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d)</a:t>
            </a:r>
            <a:r>
              <a:rPr lang="en-US" sz="48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-2</a:t>
            </a:r>
            <a:endParaRPr lang="ru-RU" sz="48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272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Microsoft Equation 3.0</vt:lpstr>
      <vt:lpstr>      11 клас</vt:lpstr>
      <vt:lpstr>Найти ускорение, если известно, что путь движения задан формулой</vt:lpstr>
      <vt:lpstr>Геометрический смысл заключается в том, что производная в точке равна…</vt:lpstr>
      <vt:lpstr>График какой из функций будет параллелен касательной к функции                              в точке х0=1</vt:lpstr>
      <vt:lpstr>Если производная в точке положительна, то угол между касательной в этой точке и положительным направлением оси Ох…</vt:lpstr>
      <vt:lpstr>Если производная в точке равна нулю, то…</vt:lpstr>
      <vt:lpstr>На рисунке изображён график функции            и касательная к нему в точке с абсциссой  . Найдите значение производной функции   в точке  .</vt:lpstr>
      <vt:lpstr>На рисунке изображен график функции  , определенной на интервале (-6;8)  . Определите количество целых точек, в которых производная функции положительна.</vt:lpstr>
      <vt:lpstr>На рисунке изображён график функции               и касательная к нему в точке с абсциссой  . Найдите значение производной функции   в точке  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клас</dc:title>
  <dc:creator>ПономаренкоЕИ</dc:creator>
  <cp:lastModifiedBy>ПономаренкоЕИ</cp:lastModifiedBy>
  <cp:revision>44</cp:revision>
  <dcterms:created xsi:type="dcterms:W3CDTF">2014-10-04T10:30:31Z</dcterms:created>
  <dcterms:modified xsi:type="dcterms:W3CDTF">2014-10-04T14:13:11Z</dcterms:modified>
</cp:coreProperties>
</file>