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5" r:id="rId9"/>
    <p:sldId id="278" r:id="rId10"/>
    <p:sldId id="277" r:id="rId11"/>
    <p:sldId id="262" r:id="rId12"/>
    <p:sldId id="263" r:id="rId13"/>
    <p:sldId id="264" r:id="rId14"/>
    <p:sldId id="265" r:id="rId15"/>
    <p:sldId id="260" r:id="rId16"/>
    <p:sldId id="259" r:id="rId17"/>
    <p:sldId id="266" r:id="rId18"/>
    <p:sldId id="267" r:id="rId19"/>
    <p:sldId id="276" r:id="rId20"/>
    <p:sldId id="268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A3BDD-433C-4321-90E5-B54724315EAB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05C18-5FD0-4191-9158-64199D49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2FB6A5-B2D7-4D6C-ADC4-32949111078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3021DB-0231-4758-AF76-50527F2E25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003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«Причины возникновения и пути преодоления  трудностей в обучении школьников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429132"/>
            <a:ext cx="8143932" cy="1571636"/>
          </a:xfrm>
        </p:spPr>
        <p:txBody>
          <a:bodyPr>
            <a:normAutofit fontScale="85000" lnSpcReduction="10000"/>
          </a:bodyPr>
          <a:lstStyle/>
          <a:p>
            <a:pPr marL="342900" indent="-342900" algn="just"/>
            <a:endParaRPr lang="ru-RU" sz="16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  <a:p>
            <a:r>
              <a:rPr lang="ru-RU" sz="2800" i="1" dirty="0" smtClean="0">
                <a:solidFill>
                  <a:schemeClr val="bg1"/>
                </a:solidFill>
              </a:rPr>
              <a:t> «Как редко ребенок бывает таким, как нам хочется...»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ru-RU" sz="2800" i="1" dirty="0" err="1" smtClean="0">
                <a:solidFill>
                  <a:schemeClr val="tx1"/>
                </a:solidFill>
              </a:rPr>
              <a:t>Януш</a:t>
            </a:r>
            <a:r>
              <a:rPr lang="ru-RU" sz="2800" i="1" dirty="0" smtClean="0">
                <a:solidFill>
                  <a:schemeClr val="tx1"/>
                </a:solidFill>
              </a:rPr>
              <a:t> Корчак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/>
              <a:t>          </a:t>
            </a:r>
            <a:r>
              <a:rPr lang="ru-RU" sz="1600" dirty="0" smtClean="0"/>
              <a:t>                                                                                  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/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психофизиологическими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особенностями: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подростковом возрасте снижается произвольное внимание( ничего «не видит» и  «не слышит»);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в поведении подростков отмечается  эмоциональная неустойчивость, неуправляемость, снижение работоспособности;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возрастает потребность в самоутверждении, ответные реакции импульсивны, снижена адекватность оценки своего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поведения(дать возможность проявить себя во внеурочной деятельности, в выполнении  поручений, просьб учителя, таким образом удовлетворить его потребность в значимости и уважении).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0109"/>
            <a:ext cx="8352928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Итогом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возникновения трудностей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обучении как правило является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неуспеваемость.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неуспеваемостью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понимается ситуация, в которой поведение и результаты обучения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соответствуют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воспитательным и дидактическим требованиям школы. </a:t>
            </a:r>
          </a:p>
          <a:p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Неуспеваемость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выражается в том, что ученик имеет слабые навыки чтения, счета, слабо владеет интеллектуальными умениями анализа, обобщения и др.  учебными действиями.</a:t>
            </a:r>
          </a:p>
          <a:p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Систематическая неуспеваемость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ведет к </a:t>
            </a:r>
            <a:r>
              <a:rPr lang="ru-RU" sz="2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педагогической запущенности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под которой понимается комплекс негативных качеств личности,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противоречащих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требованиям школы, общества.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тип неуспевающих: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Характерна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низкая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связанная со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сниженным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уровнем мыслительных операций,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вызывает  трудности в усвоении учебного материала, которые способствуют возникновению у школьников упрощенного подхода к решению задач. При таком подходе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учащиеся стремятся приспособить учебные задания к своим ограниченным возможностям или вообще избегают умственной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результате чего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происходит задержка умственного развития и не формируются навыки учебной работы.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 это не является для них источником морального конфликта, т.к свое отставание они правильно видят в неспособности усваивать отдельные предметы наравне со всеми.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Отсутствие морального конфликта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сохранению позиции школьника и формированию положительной моральной направленности, так как понимание причин неуспеха при положительном отношении к учению является хорошим стимулом для преодоления недостатков. Об этом говорит тот факт, что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школьники этого типа охотно принимают помощь учителей и товарищей.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93096"/>
            <a:ext cx="16954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24936" cy="606319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тип неуспевающих: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Учащиеся этого типа в школу приходят с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хорошей интеллектуальной подготовкой и с желанием хорошо учиться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они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привыкли заниматься только тем, что им нравится.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Эти ученики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избегают активной умственной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предметам, усвоение которых требует систематического и напряженного труда (языки, математика), задания по устным предметам усваивают поверхностно. В процессе такой работы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них не формируются навыки учения, умения преодолевать трудности.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Наряду с этим у них складывается определенный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подход к работе: небрежное ее выполнение, низкий темп.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Неуспех в учении неизбежно ведет к моральному конфликту.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 возникает в связи с противоречием между их более широкими интеллектуальными возможностями и слабой реализации этих возможностей. Моральный конфликт   не только определяет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отрицательное отношение к учению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и ведет к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отрыву от классного коллектива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может стать причиной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возникновения отрицательной моральной направленности.</a:t>
            </a:r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221088"/>
            <a:ext cx="2943539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Третий тип неуспевающих: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этого типа, как и для первого, характерна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низкая обучаемость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Слабое развитие мыслительных процессов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вызывает серьезные трудности в усвоении учебного материала. При выполнении учебных задач у этих школьников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отсутствует критичность.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Полученные результаты они не пытаются сравнивать с результатами других школьников. Выполнение работы подобным образом свидетельствует не только о трудностях в усвоении и неумении работать, но и о беспечном отношении к учению.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Слабое развитие мотивационной стороны познавательной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проявляется в отсутствии познавательных интересов, в характере общей направленности личности. Совокупность этих качеств определяет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отрицательное отношение к знаниям, к школе, учителям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стремление оставить школу.  В школе их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больше всего привлекают такие предметы как физкультура, уроки труда.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(Такие дети редко встречаются в общеобразовательных школах).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786190"/>
            <a:ext cx="3645048" cy="268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Четыре важных условия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успешного обучения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 А.Ф. Ануфриев, С.Н.  Костромина - психологи 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1.  Отсутствие существенных недостатков умственного развития.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 Достаточный культурный уровень семьи или хотя бы стремление к достижению такого уровня.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3. Материальные возможности удовлетворения важнейших духовных потребностей  человека.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 Мастерство учителей, работающих с ребенком в школе.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Пути преодоления неуспеваемости школьников: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восполнение пробелов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их учебной подготовке и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их познавательной самостоятельности;  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временное снижение требований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неуспевающим школьникам, что позволит им постепенно наверстать упущенное;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нейтрализация причин неуспеваемости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(устранение отрицательно действующих обстоятельств и усиление положительных моментов). От успеха, даже самого незначительного, может быть проложен мост к положительному отношению к учению; 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использование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практической деятельности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приобщение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неуспевающих учеников старших классов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занятиям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отстающими учениками младших классов.</a:t>
            </a:r>
            <a:b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435280" cy="4464496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Особые условия опроса для неуспевающих учеников:</a:t>
            </a:r>
            <a:b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давать им больше времени для обдумывания ответа у доски, помогать излагать содержание урока, используя план, схемы, плакаты.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опрос слабоуспевающих учеников рекомендуется сочетать с самостоятельной работой других учащихся с тем, чтобы с отвечающим учеником можно было провести индивидуальную беседу, выяснить его затруднения, помочь вопросами.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3"/>
            <a:ext cx="828092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дифференцированная работа учителя на уроке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временными группами учащихся(  выделять три группы учащихся: слабых, средних и сильных.  Задача учителя не только  подтягивать слабых до необходимого уровня, но и  давать посильную нагрузку для средних и сильных учащихся. Учитель помогает в первую очередь слабым учащимся. На последнем этапе учащиеся выступают с отчетом о выполненной работе. Группы носят временный характер, переход из одной в другую разрешается учащимся по их желанию и производится учителем с учетом успешности учения каждого ученика.)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Крайне </a:t>
            </a:r>
            <a:r>
              <a:rPr lang="ru-RU" sz="2400" dirty="0" smtClean="0">
                <a:solidFill>
                  <a:srgbClr val="7030A0"/>
                </a:solidFill>
              </a:rPr>
              <a:t>важно при  </a:t>
            </a:r>
            <a:r>
              <a:rPr lang="ru-RU" sz="2400" dirty="0" smtClean="0">
                <a:solidFill>
                  <a:srgbClr val="7030A0"/>
                </a:solidFill>
              </a:rPr>
              <a:t>организации занятий с неуспевающим учеником</a:t>
            </a:r>
            <a:r>
              <a:rPr lang="ru-RU" sz="2400" dirty="0" smtClean="0"/>
              <a:t> </a:t>
            </a:r>
            <a:r>
              <a:rPr lang="ru-RU" sz="2400" dirty="0" smtClean="0"/>
              <a:t>завоевать </a:t>
            </a:r>
            <a:r>
              <a:rPr lang="ru-RU" sz="2400" dirty="0" smtClean="0"/>
              <a:t>его доверие, убедить в том, что целью занятий является помощь в обучении, пробудить в нем веру в собственные </a:t>
            </a:r>
            <a:r>
              <a:rPr lang="ru-RU" sz="2400" dirty="0" smtClean="0"/>
              <a:t>силы. </a:t>
            </a:r>
          </a:p>
          <a:p>
            <a:endParaRPr lang="ru-RU" sz="2400" dirty="0" smtClean="0"/>
          </a:p>
          <a:p>
            <a:r>
              <a:rPr lang="ru-RU" sz="2400" dirty="0" smtClean="0"/>
              <a:t>Практическое задание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Основной причиной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появления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трудностей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обучении школьников является учебная и социальная 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может быть связана: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нарушением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состояния здоровья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недостаточной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отдельных функциональных систем психики (неравномерное созревание мозговых зон).</a:t>
            </a: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9694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бы ни был талантлив учитель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у него, безусловно,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были и будут  неуспевающие ученики.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Порой нам кажется, что эта проблема волнует только нас, учителей. На самом деле, на свете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нет ни одного психически здорового ребёнка, который хотел бы плохо учиться.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дети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переступающие порог школы первоклассниками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хотят стать «хорошими учениками и учиться на одни пятёрки».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 когда появляются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первые двойки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сначала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пропадает желание учиться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затем появляются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прогулы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наконец, мы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получаем «трудного»   ребёнка.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Конечно,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проще всего махнуть на неуспевающего ребёнка рукой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давайте дадим ему ещё один шанс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влиться в наше школьное сообщество.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12241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852936"/>
            <a:ext cx="230425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5"/>
            <a:ext cx="84969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социально – педагогической  запущенностью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(обусловлена недостатками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образовательной работы, следствием которой является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познавательной,  игровой, коммуникативной и др. видов деятельности).</a:t>
            </a:r>
          </a:p>
          <a:p>
            <a:pPr algn="just"/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048000"/>
            <a:ext cx="31146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 нарушением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средовой адаптации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(семья, школа).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564904"/>
            <a:ext cx="3952410" cy="316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неразвитостью </a:t>
            </a:r>
            <a:r>
              <a:rPr lang="ru-RU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познавательной мотивации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(школьники не осознают цели обучения и смысла учебной деятельности, у них недостаточно развита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познавательная активность).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2224" y="2852936"/>
            <a:ext cx="3090135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5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6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 несформированной  адекватной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самооценкой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(завышена или занижена).</a:t>
            </a:r>
          </a:p>
          <a:p>
            <a:pPr marL="514350" indent="-514350">
              <a:buAutoNum type="arabicPeriod" startAt="6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6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6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6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6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060848"/>
            <a:ext cx="338437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сменой ведущей деятельности: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- у младших школьников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заменяется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- у подростков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учебная  деятельность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сменяется 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общением)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836712"/>
            <a:ext cx="222625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365104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621510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8.  С </a:t>
            </a:r>
            <a:r>
              <a:rPr lang="ru-RU" sz="3100" dirty="0" smtClean="0">
                <a:solidFill>
                  <a:srgbClr val="7030A0"/>
                </a:solidFill>
              </a:rPr>
              <a:t>индивидуальными</a:t>
            </a:r>
            <a:r>
              <a:rPr lang="ru-RU" sz="3100" dirty="0" smtClean="0">
                <a:solidFill>
                  <a:schemeClr val="tx1"/>
                </a:solidFill>
              </a:rPr>
              <a:t> особенностями.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- </a:t>
            </a: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тревожность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порочный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круг: тревожность – снижение продуктивности деятельности – низкая оценка взрослых – усиление тревожности – разрушение деятельности — … должен быть разорван в звене «оценка». Сам ребенок вырваться из этого круга не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сможет);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 </a:t>
            </a: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медлительность</a:t>
            </a:r>
            <a:r>
              <a:rPr lang="ru-RU" sz="2700" dirty="0" smtClean="0">
                <a:solidFill>
                  <a:schemeClr val="tx1"/>
                </a:solidFill>
              </a:rPr>
              <a:t> (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выделять ребенку дополнительное время для ответа, нацеленность не на результат, а на процесс</a:t>
            </a:r>
            <a:r>
              <a:rPr lang="ru-RU" sz="2700" dirty="0" smtClean="0">
                <a:solidFill>
                  <a:schemeClr val="tx1"/>
                </a:solidFill>
              </a:rPr>
              <a:t>);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 </a:t>
            </a:r>
            <a:r>
              <a:rPr lang="ru-RU" sz="2700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sz="2700" dirty="0" smtClean="0">
                <a:solidFill>
                  <a:schemeClr val="tx1"/>
                </a:solidFill>
              </a:rPr>
              <a:t> (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могут организовать свою деятельность самостоятельно, нуждаются в  алгоритме выполнения действий, инструкция дается пошагово, спокойным, ровным голосом</a:t>
            </a:r>
            <a:r>
              <a:rPr lang="ru-RU" sz="2700" dirty="0" smtClean="0">
                <a:solidFill>
                  <a:schemeClr val="tx1"/>
                </a:solidFill>
              </a:rPr>
              <a:t>);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9"/>
            <a:ext cx="735811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-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черта, связанная с повышенной потребностью в успехе и внимании окружающих. Если ученик,  не может вызвать восхищения своими успехами, он  начинает удовлетворять свою потребность во внимании с театральными эффектами,  агрессивностью, нарушая правила поведения. Его негативизм распространяется и на учебный процесс. Не принимая учебные задачи и периодически «выпадая» из процесса обучения, он уже не может успешно учиться.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506</TotalTime>
  <Words>875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  Тема: «Причины возникновения и пути преодоления  трудностей в обучении школьников».</vt:lpstr>
      <vt:lpstr>Слайд 2</vt:lpstr>
      <vt:lpstr>Слайд 3</vt:lpstr>
      <vt:lpstr>4. С нарушением средовой адаптации (семья, школа).</vt:lpstr>
      <vt:lpstr>5. С неразвитостью учебно – познавательной мотивации (школьники не осознают цели обучения и смысла учебной деятельности, у них недостаточно развита учебно – познавательная активность). </vt:lpstr>
      <vt:lpstr>Слайд 6</vt:lpstr>
      <vt:lpstr>Слайд 7</vt:lpstr>
      <vt:lpstr>    8.  С индивидуальными особенностями.   - тревожность ( порочный круг: тревожность – снижение продуктивности деятельности – низкая оценка взрослых – усиление тревожности – разрушение деятельности — … должен быть разорван в звене «оценка». Сам ребенок вырваться из этого круга не сможет); -  медлительность (выделять ребенку дополнительное время для ответа, нацеленность не на результат, а на процесс);  -  гиперактивность (не могут организовать свою деятельность самостоятельно, нуждаются в  алгоритме выполнения действий, инструкция дается пошагово, спокойным, ровным голосом);  </vt:lpstr>
      <vt:lpstr>Слайд 9</vt:lpstr>
      <vt:lpstr>Слайд 10</vt:lpstr>
      <vt:lpstr>Слайд 11</vt:lpstr>
      <vt:lpstr>Слайд 12</vt:lpstr>
      <vt:lpstr>Слайд 13</vt:lpstr>
      <vt:lpstr>Слайд 14</vt:lpstr>
      <vt:lpstr>Четыре важных условия  успешного обучения  ( А.Ф. Ануфриев, С.Н.  Костромина - психологи )</vt:lpstr>
      <vt:lpstr>Пути преодоления неуспеваемости школьников: - восполнение пробелов в их учебной подготовке и развитие их познавательной самостоятельности;   -  временное снижение требований к неуспевающим школьникам, что позволит им постепенно наверстать упущенное; -  нейтрализация причин неуспеваемости (устранение отрицательно действующих обстоятельств и усиление положительных моментов). От успеха, даже самого незначительного, может быть проложен мост к положительному отношению к учению;  -  использование игровой и практической деятельности; -  приобщение неуспевающих учеников старших классов к занятиям с отстающими учениками младших классов. </vt:lpstr>
      <vt:lpstr>Особые условия опроса для неуспевающих учеников: -  давать им больше времени для обдумывания ответа у доски, помогать излагать содержание урока, используя план, схемы, плакаты. -  опрос слабоуспевающих учеников рекомендуется сочетать с самостоятельной работой других учащихся с тем, чтобы с отвечающим учеником можно было провести индивидуальную беседу, выяснить его затруднения, помочь вопросами. </vt:lpstr>
      <vt:lpstr>Слайд 18</vt:lpstr>
      <vt:lpstr>Слайд 19</vt:lpstr>
      <vt:lpstr>Слайд 20</vt:lpstr>
      <vt:lpstr>Спасибо за внимание.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неуспеваемости школьников.</dc:title>
  <dc:creator>GEG</dc:creator>
  <cp:lastModifiedBy>GEG</cp:lastModifiedBy>
  <cp:revision>56</cp:revision>
  <dcterms:created xsi:type="dcterms:W3CDTF">2014-10-23T10:45:42Z</dcterms:created>
  <dcterms:modified xsi:type="dcterms:W3CDTF">2014-10-30T11:31:21Z</dcterms:modified>
</cp:coreProperties>
</file>