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C821-D824-4803-8206-6A9D19E53CE0}" type="datetimeFigureOut">
              <a:rPr lang="ru-RU" smtClean="0"/>
              <a:pPr/>
              <a:t>17.01.2012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3E71C-F5B2-4960-8C38-47FB30F87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package" Target="../embeddings/______Microsoft_Office_PowerPoint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90;&#1086;%20&#1087;&#1072;&#1089;&#1105;&#1090;&#1089;&#1103;%20&#1085;&#1072;%20&#1083;&#1091;&#1075;&#1091;/&#1073;&#1083;&#1072;&#1085;&#1082;%20&#1086;&#1094;&#1077;&#1085;&#1080;&#1074;&#1072;&#1085;&#1080;&#1103;%20&#1087;&#1088;&#1077;&#1079;&#1077;&#1085;&#1090;&#1072;&#1094;&#1080;&#1080;%20&#1086;&#1076;&#1085;&#1086;&#1082;&#1083;&#1072;&#1089;&#1089;&#1085;&#1080;&#1082;&#1072;&#1084;&#1080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news.ru/news/15035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678693" y="3321843"/>
            <a:ext cx="6357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2142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Название проекта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1285884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4291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43174" y="214291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Почему Красную книгу называют «красной»?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0715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Предметная область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114298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17144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Участники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7144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Учащиеся 2 класса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28868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Цели и задачи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2285992"/>
            <a:ext cx="628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В результате выполнения проекта учащиеся смогут расширить свои знания по данной теме, провести исследовательскую работу над выяснением проблемы, ознакомиться со структурой Красной книги. Проект способствует развитию мыслительных и творческих способностей учащихся, формирует экологическую грамотность.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57290" y="53578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364331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Описание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3500439"/>
            <a:ext cx="628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Исследовательский проект «Почему Красная книга называется «красной»?" предназначен для учащихся начальной школы. Ученики 2класса в рамках изучения темы «Природа" найдут много дополнительной информации о животных и растениях, занесённых в Красную книгу и  о способах их охраны. Разделившись на группы, дети создадут презентацию и постер, собственные сообщения по материалам использованных из  Интернета и материалов из энциклопедий.</a:t>
            </a:r>
            <a:endParaRPr lang="ru-RU" b="1" dirty="0" smtClean="0"/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28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42976" y="52149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Автор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535782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Боровик Елена Станиславовна, МОУ «КрасномайскаяСОШ», п.Красномайский, Вышневолоцкого района, Тверской области.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642974" y="3286124"/>
            <a:ext cx="621510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488" y="214290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Почему Красную книгу называют «красной»?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2145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Аннотация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1571612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Проект «Почему Красная книга называется «красной»?» направлен на ознакомление учащихся со значение Красной книги, её структурой и назначением с помощью использования ИКТ. Мною в ходе вводного урока были предложены задания, включающие учащихся в самостоятельную исследовательскую, творческую деятельность.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429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Ожидаемые результаты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3143248"/>
            <a:ext cx="6072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После завершения проекта учащиеся смогут понимать значение </a:t>
            </a:r>
            <a:r>
              <a:rPr lang="ru-RU" sz="1400" b="1" dirty="0" smtClean="0"/>
              <a:t>Красной </a:t>
            </a:r>
            <a:r>
              <a:rPr lang="ru-RU" sz="1400" b="1" dirty="0" smtClean="0"/>
              <a:t>книги,  находить, обрабатывать и создавать информацию, перемещать информацию из одной области знаний в другую, смогут расширить знания об окружающем  мире, о месте человека в природе, смогут развить речь, способность к высокому мышлению, воображение, узнать больше  о растениях и животных из Красной книги, условиях их жизни, смогут более подробно  познакомиться с Красной книгой Тверской области..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488" y="53578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485776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00CC"/>
                </a:solidFill>
              </a:rPr>
              <a:t>Отчёт в виде </a:t>
            </a:r>
            <a:r>
              <a:rPr lang="ru-RU" u="sng" dirty="0" smtClean="0">
                <a:solidFill>
                  <a:srgbClr val="0000CC"/>
                </a:solidFill>
              </a:rPr>
              <a:t>постера</a:t>
            </a:r>
            <a:endParaRPr lang="ru-RU" u="sng" dirty="0">
              <a:solidFill>
                <a:srgbClr val="0000CC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857760"/>
            <a:ext cx="1862135" cy="174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99792" y="476672"/>
            <a:ext cx="0" cy="5616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58" y="92867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Основополагающий вопрос.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76470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Почему Красная книга называется «красной»?»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8092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Проблемные вопросы.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80928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Почему страницы в книге разноцветные?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Из каких частей состоит книга?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Почему переплёт книги красного цвета?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Почему необходимо охранять природные богатства Земли?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Учебные вопросы.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4869160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Какие меры предприняты для охраны редких животных и  растений?</a:t>
            </a:r>
          </a:p>
          <a:p>
            <a:r>
              <a:rPr lang="ru-RU" sz="1400" dirty="0" smtClean="0"/>
              <a:t>Какие растения и животные занесены в Красную книгу Тверской области?</a:t>
            </a:r>
            <a:endParaRPr lang="ru-RU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9269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45224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915816" y="404664"/>
            <a:ext cx="0" cy="5976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3848" y="62068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План проведения проекта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0080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Ознакомительный  этап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62880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данном дети знакомятся с самим проектом. На вводном уроке мною была показана презентация о Красной книге, включая  сообщение о животных, занесённых в Красную книгу Тверской области. Определили вопрос проекта. Дети были разделены на две группы и получили стартовое задание. Памятку о выполнении работы в группе.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Творческий этап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571876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данном этапе учащиеся работают в группах.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47863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Завершающий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471488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Каждая группа представляет свою работу. Идёт оценивание работы группы,  каждого из участников проекта.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392941" y="3321843"/>
            <a:ext cx="6286544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285728"/>
            <a:ext cx="2428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Учебно-методические </a:t>
            </a:r>
            <a:r>
              <a:rPr lang="ru-RU" b="1" dirty="0" smtClean="0">
                <a:solidFill>
                  <a:srgbClr val="0000CC"/>
                </a:solidFill>
              </a:rPr>
              <a:t>материалы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Методические </a:t>
            </a:r>
            <a:r>
              <a:rPr lang="ru-RU" b="1" dirty="0" smtClean="0">
                <a:solidFill>
                  <a:srgbClr val="0000CC"/>
                </a:solidFill>
              </a:rPr>
              <a:t>рекомендации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Руководство </a:t>
            </a:r>
            <a:r>
              <a:rPr lang="ru-RU" b="1" dirty="0" smtClean="0">
                <a:solidFill>
                  <a:srgbClr val="0000CC"/>
                </a:solidFill>
              </a:rPr>
              <a:t>для учащихся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28605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Почему Красную книгу называют «красной»?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214678" y="1857364"/>
          <a:ext cx="1714500" cy="1162050"/>
        </p:xfrm>
        <a:graphic>
          <a:graphicData uri="http://schemas.openxmlformats.org/presentationml/2006/ole">
            <p:oleObj spid="_x0000_s6145" name="Слайд" r:id="rId4" imgW="4569445" imgH="3426611" progId="PowerPoint.Slide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86380" y="178592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tx2"/>
                </a:solidFill>
              </a:rPr>
              <a:t>Вводная презентация учителя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228599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tx2"/>
                </a:solidFill>
              </a:rPr>
              <a:t>Выступление группы «Исследователи»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643182"/>
            <a:ext cx="1828800" cy="14001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57950" y="364331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tx2"/>
                </a:solidFill>
              </a:rPr>
              <a:t>Газета группы «Корреспонденты»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496"/>
            <a:ext cx="114300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857488" y="4071942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Учащиеся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класса должны изучить тему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«Красная книга. Возьми под защиту",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уметь рассказывать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 редких растениях 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животных, уметь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наблюдать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запоминать, иметь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навыки работы с компьютером, оформлять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свои сообщения, работать с подобранным материалом.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В процессе проекта учащиеся находят ответы  на учебные, проблемные 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основопологающиевопросы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5286387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Вопросы </a:t>
            </a:r>
            <a:r>
              <a:rPr lang="ru-RU" sz="1400" b="1" u="sng" dirty="0" smtClean="0">
                <a:solidFill>
                  <a:srgbClr val="FF0000"/>
                </a:solidFill>
              </a:rPr>
              <a:t>проекта</a:t>
            </a:r>
            <a:endParaRPr lang="ru-RU" sz="1400" b="1" u="sng" dirty="0" smtClean="0">
              <a:solidFill>
                <a:srgbClr val="FF0000"/>
              </a:solidFill>
            </a:endParaRPr>
          </a:p>
          <a:p>
            <a:r>
              <a:rPr lang="ru-RU" sz="1400" b="1" u="sng" dirty="0" smtClean="0">
                <a:solidFill>
                  <a:srgbClr val="FF0000"/>
                </a:solidFill>
              </a:rPr>
              <a:t>Лист </a:t>
            </a:r>
            <a:r>
              <a:rPr lang="ru-RU" sz="1400" b="1" u="sng" dirty="0" smtClean="0">
                <a:solidFill>
                  <a:srgbClr val="FF0000"/>
                </a:solidFill>
              </a:rPr>
              <a:t>планирования работы группы </a:t>
            </a:r>
            <a:r>
              <a:rPr lang="ru-RU" sz="1400" b="1" u="sng" dirty="0" smtClean="0">
                <a:solidFill>
                  <a:srgbClr val="FF0000"/>
                </a:solidFill>
              </a:rPr>
              <a:t>«Исследователи»</a:t>
            </a:r>
            <a:endParaRPr lang="ru-RU" sz="1400" b="1" u="sng" dirty="0" smtClean="0">
              <a:solidFill>
                <a:srgbClr val="FF0000"/>
              </a:solidFill>
            </a:endParaRPr>
          </a:p>
          <a:p>
            <a:r>
              <a:rPr lang="ru-RU" sz="1400" b="1" u="sng" dirty="0" smtClean="0">
                <a:solidFill>
                  <a:srgbClr val="FF0000"/>
                </a:solidFill>
              </a:rPr>
              <a:t>Лист </a:t>
            </a:r>
            <a:r>
              <a:rPr lang="ru-RU" sz="1400" b="1" u="sng" dirty="0" smtClean="0">
                <a:solidFill>
                  <a:srgbClr val="FF0000"/>
                </a:solidFill>
              </a:rPr>
              <a:t>планирования работы группы «Корреспонденты»</a:t>
            </a:r>
          </a:p>
          <a:p>
            <a:r>
              <a:rPr lang="ru-RU" sz="1400" b="1" u="sng" dirty="0" smtClean="0">
                <a:solidFill>
                  <a:srgbClr val="FF0000"/>
                </a:solidFill>
              </a:rPr>
              <a:t>Памятка </a:t>
            </a:r>
            <a:r>
              <a:rPr lang="ru-RU" sz="1400" b="1" u="sng" dirty="0" smtClean="0">
                <a:solidFill>
                  <a:srgbClr val="FF0000"/>
                </a:solidFill>
              </a:rPr>
              <a:t>для учащихся, собирающих информацию в сети Интернет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321503" y="3464719"/>
            <a:ext cx="63579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1880" y="1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Почему Красную книгу называют «красной»?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728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Критерии оценки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214422"/>
            <a:ext cx="58326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Группа «Исследователи" готовит выступления о животных из Красной книги,  группа "Корреспонденты" выпустит газету.   1 группа даст отзыв на газету, 2 группа оценит выступление 1 группы, заполнив специальный бланк. Для постановки учебных задач использую листы планирования работы групп. Для наблюдения за успехами - контрольные листы оценивания исследовательских навыков, навыков устного выступления, соблюдения принципов и правил критического мышления. Для анализа сделанной работы использую "Анализ копилки исследователя". Учащиеся получат памятки перед началом сбора информации из Интернета и дополнительной литературы, перед подготовкой к публичному выступлению.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714752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CC"/>
                </a:solidFill>
              </a:rPr>
              <a:t>Отзыв о </a:t>
            </a:r>
            <a:r>
              <a:rPr lang="ru-RU" b="1" u="sng" dirty="0" smtClean="0">
                <a:solidFill>
                  <a:srgbClr val="0000CC"/>
                </a:solidFill>
              </a:rPr>
              <a:t>газете</a:t>
            </a:r>
            <a:endParaRPr lang="ru-RU" b="1" u="sng" dirty="0" smtClean="0">
              <a:solidFill>
                <a:srgbClr val="0000CC"/>
              </a:solidFill>
            </a:endParaRPr>
          </a:p>
          <a:p>
            <a:endParaRPr lang="ru-RU" b="1" dirty="0" smtClean="0">
              <a:solidFill>
                <a:srgbClr val="0000CC"/>
              </a:solidFill>
              <a:hlinkClick r:id="rId3" action="ppaction://hlinkfile"/>
            </a:endParaRPr>
          </a:p>
          <a:p>
            <a:r>
              <a:rPr lang="ru-RU" b="1" dirty="0" smtClean="0">
                <a:solidFill>
                  <a:srgbClr val="0000CC"/>
                </a:solidFill>
                <a:hlinkClick r:id="rId3" action="ppaction://hlinkfile"/>
              </a:rPr>
              <a:t> </a:t>
            </a:r>
            <a:r>
              <a:rPr lang="ru-RU" b="1" u="sng" dirty="0" smtClean="0">
                <a:solidFill>
                  <a:srgbClr val="0000CC"/>
                </a:solidFill>
              </a:rPr>
              <a:t>Бланк оценивания </a:t>
            </a:r>
            <a:r>
              <a:rPr lang="ru-RU" b="1" u="sng" dirty="0" smtClean="0">
                <a:solidFill>
                  <a:srgbClr val="0000CC"/>
                </a:solidFill>
              </a:rPr>
              <a:t>выступлений</a:t>
            </a:r>
          </a:p>
          <a:p>
            <a:endParaRPr lang="ru-RU" b="1" u="sng" dirty="0" smtClean="0">
              <a:solidFill>
                <a:srgbClr val="0000CC"/>
              </a:solidFill>
            </a:endParaRPr>
          </a:p>
          <a:p>
            <a:endParaRPr lang="ru-RU" b="1" u="sng" dirty="0" smtClean="0">
              <a:solidFill>
                <a:srgbClr val="0000CC"/>
              </a:solidFill>
            </a:endParaRPr>
          </a:p>
          <a:p>
            <a:endParaRPr lang="ru-RU" b="1" u="sng" dirty="0" smtClean="0">
              <a:solidFill>
                <a:srgbClr val="0000CC"/>
              </a:solidFill>
            </a:endParaRPr>
          </a:p>
          <a:p>
            <a:pPr algn="just"/>
            <a:r>
              <a:rPr lang="ru-RU" b="1" u="sng" dirty="0" smtClean="0">
                <a:solidFill>
                  <a:srgbClr val="0000CC"/>
                </a:solidFill>
              </a:rPr>
              <a:t>Контрольный лист  </a:t>
            </a:r>
          </a:p>
          <a:p>
            <a:pPr algn="just"/>
            <a:r>
              <a:rPr lang="ru-RU" b="1" u="sng" dirty="0" smtClean="0">
                <a:solidFill>
                  <a:srgbClr val="0000CC"/>
                </a:solidFill>
              </a:rPr>
              <a:t>исследовательских навыков</a:t>
            </a:r>
            <a:endParaRPr lang="ru-RU" b="1" u="sng" dirty="0" smtClean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143380"/>
            <a:ext cx="1643074" cy="18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-178627" y="3393281"/>
            <a:ext cx="6072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500043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Необходимые навыки и оборудование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57166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Персональный компьютер с возможностью выхода в Интернет</a:t>
            </a:r>
            <a:r>
              <a:rPr lang="ru-RU" sz="1400" dirty="0" smtClean="0"/>
              <a:t>, колонки </a:t>
            </a:r>
            <a:r>
              <a:rPr lang="ru-RU" sz="1400" dirty="0" smtClean="0"/>
              <a:t>или наушники. </a:t>
            </a:r>
            <a:endParaRPr lang="ru-RU" sz="1400" dirty="0" smtClean="0"/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Презентация </a:t>
            </a:r>
            <a:r>
              <a:rPr lang="ru-RU" sz="1400" dirty="0" smtClean="0"/>
              <a:t>"Путешествие по Красной книге".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Рабочие странички и цветные карандаши.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Мультимедийный</a:t>
            </a:r>
            <a:r>
              <a:rPr lang="ru-RU" sz="1400" dirty="0" smtClean="0"/>
              <a:t> проектор.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2859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Ресурсы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1857364"/>
            <a:ext cx="56436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CC"/>
                </a:solidFill>
              </a:rPr>
              <a:t> Электронная версия последнего издания «Большой Советской энциклопедии» (БСЭ). – 2003 Научное издательство «Большая Российская энциклопедия». Разработка, дизайн 2003 ЗАО «</a:t>
            </a:r>
            <a:r>
              <a:rPr lang="ru-RU" sz="1400" dirty="0" smtClean="0">
                <a:solidFill>
                  <a:srgbClr val="0000CC"/>
                </a:solidFill>
              </a:rPr>
              <a:t>Гласнет</a:t>
            </a:r>
            <a:r>
              <a:rPr lang="ru-RU" sz="1400" dirty="0" smtClean="0">
                <a:solidFill>
                  <a:srgbClr val="0000CC"/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0000CC"/>
                </a:solidFill>
              </a:rPr>
              <a:t>Большая энциклопедия животного мира </a:t>
            </a:r>
            <a:r>
              <a:rPr lang="ru-RU" sz="1400" dirty="0" smtClean="0">
                <a:solidFill>
                  <a:srgbClr val="0000CC"/>
                </a:solidFill>
              </a:rPr>
              <a:t>В.Б.Берёзина,М</a:t>
            </a:r>
            <a:r>
              <a:rPr lang="ru-RU" sz="1400" dirty="0" smtClean="0">
                <a:solidFill>
                  <a:srgbClr val="0000CC"/>
                </a:solidFill>
              </a:rPr>
              <a:t>., «</a:t>
            </a:r>
            <a:r>
              <a:rPr lang="ru-RU" sz="1400" dirty="0" smtClean="0">
                <a:solidFill>
                  <a:srgbClr val="0000CC"/>
                </a:solidFill>
              </a:rPr>
              <a:t>Росмэн</a:t>
            </a:r>
            <a:r>
              <a:rPr lang="ru-RU" sz="1400" dirty="0" smtClean="0">
                <a:solidFill>
                  <a:srgbClr val="0000CC"/>
                </a:solidFill>
              </a:rPr>
              <a:t>»,2007г.</a:t>
            </a:r>
          </a:p>
          <a:p>
            <a:r>
              <a:rPr lang="ru-RU" sz="1400" dirty="0" smtClean="0">
                <a:solidFill>
                  <a:srgbClr val="0000CC"/>
                </a:solidFill>
              </a:rPr>
              <a:t>Интернет ресурсы: Красный волк, зубр, белка-летяга, панда, уссурийский тигр, кречет, сапсан, росянка.</a:t>
            </a:r>
          </a:p>
          <a:p>
            <a:r>
              <a:rPr lang="en-US" sz="1400" dirty="0" smtClean="0">
                <a:hlinkClick r:id="rId3"/>
              </a:rPr>
              <a:t>http://www.tvernews.ru/news/15035.htm</a:t>
            </a:r>
            <a:endParaRPr lang="en-US" sz="1400" dirty="0" smtClean="0"/>
          </a:p>
          <a:p>
            <a:r>
              <a:rPr lang="en-US" sz="1400" u="sng" dirty="0" smtClean="0">
                <a:solidFill>
                  <a:srgbClr val="0000CC"/>
                </a:solidFill>
              </a:rPr>
              <a:t>Ru.wikipedia.org/wiki/</a:t>
            </a:r>
            <a:r>
              <a:rPr lang="ru-RU" sz="1400" u="sng" dirty="0" smtClean="0">
                <a:solidFill>
                  <a:srgbClr val="0000CC"/>
                </a:solidFill>
              </a:rPr>
              <a:t>Красная книга, Тверской области</a:t>
            </a:r>
          </a:p>
          <a:p>
            <a:r>
              <a:rPr lang="ru-RU" sz="1400" u="sng" dirty="0" smtClean="0">
                <a:solidFill>
                  <a:srgbClr val="0000CC"/>
                </a:solidFill>
              </a:rPr>
              <a:t>100-000-</a:t>
            </a:r>
            <a:r>
              <a:rPr lang="en-US" sz="1400" u="sng" dirty="0" err="1" smtClean="0">
                <a:solidFill>
                  <a:srgbClr val="0000CC"/>
                </a:solidFill>
              </a:rPr>
              <a:t>pochevuinfo</a:t>
            </a:r>
            <a:r>
              <a:rPr lang="en-US" sz="1400" u="sng" dirty="0" smtClean="0">
                <a:solidFill>
                  <a:srgbClr val="0000CC"/>
                </a:solidFill>
              </a:rPr>
              <a:t>/id/865dik.acadevic.ru/searchall.php</a:t>
            </a:r>
          </a:p>
          <a:p>
            <a:r>
              <a:rPr lang="en-US" sz="1400" u="sng" dirty="0" smtClean="0">
                <a:solidFill>
                  <a:srgbClr val="0000CC"/>
                </a:solidFill>
              </a:rPr>
              <a:t>Vseznayev.ru/</a:t>
            </a:r>
            <a:r>
              <a:rPr lang="en-US" sz="1400" u="sng" dirty="0" err="1" smtClean="0">
                <a:solidFill>
                  <a:srgbClr val="0000CC"/>
                </a:solidFill>
              </a:rPr>
              <a:t>pochemu</a:t>
            </a:r>
            <a:r>
              <a:rPr lang="en-US" sz="1400" u="sng" dirty="0" smtClean="0">
                <a:solidFill>
                  <a:srgbClr val="0000CC"/>
                </a:solidFill>
              </a:rPr>
              <a:t>-o-</a:t>
            </a:r>
            <a:r>
              <a:rPr lang="en-US" sz="1400" u="sng" dirty="0" err="1" smtClean="0">
                <a:solidFill>
                  <a:srgbClr val="0000CC"/>
                </a:solidFill>
              </a:rPr>
              <a:t>zemle</a:t>
            </a:r>
            <a:r>
              <a:rPr lang="en-US" sz="1400" u="sng" dirty="0" smtClean="0">
                <a:solidFill>
                  <a:srgbClr val="0000CC"/>
                </a:solidFill>
              </a:rPr>
              <a:t>-</a:t>
            </a:r>
            <a:r>
              <a:rPr lang="en-US" sz="1400" u="sng" dirty="0" err="1" smtClean="0">
                <a:solidFill>
                  <a:srgbClr val="0000CC"/>
                </a:solidFill>
              </a:rPr>
              <a:t>i</a:t>
            </a:r>
            <a:r>
              <a:rPr lang="en-US" sz="1400" u="sng" dirty="0" smtClean="0">
                <a:solidFill>
                  <a:srgbClr val="0000CC"/>
                </a:solidFill>
              </a:rPr>
              <a:t>-</a:t>
            </a:r>
            <a:r>
              <a:rPr lang="en-US" sz="1400" u="sng" dirty="0" err="1" smtClean="0">
                <a:solidFill>
                  <a:srgbClr val="0000CC"/>
                </a:solidFill>
              </a:rPr>
              <a:t>vselennoy</a:t>
            </a:r>
            <a:r>
              <a:rPr lang="en-US" sz="1400" u="sng" dirty="0" smtClean="0">
                <a:solidFill>
                  <a:srgbClr val="0000CC"/>
                </a:solidFill>
              </a:rPr>
              <a:t>/122-kakiye-zhivotnyye </a:t>
            </a:r>
            <a:r>
              <a:rPr lang="en-US" sz="1400" u="sng" dirty="0" err="1" smtClean="0">
                <a:solidFill>
                  <a:srgbClr val="0000CC"/>
                </a:solidFill>
              </a:rPr>
              <a:t>zaneseny</a:t>
            </a:r>
            <a:r>
              <a:rPr lang="en-US" sz="1400" u="sng" dirty="0" smtClean="0">
                <a:solidFill>
                  <a:srgbClr val="0000CC"/>
                </a:solidFill>
              </a:rPr>
              <a:t>-v-</a:t>
            </a:r>
            <a:r>
              <a:rPr lang="en-US" sz="1400" u="sng" dirty="0" err="1" smtClean="0">
                <a:solidFill>
                  <a:srgbClr val="0000CC"/>
                </a:solidFill>
              </a:rPr>
              <a:t>krasnuyu</a:t>
            </a:r>
            <a:r>
              <a:rPr lang="en-US" sz="1400" u="sng" dirty="0" smtClean="0">
                <a:solidFill>
                  <a:srgbClr val="0000CC"/>
                </a:solidFill>
              </a:rPr>
              <a:t>-</a:t>
            </a:r>
            <a:r>
              <a:rPr lang="en-US" sz="1400" u="sng" dirty="0" err="1" smtClean="0">
                <a:solidFill>
                  <a:srgbClr val="0000CC"/>
                </a:solidFill>
              </a:rPr>
              <a:t>knigu</a:t>
            </a:r>
            <a:endParaRPr lang="en-US" sz="1400" u="sng" dirty="0" smtClean="0">
              <a:solidFill>
                <a:srgbClr val="0000CC"/>
              </a:solidFill>
            </a:endParaRPr>
          </a:p>
          <a:p>
            <a:r>
              <a:rPr lang="en-US" sz="1400" u="sng" dirty="0" smtClean="0">
                <a:solidFill>
                  <a:srgbClr val="0000CC"/>
                </a:solidFill>
              </a:rPr>
              <a:t>Giperboreez.com&gt;</a:t>
            </a:r>
            <a:r>
              <a:rPr lang="en-US" sz="1400" u="sng" dirty="0" err="1" smtClean="0">
                <a:solidFill>
                  <a:srgbClr val="0000CC"/>
                </a:solidFill>
              </a:rPr>
              <a:t>publ</a:t>
            </a:r>
            <a:r>
              <a:rPr lang="en-US" sz="1400" u="sng" dirty="0" smtClean="0">
                <a:solidFill>
                  <a:srgbClr val="0000CC"/>
                </a:solidFill>
              </a:rPr>
              <a:t>/11-1-0-104</a:t>
            </a:r>
            <a:endParaRPr lang="ru-RU" sz="1400" u="sng" dirty="0" smtClean="0">
              <a:solidFill>
                <a:srgbClr val="0000CC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758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2012-01-16T17:41:44Z</dcterms:created>
  <dcterms:modified xsi:type="dcterms:W3CDTF">2012-01-17T19:57:48Z</dcterms:modified>
</cp:coreProperties>
</file>