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58" r:id="rId4"/>
    <p:sldId id="279" r:id="rId5"/>
    <p:sldId id="285" r:id="rId6"/>
    <p:sldId id="269" r:id="rId7"/>
    <p:sldId id="271" r:id="rId8"/>
    <p:sldId id="278" r:id="rId9"/>
    <p:sldId id="305" r:id="rId10"/>
    <p:sldId id="303" r:id="rId11"/>
    <p:sldId id="262" r:id="rId12"/>
    <p:sldId id="265" r:id="rId13"/>
    <p:sldId id="267" r:id="rId14"/>
    <p:sldId id="300" r:id="rId15"/>
    <p:sldId id="298" r:id="rId16"/>
    <p:sldId id="287" r:id="rId17"/>
    <p:sldId id="282" r:id="rId18"/>
    <p:sldId id="283" r:id="rId19"/>
    <p:sldId id="306" r:id="rId20"/>
    <p:sldId id="284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A8555-FBB3-491F-B174-6A5D8732DACB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D740A-EAD3-4B0D-9D5C-A6F70FDC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77B2E-A9E4-4CB7-B6D8-88EB16A7EE0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6BC5A3-56C6-4693-A1F1-483636D555D3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EC0C7F-E94B-4B3E-9C3C-7A467AD7C1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4;&#1058;&#1050;&#1056;&#1067;&#1058;&#1067;&#1049;%20&#1050;&#1051;&#1040;&#1057;&#1057;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572560" cy="171451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1"/>
                </a:solidFill>
              </a:rPr>
              <a:t>Моя методическая система </a:t>
            </a:r>
            <a:r>
              <a:rPr lang="ru-RU" sz="4000" dirty="0" smtClean="0">
                <a:solidFill>
                  <a:schemeClr val="accent1"/>
                </a:solidFill>
              </a:rPr>
              <a:t/>
            </a:r>
            <a:br>
              <a:rPr lang="ru-RU" sz="4000" dirty="0" smtClean="0">
                <a:solidFill>
                  <a:schemeClr val="accent1"/>
                </a:solidFill>
              </a:rPr>
            </a:br>
            <a:r>
              <a:rPr lang="ru-RU" sz="4000" dirty="0" smtClean="0">
                <a:solidFill>
                  <a:schemeClr val="accent1"/>
                </a:solidFill>
              </a:rPr>
              <a:t>Дегтерёва Галина Дмитриевна </a:t>
            </a:r>
            <a:br>
              <a:rPr lang="ru-RU" sz="4000" dirty="0" smtClean="0">
                <a:solidFill>
                  <a:schemeClr val="accent1"/>
                </a:solidFill>
              </a:rPr>
            </a:b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D:\Мои документы\Фотографии\1сентября\IMG_03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643182"/>
            <a:ext cx="485778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401080" cy="20614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1"/>
                </a:solidFill>
              </a:rPr>
              <a:t>Комплект тетрадей</a:t>
            </a:r>
            <a:br>
              <a:rPr lang="ru-RU" sz="4900" b="1" dirty="0" smtClean="0">
                <a:solidFill>
                  <a:schemeClr val="accent1"/>
                </a:solidFill>
              </a:rPr>
            </a:br>
            <a:r>
              <a:rPr lang="ru-RU" sz="4900" b="1" dirty="0" smtClean="0">
                <a:solidFill>
                  <a:schemeClr val="accent1"/>
                </a:solidFill>
              </a:rPr>
              <a:t>для дошкольников</a:t>
            </a:r>
            <a:br>
              <a:rPr lang="ru-RU" sz="4900" b="1" dirty="0" smtClean="0">
                <a:solidFill>
                  <a:schemeClr val="accent1"/>
                </a:solidFill>
              </a:rPr>
            </a:br>
            <a:r>
              <a:rPr lang="ru-RU" sz="4900" b="1" dirty="0" smtClean="0">
                <a:solidFill>
                  <a:schemeClr val="accent1"/>
                </a:solidFill>
              </a:rPr>
              <a:t>«В страну знаний» </a:t>
            </a:r>
            <a:endParaRPr lang="ru-RU" sz="4900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27 школ - г.Киров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 школы - г.Воткинск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 школа - г.Ижевск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 школа - г.Дзержинский Московской обл.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 школа - г.Слободской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4465088" cy="272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072494" cy="1142984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1"/>
                </a:solidFill>
              </a:rPr>
              <a:t>Распространение опыта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0387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Открытые уроки в рамках курсовой подготовки                учителей города и области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при МОУ ДПО ЦПКРО и КИПК и ПРО: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714620"/>
          <a:ext cx="8572559" cy="361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857"/>
                <a:gridCol w="2734351"/>
                <a:gridCol w="2734351"/>
              </a:tblGrid>
              <a:tr h="1000132"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Время </a:t>
                      </a:r>
                      <a:r>
                        <a:rPr lang="ru-RU" sz="2000" dirty="0" smtClean="0"/>
                        <a:t>проведения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Муниципальный уровень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Региональный уровень</a:t>
                      </a:r>
                      <a:endParaRPr lang="ru-RU" sz="2000" dirty="0"/>
                    </a:p>
                  </a:txBody>
                  <a:tcPr/>
                </a:tc>
              </a:tr>
              <a:tr h="8556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2006-2007г.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  2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2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783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2007-2008г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  3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8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3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2008-2009г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  2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       </a:t>
            </a:r>
            <a:r>
              <a:rPr lang="ru-RU" sz="4000" b="1" dirty="0" smtClean="0">
                <a:solidFill>
                  <a:schemeClr val="accent1"/>
                </a:solidFill>
              </a:rPr>
              <a:t>Х</a:t>
            </a:r>
            <a:r>
              <a:rPr lang="en-US" sz="4000" b="1" dirty="0" smtClean="0">
                <a:solidFill>
                  <a:schemeClr val="accent1"/>
                </a:solidFill>
              </a:rPr>
              <a:t>I </a:t>
            </a:r>
            <a:r>
              <a:rPr lang="ru-RU" sz="4000" b="1" dirty="0" smtClean="0">
                <a:solidFill>
                  <a:schemeClr val="accent1"/>
                </a:solidFill>
              </a:rPr>
              <a:t>   международная конференция 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    </a:t>
            </a:r>
            <a:r>
              <a:rPr lang="ru-RU" sz="3600" dirty="0" smtClean="0">
                <a:solidFill>
                  <a:schemeClr val="accent1"/>
                </a:solidFill>
              </a:rPr>
              <a:t>«Ресурсы развития современного урока»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3050" indent="-1588">
              <a:buNone/>
            </a:pPr>
            <a:r>
              <a:rPr lang="ru-RU" dirty="0" smtClean="0"/>
              <a:t>«Опыт использования авторских дидактических материалов  при организации уроков литературного чтения в начальной школе»</a:t>
            </a:r>
            <a:endParaRPr lang="ru-RU" dirty="0"/>
          </a:p>
        </p:txBody>
      </p:sp>
      <p:pic>
        <p:nvPicPr>
          <p:cNvPr id="7" name="Содержимое 3" descr="D:\Мои документы\Фотографии\семинар\IMG_000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5442"/>
            <a:ext cx="4038600" cy="324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         </a:t>
            </a:r>
            <a:r>
              <a:rPr lang="ru-RU" sz="3600" b="1" dirty="0" smtClean="0">
                <a:solidFill>
                  <a:schemeClr val="accent1"/>
                </a:solidFill>
              </a:rPr>
              <a:t>Институт проектирования  инновационных моделей образования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Обобщение и представление опыта в </a:t>
            </a:r>
            <a:r>
              <a:rPr lang="ru-RU" b="1" dirty="0" err="1" smtClean="0"/>
              <a:t>видеоэнциклопедии</a:t>
            </a:r>
            <a:r>
              <a:rPr lang="ru-RU" b="1" dirty="0" smtClean="0"/>
              <a:t> «Теория и методика обучения и воспитания»:</a:t>
            </a:r>
          </a:p>
          <a:p>
            <a:r>
              <a:rPr lang="ru-RU" sz="2400" dirty="0" smtClean="0"/>
              <a:t>Видеофильм «Проектирование уроков литературного чтения»</a:t>
            </a:r>
          </a:p>
          <a:p>
            <a:r>
              <a:rPr lang="ru-RU" sz="2400" dirty="0" smtClean="0"/>
              <a:t>Видеофильм «Прогнозирование и формулирование темы и цели урока литературного чтения»</a:t>
            </a:r>
          </a:p>
          <a:p>
            <a:r>
              <a:rPr lang="ru-RU" sz="2400" dirty="0" smtClean="0"/>
              <a:t>Видеофильм  « Мобилизующий этап уроков литературного чтения»</a:t>
            </a:r>
          </a:p>
          <a:p>
            <a:r>
              <a:rPr lang="ru-RU" sz="2400" dirty="0" smtClean="0"/>
              <a:t>Видеофильм «Новый вариант проведения словарной работы»</a:t>
            </a:r>
          </a:p>
          <a:p>
            <a:r>
              <a:rPr lang="ru-RU" sz="2400" dirty="0" smtClean="0"/>
              <a:t>Видеофильм «Подготовка и осмысление восприятия литературного произведения»</a:t>
            </a:r>
          </a:p>
          <a:p>
            <a:endParaRPr lang="ru-RU" sz="24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трелка вниз 29"/>
          <p:cNvSpPr/>
          <p:nvPr/>
        </p:nvSpPr>
        <p:spPr>
          <a:xfrm>
            <a:off x="3714744" y="3143248"/>
            <a:ext cx="107950" cy="5715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580000">
            <a:off x="6049952" y="1892293"/>
            <a:ext cx="384175" cy="714375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-2340000">
            <a:off x="2611427" y="1898643"/>
            <a:ext cx="382587" cy="714375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Заголовок 4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Распространение педагогического опыта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00024" y="1285853"/>
            <a:ext cx="3000375" cy="714375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Теоретический опыт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- новаторов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000614" y="1285868"/>
            <a:ext cx="3000375" cy="714375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 опыт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- новаторов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428868"/>
            <a:ext cx="3000375" cy="78581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Моя методическая система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571462" y="3786183"/>
            <a:ext cx="1500188" cy="1357313"/>
          </a:xfrm>
          <a:prstGeom prst="flowChartDocumen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Школьное методическое объединение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2928916" y="3714745"/>
            <a:ext cx="1511300" cy="1368425"/>
          </a:xfrm>
          <a:prstGeom prst="flowChartDocumen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4929190" y="3714752"/>
            <a:ext cx="1571625" cy="1571625"/>
          </a:xfrm>
          <a:prstGeom prst="flowChartDocumen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КИПК и ПРО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документ 13">
            <a:hlinkClick r:id="rId3" action="ppaction://hlinkpres?slideindex=1&amp;slidetitle="/>
          </p:cNvPr>
          <p:cNvSpPr/>
          <p:nvPr/>
        </p:nvSpPr>
        <p:spPr>
          <a:xfrm>
            <a:off x="6715140" y="3714752"/>
            <a:ext cx="2143125" cy="1511300"/>
          </a:xfrm>
          <a:prstGeom prst="flowChartDocumen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и МЕЖДУНАРОДНЫЙ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конкурсах,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конференциях,  публикации в сети Интернет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3840000" flipH="1">
            <a:off x="2196154" y="2570661"/>
            <a:ext cx="45719" cy="1595750"/>
          </a:xfrm>
          <a:prstGeom prst="downArrow">
            <a:avLst/>
          </a:prstGeom>
          <a:solidFill>
            <a:srgbClr val="C0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-1980000">
            <a:off x="5397489" y="3173406"/>
            <a:ext cx="85725" cy="614362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-3840000">
            <a:off x="6740514" y="2495543"/>
            <a:ext cx="107950" cy="17145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Взаимодействие в социуме</a:t>
            </a:r>
            <a:endParaRPr lang="ru-RU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000240"/>
            <a:ext cx="2185974" cy="113633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Летний проектный лагерь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286512" y="3429000"/>
            <a:ext cx="2286000" cy="1143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детского творчества с ИПЭ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42910" y="3429000"/>
            <a:ext cx="2286000" cy="1143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им.А.С.Пушкина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000232" y="4857760"/>
            <a:ext cx="2286000" cy="1143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социальных проектах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858000" y="2000240"/>
            <a:ext cx="2286000" cy="1143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Краеведческий музей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428992" y="2857496"/>
            <a:ext cx="2286000" cy="1143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творчества детей и молодежи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857752" y="4857760"/>
            <a:ext cx="2286000" cy="1143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Ученическое самоуправление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143241" y="1428736"/>
            <a:ext cx="142876" cy="3357586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715272" y="1428736"/>
            <a:ext cx="188595" cy="428627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42910" y="1428736"/>
            <a:ext cx="188595" cy="428627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00562" y="1428736"/>
            <a:ext cx="142876" cy="1285884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428861" y="1428736"/>
            <a:ext cx="142876" cy="1928826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500826" y="1428736"/>
            <a:ext cx="142876" cy="1857388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857884" y="1428736"/>
            <a:ext cx="142876" cy="3357586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Внеурочная деятельность по предметам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«Развитие речевых умений»</a:t>
            </a:r>
          </a:p>
          <a:p>
            <a:r>
              <a:rPr lang="ru-RU" sz="2800" dirty="0" smtClean="0"/>
              <a:t>«Развитие познавательных способностей»</a:t>
            </a:r>
            <a:endParaRPr lang="ru-RU" sz="2800" dirty="0"/>
          </a:p>
        </p:txBody>
      </p:sp>
      <p:pic>
        <p:nvPicPr>
          <p:cNvPr id="4" name="Рисунок 3" descr="D:\Мои документы\Фотографии\выпуск2007-2011\2а конец года\IMG_00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Фотографии\выпуск2007-2011\Фабрика Весна\IMG_0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714884"/>
            <a:ext cx="12858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Мои документы\Фотографии\выпуск2007-2011\Папка личных достижений 3 класса\DSC0037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86182" y="4071942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3573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Воспитательная работа с детским коллективом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                 Летний проектный лагерь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1431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способствует сплочению классного коллектива;</a:t>
            </a:r>
          </a:p>
          <a:p>
            <a:r>
              <a:rPr lang="ru-RU" sz="2800" dirty="0" smtClean="0"/>
              <a:t>развивает детское самоуправление;</a:t>
            </a:r>
          </a:p>
          <a:p>
            <a:r>
              <a:rPr lang="ru-RU" sz="2800" dirty="0" smtClean="0"/>
              <a:t> дает детям возможность получить позитивный социальный опыт.</a:t>
            </a:r>
            <a:endParaRPr lang="ru-RU" sz="2800" dirty="0"/>
          </a:p>
        </p:txBody>
      </p:sp>
      <p:pic>
        <p:nvPicPr>
          <p:cNvPr id="5" name="Рисунок 4" descr="D:\Мои документы\Фотографии\выпуск2007-2011\лагерь Весна 2009\IMG_0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357562"/>
            <a:ext cx="2990850" cy="2357454"/>
          </a:xfrm>
          <a:prstGeom prst="rect">
            <a:avLst/>
          </a:prstGeom>
          <a:noFill/>
        </p:spPr>
      </p:pic>
      <p:pic>
        <p:nvPicPr>
          <p:cNvPr id="6" name="Рисунок 5" descr="D:\Мои документы\Фотографии\выпуск2007-2011\лагерь Весна 2009\IMG_01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929066"/>
            <a:ext cx="2837499" cy="211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Фотографии\Выпуск 2003- 2007\Лето 2006\P70901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14884"/>
            <a:ext cx="2428892" cy="18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4390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</a:t>
            </a:r>
            <a:r>
              <a:rPr lang="ru-RU" b="1" dirty="0" smtClean="0">
                <a:solidFill>
                  <a:schemeClr val="accent1"/>
                </a:solidFill>
              </a:rPr>
              <a:t>Городской конкурс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       классных руководителей: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«Самая классная </a:t>
            </a:r>
            <a:r>
              <a:rPr lang="ru-RU" dirty="0" err="1" smtClean="0">
                <a:solidFill>
                  <a:schemeClr val="accent1"/>
                </a:solidFill>
              </a:rPr>
              <a:t>классная</a:t>
            </a:r>
            <a:r>
              <a:rPr lang="ru-RU" dirty="0" smtClean="0">
                <a:solidFill>
                  <a:schemeClr val="accent1"/>
                </a:solidFill>
              </a:rPr>
              <a:t> – 2007»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D:\Мои документы\Фотографии\Выпуск 2003- 2007\Визитная карточка\P101018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4" y="3500438"/>
            <a:ext cx="3570839" cy="289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Фотографии\Выпуск 2003- 2007\Визитная карточка\P10101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3577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«Самая классная – 2007»</a:t>
            </a:r>
            <a:endParaRPr lang="ru-RU" b="1" dirty="0"/>
          </a:p>
        </p:txBody>
      </p:sp>
      <p:pic>
        <p:nvPicPr>
          <p:cNvPr id="14" name="Picture 2" descr="D:\Мои документы\Фотографии\Выпуск 2003- 2007\Литературная гостинная\P3020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690807"/>
            <a:ext cx="2809887" cy="3746516"/>
          </a:xfrm>
          <a:prstGeom prst="rect">
            <a:avLst/>
          </a:prstGeom>
          <a:noFill/>
        </p:spPr>
      </p:pic>
      <p:pic>
        <p:nvPicPr>
          <p:cNvPr id="1027" name="Picture 3" descr="D:\Мои документы\Фотографии\Выпуск 2003- 2007\Визитная карточка\P1010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4583653" cy="3437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Цель: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1588">
              <a:buNone/>
            </a:pPr>
            <a:r>
              <a:rPr lang="ru-RU" sz="3200" dirty="0" smtClean="0"/>
              <a:t>разработать методическую систему по организации образовательного и воспитательного процесса с целенаправленным и систематическим использованием приема  антиципации; экспериментально её апробировать и предложить для использования учителям начальных классов.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Выводы: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401080" cy="46101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самостоятельных учебных действий;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активизация интеллектуальной деятельности для усиления субъектной позиции учащихся;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положительная динамика уровня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обученности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воспитанности и самооценки учащихся;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успешное развитие коммуникативных способностей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детского самоуправления.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14311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       </a:t>
            </a:r>
            <a:r>
              <a:rPr lang="ru-RU" sz="3200" b="1" dirty="0" smtClean="0">
                <a:solidFill>
                  <a:schemeClr val="accent1"/>
                </a:solidFill>
              </a:rPr>
              <a:t>Цель обучения ребенка состоит в том, чтобы сделать его спосо6ным развиваться дальше без помощи учителя. 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                                      (</a:t>
            </a:r>
            <a:r>
              <a:rPr lang="ru-RU" sz="3200" b="1" dirty="0" err="1" smtClean="0">
                <a:solidFill>
                  <a:schemeClr val="accent1"/>
                </a:solidFill>
              </a:rPr>
              <a:t>Элберт</a:t>
            </a:r>
            <a:r>
              <a:rPr lang="ru-RU" sz="3200" b="1" dirty="0" smtClean="0">
                <a:solidFill>
                  <a:schemeClr val="accent1"/>
                </a:solidFill>
              </a:rPr>
              <a:t> Грин </a:t>
            </a:r>
            <a:r>
              <a:rPr lang="ru-RU" sz="3200" b="1" dirty="0" err="1" smtClean="0">
                <a:solidFill>
                  <a:schemeClr val="accent1"/>
                </a:solidFill>
              </a:rPr>
              <a:t>Хаббард</a:t>
            </a:r>
            <a:r>
              <a:rPr lang="ru-RU" sz="3200" b="1" dirty="0" smtClean="0">
                <a:solidFill>
                  <a:schemeClr val="accent1"/>
                </a:solidFill>
              </a:rPr>
              <a:t>)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286124"/>
            <a:ext cx="8072494" cy="2786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FF0000"/>
                </a:solidFill>
              </a:rPr>
              <a:t>Благодарю </a:t>
            </a:r>
          </a:p>
          <a:p>
            <a:pPr>
              <a:buNone/>
            </a:pPr>
            <a:r>
              <a:rPr lang="ru-RU" sz="6000" i="1" dirty="0" smtClean="0">
                <a:solidFill>
                  <a:srgbClr val="FF0000"/>
                </a:solidFill>
              </a:rPr>
              <a:t>       за внимание!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Мои документы\gir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89889"/>
            <a:ext cx="2500330" cy="444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Задачи: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 smtClean="0"/>
              <a:t>разработать структуру урока,  с учетом использования антиципации;</a:t>
            </a:r>
          </a:p>
          <a:p>
            <a:pPr lvl="0"/>
            <a:r>
              <a:rPr lang="ru-RU" sz="3200" dirty="0" smtClean="0"/>
              <a:t>определить принципы проведения урока средствами </a:t>
            </a:r>
            <a:r>
              <a:rPr lang="ru-RU" sz="3200" dirty="0" err="1" smtClean="0"/>
              <a:t>субъективизации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разработать приемы организации основных этапов урока с элементами антиципации;</a:t>
            </a:r>
          </a:p>
          <a:p>
            <a:pPr lvl="0"/>
            <a:r>
              <a:rPr lang="ru-RU" sz="3200" dirty="0" smtClean="0"/>
              <a:t>составить дидактические материалы.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Принципы: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dirty="0" smtClean="0"/>
              <a:t>предварительное осознание учащимися содержания и видов учебных  и </a:t>
            </a:r>
            <a:r>
              <a:rPr lang="ru-RU" sz="2800" dirty="0" err="1" smtClean="0"/>
              <a:t>внеучебных</a:t>
            </a:r>
            <a:r>
              <a:rPr lang="ru-RU" sz="2800" dirty="0" smtClean="0"/>
              <a:t> действий;</a:t>
            </a:r>
          </a:p>
          <a:p>
            <a:pPr lvl="0"/>
            <a:r>
              <a:rPr lang="ru-RU" sz="2800" dirty="0" smtClean="0"/>
              <a:t>  возрастающий объем антиципации в предвосхищении школьниками содержания и видов предстоящих учебных  и </a:t>
            </a:r>
            <a:r>
              <a:rPr lang="ru-RU" sz="2800" dirty="0" err="1" smtClean="0"/>
              <a:t>внеучебных</a:t>
            </a:r>
            <a:r>
              <a:rPr lang="ru-RU" sz="2800" dirty="0" smtClean="0"/>
              <a:t> действии;</a:t>
            </a:r>
          </a:p>
          <a:p>
            <a:pPr lvl="0"/>
            <a:r>
              <a:rPr lang="ru-RU" sz="2800" dirty="0" smtClean="0"/>
              <a:t> триединый развивающий характер заданий для прогнозирования учащимися содержания и видов учебных  и </a:t>
            </a:r>
            <a:r>
              <a:rPr lang="ru-RU" sz="2800" dirty="0" err="1" smtClean="0"/>
              <a:t>внеучебных</a:t>
            </a:r>
            <a:r>
              <a:rPr lang="ru-RU" sz="2800" dirty="0" smtClean="0"/>
              <a:t> действий.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Направления реализации методической системы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8715436" cy="41814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учебная деятельность;</a:t>
            </a:r>
          </a:p>
          <a:p>
            <a:r>
              <a:rPr lang="ru-RU" sz="3200" dirty="0" err="1" smtClean="0"/>
              <a:t>внеучебная</a:t>
            </a:r>
            <a:r>
              <a:rPr lang="ru-RU" sz="3200" dirty="0" smtClean="0"/>
              <a:t> деятельность по предметам;</a:t>
            </a:r>
          </a:p>
          <a:p>
            <a:r>
              <a:rPr lang="ru-RU" sz="3200" dirty="0" smtClean="0"/>
              <a:t>воспитательная работа с детским коллективом;</a:t>
            </a:r>
          </a:p>
          <a:p>
            <a:r>
              <a:rPr lang="ru-RU" sz="3200" dirty="0" smtClean="0"/>
              <a:t>самообразование и распространение педагогического опыта.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85750" y="5929313"/>
            <a:ext cx="8858250" cy="1587"/>
          </a:xfrm>
          <a:prstGeom prst="line">
            <a:avLst/>
          </a:prstGeom>
          <a:ln w="6350">
            <a:solidFill>
              <a:srgbClr val="E7A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000750"/>
            <a:ext cx="8858250" cy="1588"/>
          </a:xfrm>
          <a:prstGeom prst="line">
            <a:avLst/>
          </a:prstGeom>
          <a:ln w="6350">
            <a:solidFill>
              <a:srgbClr val="E7A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00232" y="714356"/>
            <a:ext cx="5072098" cy="8802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Учебные пособия по литературному чтению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357430"/>
            <a:ext cx="2500330" cy="1274195"/>
          </a:xfrm>
          <a:prstGeom prst="rect">
            <a:avLst/>
          </a:prstGeom>
          <a:solidFill>
            <a:srgbClr val="FFF5D9"/>
          </a:solidFill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Рабочая тетрадь к учебнику литературного чтения </a:t>
            </a:r>
            <a:r>
              <a:rPr lang="ru-RU" sz="2400" dirty="0" err="1">
                <a:latin typeface="+mn-lt"/>
              </a:rPr>
              <a:t>Э.Э.Кац</a:t>
            </a:r>
            <a:endParaRPr lang="ru-RU" sz="24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 flipV="1">
            <a:off x="1142977" y="1142984"/>
            <a:ext cx="1000125" cy="85725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2357430"/>
            <a:ext cx="4643470" cy="781752"/>
          </a:xfrm>
          <a:prstGeom prst="rect">
            <a:avLst/>
          </a:prstGeom>
          <a:solidFill>
            <a:srgbClr val="FFF5D9"/>
          </a:solidFill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Авторские развивающие тетради «Читая – думаю»</a:t>
            </a:r>
          </a:p>
        </p:txBody>
      </p:sp>
      <p:sp>
        <p:nvSpPr>
          <p:cNvPr id="14" name="Стрелка углом 13"/>
          <p:cNvSpPr/>
          <p:nvPr/>
        </p:nvSpPr>
        <p:spPr>
          <a:xfrm rot="5400000">
            <a:off x="6822298" y="1178702"/>
            <a:ext cx="1000125" cy="785813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000504"/>
            <a:ext cx="2500330" cy="1815882"/>
          </a:xfrm>
          <a:prstGeom prst="rect">
            <a:avLst/>
          </a:prstGeom>
          <a:solidFill>
            <a:srgbClr val="FFF5D9"/>
          </a:solidFill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Задания репродуктивного уровня преобладают над заданиями  творческого характера</a:t>
            </a:r>
            <a:endParaRPr lang="ru-RU" sz="20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357554" y="3786190"/>
            <a:ext cx="571500" cy="4286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3571876"/>
            <a:ext cx="46434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Индивидуализация учебного процесса</a:t>
            </a:r>
            <a:endParaRPr lang="ru-RU" sz="20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1934" y="4357694"/>
            <a:ext cx="4643470" cy="34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Проектная деятельность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4929198"/>
            <a:ext cx="4643470" cy="34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Дифференцированный подход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85750" y="5929313"/>
            <a:ext cx="8858250" cy="1587"/>
          </a:xfrm>
          <a:prstGeom prst="line">
            <a:avLst/>
          </a:prstGeom>
          <a:ln w="6350">
            <a:solidFill>
              <a:srgbClr val="E7A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000750"/>
            <a:ext cx="8858250" cy="1588"/>
          </a:xfrm>
          <a:prstGeom prst="line">
            <a:avLst/>
          </a:prstGeom>
          <a:ln w="6350">
            <a:solidFill>
              <a:srgbClr val="E7A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28794" y="500043"/>
            <a:ext cx="5072098" cy="12741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Авторские развивающие тетради «Читая – думаю»</a:t>
            </a:r>
          </a:p>
        </p:txBody>
      </p:sp>
      <p:sp>
        <p:nvSpPr>
          <p:cNvPr id="11" name="Стрелка углом 10"/>
          <p:cNvSpPr/>
          <p:nvPr/>
        </p:nvSpPr>
        <p:spPr>
          <a:xfrm rot="5400000" flipV="1">
            <a:off x="1357290" y="857232"/>
            <a:ext cx="785812" cy="785812"/>
          </a:xfrm>
          <a:prstGeom prst="bentArrow">
            <a:avLst>
              <a:gd name="adj1" fmla="val 25000"/>
              <a:gd name="adj2" fmla="val 21748"/>
              <a:gd name="adj3" fmla="val 25000"/>
              <a:gd name="adj4" fmla="val 4375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1857364"/>
            <a:ext cx="4643470" cy="445635"/>
          </a:xfrm>
          <a:prstGeom prst="rect">
            <a:avLst/>
          </a:prstGeom>
          <a:solidFill>
            <a:srgbClr val="FFF5D9"/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Структура занятия</a:t>
            </a:r>
          </a:p>
        </p:txBody>
      </p:sp>
      <p:sp>
        <p:nvSpPr>
          <p:cNvPr id="14" name="Стрелка углом 13"/>
          <p:cNvSpPr/>
          <p:nvPr/>
        </p:nvSpPr>
        <p:spPr>
          <a:xfrm rot="5400000">
            <a:off x="6965173" y="821513"/>
            <a:ext cx="714375" cy="785813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214678" y="3071810"/>
            <a:ext cx="571500" cy="4286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2285992"/>
            <a:ext cx="4643470" cy="34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</a:rPr>
              <a:t> Мобилизующий этап</a:t>
            </a:r>
            <a:endParaRPr lang="ru-RU" sz="20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1934" y="2643182"/>
            <a:ext cx="4643470" cy="59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Целеполагание</a:t>
            </a:r>
            <a:r>
              <a:rPr lang="ru-RU" sz="2000" dirty="0">
                <a:latin typeface="+mn-lt"/>
              </a:rPr>
              <a:t>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(формулируют учащиеся)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3214686"/>
            <a:ext cx="4643470" cy="83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</a:rPr>
              <a:t> Подготовительный этап ( Знакомство с творчеством автора, новый вариант проведения словарной работы)</a:t>
            </a:r>
            <a:endParaRPr lang="ru-RU" sz="2000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000504"/>
            <a:ext cx="4643470" cy="59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Первичное восприятие текста,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проверка восприятия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4572008"/>
            <a:ext cx="4643470" cy="34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Анализ произведения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071934" y="4857760"/>
            <a:ext cx="4643470" cy="34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Обобщение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71934" y="5143512"/>
            <a:ext cx="4643470" cy="34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Творческая работа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71934" y="5429264"/>
            <a:ext cx="4643470" cy="34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Рефлексия</a:t>
            </a:r>
            <a:endParaRPr lang="ru-RU" sz="2000" dirty="0">
              <a:latin typeface="+mn-lt"/>
            </a:endParaRPr>
          </a:p>
        </p:txBody>
      </p:sp>
      <p:pic>
        <p:nvPicPr>
          <p:cNvPr id="29" name="Рисунок 28" descr="ГД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7375"/>
            <a:ext cx="28844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низ 14"/>
          <p:cNvSpPr/>
          <p:nvPr/>
        </p:nvSpPr>
        <p:spPr>
          <a:xfrm>
            <a:off x="4214810" y="2071678"/>
            <a:ext cx="357187" cy="9286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5750" y="5929313"/>
            <a:ext cx="8858250" cy="1587"/>
          </a:xfrm>
          <a:prstGeom prst="line">
            <a:avLst/>
          </a:prstGeom>
          <a:ln w="6350">
            <a:solidFill>
              <a:srgbClr val="E7A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000750"/>
            <a:ext cx="8858250" cy="1588"/>
          </a:xfrm>
          <a:prstGeom prst="line">
            <a:avLst/>
          </a:prstGeom>
          <a:ln w="6350">
            <a:solidFill>
              <a:srgbClr val="E7A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00232" y="428604"/>
            <a:ext cx="5072098" cy="12741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Авторские развивающие тетради «Читая – думаю»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000372"/>
            <a:ext cx="2714644" cy="2160591"/>
          </a:xfrm>
          <a:prstGeom prst="rect">
            <a:avLst/>
          </a:prstGeom>
          <a:solidFill>
            <a:srgbClr val="FFF5D9"/>
          </a:solidFill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Полноценное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усвоение художественных произведений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 flipV="1">
            <a:off x="678638" y="1607322"/>
            <a:ext cx="1928826" cy="857274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5400000">
            <a:off x="6322231" y="1678769"/>
            <a:ext cx="1857388" cy="785818"/>
          </a:xfrm>
          <a:prstGeom prst="bentArrow">
            <a:avLst>
              <a:gd name="adj1" fmla="val 25000"/>
              <a:gd name="adj2" fmla="val 25909"/>
              <a:gd name="adj3" fmla="val 25000"/>
              <a:gd name="adj4" fmla="val 4375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3000372"/>
            <a:ext cx="2857520" cy="2160591"/>
          </a:xfrm>
          <a:prstGeom prst="rect">
            <a:avLst/>
          </a:prstGeom>
          <a:solidFill>
            <a:srgbClr val="FFF5D9"/>
          </a:solidFill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Создание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устойчивого интереса к урокам литературного чтения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3000372"/>
            <a:ext cx="2571768" cy="1865126"/>
          </a:xfrm>
          <a:prstGeom prst="rect">
            <a:avLst/>
          </a:prstGeom>
          <a:solidFill>
            <a:srgbClr val="FFF5D9"/>
          </a:solidFill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ормирование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читательской и учебной деятельности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242889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Учебная деятельность</a:t>
            </a:r>
            <a:br>
              <a:rPr lang="ru-RU" sz="4800" b="1" dirty="0" smtClean="0">
                <a:solidFill>
                  <a:schemeClr val="accent1"/>
                </a:solidFill>
              </a:rPr>
            </a:br>
            <a:r>
              <a:rPr lang="ru-RU" sz="4000" dirty="0" smtClean="0">
                <a:solidFill>
                  <a:schemeClr val="accent1"/>
                </a:solidFill>
              </a:rPr>
              <a:t>комплект тетрадей</a:t>
            </a:r>
            <a:br>
              <a:rPr lang="ru-RU" sz="4000" dirty="0" smtClean="0">
                <a:solidFill>
                  <a:schemeClr val="accent1"/>
                </a:solidFill>
              </a:rPr>
            </a:br>
            <a:r>
              <a:rPr lang="ru-RU" sz="4000" dirty="0" smtClean="0">
                <a:solidFill>
                  <a:schemeClr val="accent1"/>
                </a:solidFill>
              </a:rPr>
              <a:t>по литературному чтению</a:t>
            </a:r>
            <a:br>
              <a:rPr lang="ru-RU" sz="4000" dirty="0" smtClean="0">
                <a:solidFill>
                  <a:schemeClr val="accent1"/>
                </a:solidFill>
              </a:rPr>
            </a:br>
            <a:r>
              <a:rPr lang="ru-RU" sz="4000" dirty="0" smtClean="0">
                <a:solidFill>
                  <a:schemeClr val="accent1"/>
                </a:solidFill>
              </a:rPr>
              <a:t>«</a:t>
            </a:r>
            <a:r>
              <a:rPr lang="ru-RU" sz="4000" dirty="0" err="1" smtClean="0">
                <a:solidFill>
                  <a:schemeClr val="accent1"/>
                </a:solidFill>
              </a:rPr>
              <a:t>Читая-думаю</a:t>
            </a:r>
            <a:r>
              <a:rPr lang="ru-RU" sz="4000" dirty="0" smtClean="0">
                <a:solidFill>
                  <a:schemeClr val="accent1"/>
                </a:solidFill>
              </a:rPr>
              <a:t>»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000372"/>
            <a:ext cx="5072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7 школ - г.Киров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2 школы - г.Воткинск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 школа - г.Ижевск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 школа - г.Дзержинский Московской обл.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 школа - г.Слободской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14686"/>
            <a:ext cx="3637757" cy="251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rgbClr val="FFF998"/>
      </a:lt1>
      <a:dk2>
        <a:srgbClr val="04617B"/>
      </a:dk2>
      <a:lt2>
        <a:srgbClr val="FFFCD5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CC6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595</Words>
  <Application>Microsoft Office PowerPoint</Application>
  <PresentationFormat>Экран (4:3)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Моя методическая система  Дегтерёва Галина Дмитриевна  </vt:lpstr>
      <vt:lpstr>Цель:</vt:lpstr>
      <vt:lpstr>Задачи:</vt:lpstr>
      <vt:lpstr>Принципы:</vt:lpstr>
      <vt:lpstr>Направления реализации методической системы</vt:lpstr>
      <vt:lpstr>Слайд 6</vt:lpstr>
      <vt:lpstr>Слайд 7</vt:lpstr>
      <vt:lpstr>Слайд 8</vt:lpstr>
      <vt:lpstr>Учебная деятельность комплект тетрадей по литературному чтению «Читая-думаю»</vt:lpstr>
      <vt:lpstr>Комплект тетрадей для дошкольников «В страну знаний» </vt:lpstr>
      <vt:lpstr>      Распространение опыта</vt:lpstr>
      <vt:lpstr>        ХI    международная конференция       «Ресурсы развития современного урока»</vt:lpstr>
      <vt:lpstr>               Институт проектирования  инновационных моделей образования</vt:lpstr>
      <vt:lpstr>Распространение педагогического опыта</vt:lpstr>
      <vt:lpstr>Взаимодействие в социуме</vt:lpstr>
      <vt:lpstr>Внеурочная деятельность по предметам</vt:lpstr>
      <vt:lpstr>Воспитательная работа с детским коллективом                  Летний проектный лагерь</vt:lpstr>
      <vt:lpstr>               Городской конкурс          классных руководителей:  «Самая классная классная – 2007»</vt:lpstr>
      <vt:lpstr>«Самая классная – 2007»</vt:lpstr>
      <vt:lpstr>Выводы:</vt:lpstr>
      <vt:lpstr>         Цель обучения ребенка состоит в том, чтобы сделать его спосо6ным развиваться дальше без помощи учителя.                                           (Элберт Грин Хаббард)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12345</cp:lastModifiedBy>
  <cp:revision>80</cp:revision>
  <dcterms:created xsi:type="dcterms:W3CDTF">2010-04-08T00:46:37Z</dcterms:created>
  <dcterms:modified xsi:type="dcterms:W3CDTF">2010-06-14T08:12:41Z</dcterms:modified>
</cp:coreProperties>
</file>