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61" r:id="rId6"/>
    <p:sldId id="259" r:id="rId7"/>
    <p:sldId id="262" r:id="rId8"/>
    <p:sldId id="267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42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79" autoAdjust="0"/>
    <p:restoredTop sz="94595" autoAdjust="0"/>
  </p:normalViewPr>
  <p:slideViewPr>
    <p:cSldViewPr>
      <p:cViewPr varScale="1">
        <p:scale>
          <a:sx n="69" d="100"/>
          <a:sy n="69" d="100"/>
        </p:scale>
        <p:origin x="-13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sh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340768"/>
            <a:ext cx="7772400" cy="2736304"/>
          </a:xfrm>
          <a:ln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Урок окружающего мира.</a:t>
            </a:r>
            <a:b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3 класс.</a:t>
            </a:r>
            <a:b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Учитель: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Шнырёва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И.Ю.</a:t>
            </a:r>
            <a:b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4653136"/>
            <a:ext cx="6080720" cy="985664"/>
          </a:xfrm>
          <a:ln>
            <a:solidFill>
              <a:schemeClr val="accent3"/>
            </a:solidFill>
          </a:ln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2013 – 2014 учебный год.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внутренние органы 2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2627784" y="908720"/>
            <a:ext cx="4002153" cy="5518950"/>
          </a:xfrm>
          <a:ln>
            <a:solidFill>
              <a:schemeClr val="accent2"/>
            </a:solidFill>
          </a:ln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78098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ru-RU" sz="4000" dirty="0" smtClean="0"/>
              <a:t> 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СИСТЕМЫ ОРГАНОВ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4929411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 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339752" y="1052736"/>
            <a:ext cx="2483768" cy="72008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НЕРВНАЯ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0" y="1124744"/>
            <a:ext cx="2375248" cy="72008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ПИЩЕВАРИ-ТЕЛЬНАЯ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4860032" y="1052736"/>
            <a:ext cx="2088232" cy="72008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ОРГАНЫ ДЫХАНИЯ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911752" y="1124744"/>
            <a:ext cx="2232248" cy="72008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КРОВЕНОС-НАЯ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259632" y="5943600"/>
            <a:ext cx="151216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КРОВЕНОС-НЫЕ СОСУДЫ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36096" y="5943600"/>
            <a:ext cx="120243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СЕРДЦЕ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5943600"/>
            <a:ext cx="120243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ЛЁГКИЕ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797552" y="4221088"/>
            <a:ext cx="13464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ПИЩЕВОД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71800" y="5949280"/>
            <a:ext cx="1334616" cy="90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КИШЕЧНИК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067944" y="5949280"/>
            <a:ext cx="1346448" cy="90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ЖЕЛУДОК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028384" y="5943600"/>
            <a:ext cx="129614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СПИННОЙ</a:t>
            </a:r>
          </a:p>
          <a:p>
            <a:pPr algn="ctr"/>
            <a:r>
              <a:rPr lang="ru-RU" dirty="0" smtClean="0"/>
              <a:t>МОЗГ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4293096"/>
            <a:ext cx="13681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ГОЛОВНОЙ МОЗГ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660232" y="5949280"/>
            <a:ext cx="1346448" cy="90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НЕРВЫ</a:t>
            </a:r>
            <a:endParaRPr lang="ru-RU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88640"/>
            <a:ext cx="7052320" cy="648072"/>
          </a:xfrm>
          <a:ln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Отгадайте загадки.</a:t>
            </a:r>
            <a:endParaRPr lang="ru-RU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836712"/>
            <a:ext cx="9144000" cy="6021288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rgbClr val="C00000"/>
                </a:solidFill>
              </a:rPr>
              <a:t>   Она бывает чёрной,                              Ими всё мы слушать можем!</a:t>
            </a:r>
          </a:p>
          <a:p>
            <a:pPr algn="l"/>
            <a:r>
              <a:rPr lang="ru-RU" sz="2400" b="1" dirty="0" smtClean="0">
                <a:solidFill>
                  <a:srgbClr val="C00000"/>
                </a:solidFill>
              </a:rPr>
              <a:t>   Она бывает белой,                                 Слух у нас отличный!</a:t>
            </a:r>
          </a:p>
          <a:p>
            <a:pPr algn="l"/>
            <a:r>
              <a:rPr lang="ru-RU" sz="2400" b="1" dirty="0" smtClean="0">
                <a:solidFill>
                  <a:srgbClr val="C00000"/>
                </a:solidFill>
              </a:rPr>
              <a:t>   Она бывает бледной                             Но подслушивать негоже</a:t>
            </a:r>
          </a:p>
          <a:p>
            <a:pPr algn="l"/>
            <a:r>
              <a:rPr lang="ru-RU" sz="2400" b="1" dirty="0" smtClean="0">
                <a:solidFill>
                  <a:srgbClr val="C00000"/>
                </a:solidFill>
              </a:rPr>
              <a:t>   Или загорелой.                                        Это неприлично.   </a:t>
            </a:r>
          </a:p>
          <a:p>
            <a:pPr algn="l"/>
            <a:r>
              <a:rPr lang="ru-RU" sz="2400" b="1" dirty="0" smtClean="0">
                <a:solidFill>
                  <a:srgbClr val="C00000"/>
                </a:solidFill>
              </a:rPr>
              <a:t>                </a:t>
            </a:r>
            <a:r>
              <a:rPr lang="ru-RU" sz="2400" b="1" dirty="0" smtClean="0">
                <a:solidFill>
                  <a:srgbClr val="C00000"/>
                </a:solidFill>
                <a:hlinkMouseOver r:id="" action="ppaction://hlinkshowjump?jump=nextslide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endParaRPr lang="ru-RU" sz="2400" b="1" dirty="0" smtClean="0">
              <a:solidFill>
                <a:srgbClr val="005426"/>
              </a:solidFill>
            </a:endParaRPr>
          </a:p>
          <a:p>
            <a:r>
              <a:rPr lang="ru-RU" sz="2400" b="1" dirty="0" smtClean="0">
                <a:solidFill>
                  <a:srgbClr val="005426"/>
                </a:solidFill>
              </a:rPr>
              <a:t> На ночь два оконца сами закрываются,</a:t>
            </a:r>
          </a:p>
          <a:p>
            <a:r>
              <a:rPr lang="ru-RU" sz="2400" b="1" dirty="0" smtClean="0">
                <a:solidFill>
                  <a:srgbClr val="005426"/>
                </a:solidFill>
              </a:rPr>
              <a:t>А с восходом солнца сами открываются.</a:t>
            </a:r>
          </a:p>
          <a:p>
            <a:pPr algn="r"/>
            <a:r>
              <a:rPr lang="ru-RU" sz="1800" b="1" dirty="0" smtClean="0">
                <a:solidFill>
                  <a:srgbClr val="C00000"/>
                </a:solidFill>
              </a:rPr>
              <a:t> </a:t>
            </a:r>
          </a:p>
          <a:p>
            <a:pPr algn="r"/>
            <a:r>
              <a:rPr lang="ru-RU" sz="2400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  Между двух светил я в середине один. </a:t>
            </a:r>
          </a:p>
          <a:p>
            <a:endParaRPr lang="ru-RU" sz="1800" b="1" dirty="0" smtClean="0">
              <a:solidFill>
                <a:srgbClr val="FF0000"/>
              </a:solidFill>
            </a:endParaRPr>
          </a:p>
          <a:p>
            <a:endParaRPr lang="ru-RU" sz="1800" b="1" dirty="0" smtClean="0">
              <a:solidFill>
                <a:srgbClr val="FF0000"/>
              </a:solidFill>
            </a:endParaRPr>
          </a:p>
          <a:p>
            <a:r>
              <a:rPr lang="ru-RU" sz="2400" b="1" dirty="0" smtClean="0">
                <a:solidFill>
                  <a:srgbClr val="0070C0"/>
                </a:solidFill>
              </a:rPr>
              <a:t>Всегда во рту, а не проглотишь.</a:t>
            </a:r>
          </a:p>
          <a:p>
            <a:pPr algn="l"/>
            <a:r>
              <a:rPr lang="ru-RU" sz="1800" b="1" dirty="0" smtClean="0">
                <a:solidFill>
                  <a:srgbClr val="FF0000"/>
                </a:solidFill>
              </a:rPr>
              <a:t> </a:t>
            </a:r>
          </a:p>
          <a:p>
            <a:pPr algn="l"/>
            <a:r>
              <a:rPr lang="ru-RU" sz="18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ru-RU" sz="1800" b="1" dirty="0" smtClean="0">
                <a:solidFill>
                  <a:srgbClr val="C00000"/>
                </a:solidFill>
              </a:rPr>
              <a:t> </a:t>
            </a:r>
          </a:p>
          <a:p>
            <a:endParaRPr lang="ru-RU" sz="1800" b="1" dirty="0" smtClean="0">
              <a:solidFill>
                <a:srgbClr val="C00000"/>
              </a:solidFill>
            </a:endParaRPr>
          </a:p>
          <a:p>
            <a:pPr algn="r"/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270892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КОЖА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6136" y="26369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УШИ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51920" y="436510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ГЛАЗА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23928" y="6237312"/>
            <a:ext cx="1071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ЯЗЫК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51920" y="544522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 НОС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12" name="Пятно 2 11"/>
          <p:cNvSpPr/>
          <p:nvPr/>
        </p:nvSpPr>
        <p:spPr>
          <a:xfrm>
            <a:off x="683568" y="2564904"/>
            <a:ext cx="1346448" cy="72008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ятно 2 12"/>
          <p:cNvSpPr/>
          <p:nvPr/>
        </p:nvSpPr>
        <p:spPr>
          <a:xfrm>
            <a:off x="5724128" y="2420888"/>
            <a:ext cx="1346448" cy="72008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ятно 2 13"/>
          <p:cNvSpPr/>
          <p:nvPr/>
        </p:nvSpPr>
        <p:spPr>
          <a:xfrm>
            <a:off x="3851920" y="4149080"/>
            <a:ext cx="1346448" cy="72008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ятно 2 14"/>
          <p:cNvSpPr/>
          <p:nvPr/>
        </p:nvSpPr>
        <p:spPr>
          <a:xfrm rot="10970396">
            <a:off x="3708735" y="5064002"/>
            <a:ext cx="1494263" cy="79803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ятно 2 15"/>
          <p:cNvSpPr/>
          <p:nvPr/>
        </p:nvSpPr>
        <p:spPr>
          <a:xfrm>
            <a:off x="3779912" y="6137920"/>
            <a:ext cx="1346448" cy="72008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ru-RU" sz="4400" dirty="0" smtClean="0"/>
          </a:p>
          <a:p>
            <a:pPr algn="ctr">
              <a:buNone/>
            </a:pPr>
            <a:endParaRPr lang="ru-RU" sz="4400" dirty="0" smtClean="0"/>
          </a:p>
          <a:p>
            <a:pPr algn="ctr">
              <a:buNone/>
            </a:pPr>
            <a:endParaRPr lang="ru-RU" sz="4400" dirty="0" smtClean="0"/>
          </a:p>
          <a:p>
            <a:pPr algn="ctr">
              <a:buNone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ОРГАНЫ ЧУВСТВ</a:t>
            </a: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flipH="1">
            <a:off x="2843808" y="2996952"/>
            <a:ext cx="122413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652120" y="3284984"/>
            <a:ext cx="100811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4644008" y="2996952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4644008" y="1268760"/>
            <a:ext cx="144016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 flipV="1">
            <a:off x="2915816" y="1340768"/>
            <a:ext cx="1656184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http://im3-tub-ru.yandex.net/i?id=295602131-50-72&amp;n=2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27584" y="188640"/>
            <a:ext cx="2052228" cy="136815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  <p:pic>
        <p:nvPicPr>
          <p:cNvPr id="4100" name="Picture 4" descr="http://im6-tub-ru.yandex.net/i?id=192229953-12-72&amp;n=21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660232" y="3140968"/>
            <a:ext cx="1400175" cy="142875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  <p:pic>
        <p:nvPicPr>
          <p:cNvPr id="2" name="Picture 2" descr="http://im6-tub-ru.yandex.net/i?id=460807056-55-72&amp;n=21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547664" y="3140968"/>
            <a:ext cx="1296144" cy="158417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  <p:pic>
        <p:nvPicPr>
          <p:cNvPr id="3" name="Picture 2" descr="http://im6-tub-ru.yandex.net/i?id=68930858-48-72&amp;n=21"/>
          <p:cNvPicPr>
            <a:picLocks noChangeAspect="1" noChangeArrowheads="1"/>
          </p:cNvPicPr>
          <p:nvPr/>
        </p:nvPicPr>
        <p:blipFill>
          <a:blip r:embed="rId5" cstate="screen"/>
          <a:stretch>
            <a:fillRect/>
          </a:stretch>
        </p:blipFill>
        <p:spPr bwMode="auto">
          <a:xfrm>
            <a:off x="6084168" y="260648"/>
            <a:ext cx="2152650" cy="1428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4" name="Picture 8" descr="http://im2-tub-ru.yandex.net/i?id=257352879-22-72&amp;n=21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3779912" y="4149080"/>
            <a:ext cx="1872208" cy="1584176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6444208" y="4581128"/>
            <a:ext cx="1825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НОС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667065" y="1700808"/>
            <a:ext cx="11945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ЯЗЫК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331640" y="4725144"/>
            <a:ext cx="1833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 УШИ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779912" y="5733256"/>
            <a:ext cx="1833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 КОЖА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71600" y="1556792"/>
            <a:ext cx="1800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 ГЛАЗА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872207"/>
          </a:xfrm>
        </p:spPr>
        <p:txBody>
          <a:bodyPr>
            <a:noAutofit/>
          </a:bodyPr>
          <a:lstStyle/>
          <a:p>
            <a:r>
              <a:rPr lang="ru-RU" sz="6000" b="1" i="1" u="sng" dirty="0" smtClean="0">
                <a:solidFill>
                  <a:schemeClr val="accent2">
                    <a:lumMod val="75000"/>
                  </a:schemeClr>
                </a:solidFill>
              </a:rPr>
              <a:t>Тема урока: «Органы чувств».</a:t>
            </a:r>
            <a:endParaRPr lang="ru-RU" sz="6000" b="1" i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23528" y="2852936"/>
            <a:ext cx="8280920" cy="2376264"/>
          </a:xfrm>
          <a:ln>
            <a:solidFill>
              <a:schemeClr val="accent2"/>
            </a:solidFill>
          </a:ln>
        </p:spPr>
        <p:txBody>
          <a:bodyPr>
            <a:noAutofit/>
          </a:bodyPr>
          <a:lstStyle/>
          <a:p>
            <a:pPr algn="l"/>
            <a:r>
              <a:rPr lang="ru-RU" sz="3600" dirty="0" smtClean="0">
                <a:solidFill>
                  <a:schemeClr val="accent2"/>
                </a:solidFill>
              </a:rPr>
              <a:t>	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Цель  урока: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выявить, какие органы чувств есть у человека, и как при их помощи человек получает информацию об окружающем мире.</a:t>
            </a:r>
          </a:p>
          <a:p>
            <a:endParaRPr lang="ru-RU" sz="3600" dirty="0" smtClean="0"/>
          </a:p>
          <a:p>
            <a:endParaRPr lang="ru-RU" sz="3600" dirty="0"/>
          </a:p>
        </p:txBody>
      </p:sp>
      <p:pic>
        <p:nvPicPr>
          <p:cNvPr id="5122" name="Picture 2" descr="http://im2-tub-ru.yandex.net/i?id=478597708-23-72&amp;n=2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429250"/>
            <a:ext cx="1428750" cy="1428750"/>
          </a:xfrm>
          <a:prstGeom prst="rect">
            <a:avLst/>
          </a:prstGeom>
          <a:noFill/>
        </p:spPr>
      </p:pic>
      <p:pic>
        <p:nvPicPr>
          <p:cNvPr id="5" name="Picture 2" descr="http://im5-tub-ru.yandex.net/i?id=23059109-64-72&amp;n=21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715250" y="5429250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Работа по учебнику.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187624" y="1988840"/>
            <a:ext cx="6584776" cy="3649960"/>
          </a:xfrm>
        </p:spPr>
        <p:txBody>
          <a:bodyPr>
            <a:normAutofit/>
          </a:bodyPr>
          <a:lstStyle/>
          <a:p>
            <a:pPr lvl="0" algn="l">
              <a:buFont typeface="Arial" pitchFamily="34" charset="0"/>
              <a:buChar char="•"/>
            </a:pPr>
            <a:r>
              <a:rPr lang="ru-RU" sz="3600" i="1" dirty="0" smtClean="0">
                <a:solidFill>
                  <a:schemeClr val="accent2">
                    <a:lumMod val="75000"/>
                  </a:schemeClr>
                </a:solidFill>
              </a:rPr>
              <a:t>Название органа чувств.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3600" i="1" dirty="0" smtClean="0">
                <a:solidFill>
                  <a:schemeClr val="accent2">
                    <a:lumMod val="75000"/>
                  </a:schemeClr>
                </a:solidFill>
              </a:rPr>
              <a:t>Значение органа чувств в нашей жизни.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3600" i="1" dirty="0" smtClean="0">
                <a:solidFill>
                  <a:schemeClr val="accent2">
                    <a:lumMod val="75000"/>
                  </a:schemeClr>
                </a:solidFill>
              </a:rPr>
              <a:t>Берегите наши органы чувств.</a:t>
            </a:r>
            <a:endParaRPr lang="ru-RU" sz="36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050" name="Picture 2" descr="http://im2-tub-ru.yandex.net/i?id=478597708-23-72&amp;n=2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5429250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r>
              <a:rPr lang="ru-RU" sz="4400" dirty="0" smtClean="0">
                <a:solidFill>
                  <a:schemeClr val="accent3">
                    <a:lumMod val="75000"/>
                  </a:schemeClr>
                </a:solidFill>
              </a:rPr>
              <a:t>Учебник: стр. 126-129.</a:t>
            </a:r>
          </a:p>
          <a:p>
            <a:r>
              <a:rPr lang="ru-RU" sz="4400" dirty="0" smtClean="0">
                <a:solidFill>
                  <a:schemeClr val="accent3">
                    <a:lumMod val="75000"/>
                  </a:schemeClr>
                </a:solidFill>
              </a:rPr>
              <a:t>Тетрадь.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http://im2-tub-ru.yandex.net/i?id=478597708-23-72&amp;n=2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67544" y="4725144"/>
            <a:ext cx="1428750" cy="142875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  <p:pic>
        <p:nvPicPr>
          <p:cNvPr id="5" name="Picture 2" descr="http://im5-tub-ru.yandex.net/i?id=23059109-64-72&amp;n=21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236296" y="4653136"/>
            <a:ext cx="1428750" cy="142875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2"/>
            </a:solidFill>
          </a:ln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НАШЕ НАСТРОЕНИЕ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тучки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0" y="4265712"/>
            <a:ext cx="3456383" cy="2592288"/>
          </a:xfrm>
          <a:ln>
            <a:solidFill>
              <a:schemeClr val="accent2"/>
            </a:solidFill>
          </a:ln>
        </p:spPr>
      </p:pic>
      <p:pic>
        <p:nvPicPr>
          <p:cNvPr id="1026" name="Picture 2" descr="C:\Users\Ирина\Documents\ОТКР. УР ОРГАНЫ ЧУВСТВ\солнышко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131840" y="1567730"/>
            <a:ext cx="2880320" cy="259775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  <p:pic>
        <p:nvPicPr>
          <p:cNvPr id="3" name="Picture 2" descr="http://babiki.ru/uploads/images/4/f/9/7/772/fdea9d32ba.gif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012160" y="4293131"/>
            <a:ext cx="3131840" cy="2564869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166</Words>
  <Application>Microsoft Office PowerPoint</Application>
  <PresentationFormat>Экран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Урок окружающего мира. 3 класс. Учитель: Шнырёва И.Ю. </vt:lpstr>
      <vt:lpstr>Слайд 2</vt:lpstr>
      <vt:lpstr>  СИСТЕМЫ ОРГАНОВ</vt:lpstr>
      <vt:lpstr>Отгадайте загадки.</vt:lpstr>
      <vt:lpstr> </vt:lpstr>
      <vt:lpstr>Тема урока: «Органы чувств».</vt:lpstr>
      <vt:lpstr>Работа по учебнику.</vt:lpstr>
      <vt:lpstr>ДОМАШНЕЕ ЗАДАНИЕ</vt:lpstr>
      <vt:lpstr>НАШЕ НАСТРОЕНИЕ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окружающего мира. 3 класс. Учитель: Шнырёва И.Ю. </dc:title>
  <dc:creator>Ирина</dc:creator>
  <cp:lastModifiedBy>c400</cp:lastModifiedBy>
  <cp:revision>95</cp:revision>
  <dcterms:created xsi:type="dcterms:W3CDTF">2013-11-10T16:42:20Z</dcterms:created>
  <dcterms:modified xsi:type="dcterms:W3CDTF">2013-12-23T16:28:05Z</dcterms:modified>
</cp:coreProperties>
</file>