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75" r:id="rId6"/>
    <p:sldId id="280" r:id="rId7"/>
    <p:sldId id="279" r:id="rId8"/>
    <p:sldId id="276" r:id="rId9"/>
    <p:sldId id="278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F505-6062-49DB-8E2A-D77D51595E48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BAF505-6062-49DB-8E2A-D77D51595E48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52DF18-B840-45C1-A546-2CA8DE9FA3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58200" cy="1500198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  Страна   басен</a:t>
            </a:r>
            <a:endParaRPr lang="ru-RU" sz="8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3068960"/>
            <a:ext cx="3888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1. Что такое …</a:t>
            </a:r>
          </a:p>
          <a:p>
            <a:r>
              <a:rPr lang="ru-RU" sz="3200" dirty="0" smtClean="0"/>
              <a:t>2. Чем  …</a:t>
            </a:r>
          </a:p>
          <a:p>
            <a:r>
              <a:rPr lang="ru-RU" sz="3200" dirty="0" smtClean="0"/>
              <a:t>3. Кто …</a:t>
            </a:r>
          </a:p>
          <a:p>
            <a:r>
              <a:rPr lang="ru-RU" sz="3200" dirty="0" smtClean="0"/>
              <a:t>4. Какие …</a:t>
            </a:r>
          </a:p>
          <a:p>
            <a:r>
              <a:rPr lang="ru-RU" sz="3200" dirty="0" smtClean="0"/>
              <a:t>5. Почему 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908" y="188640"/>
            <a:ext cx="8458200" cy="864096"/>
          </a:xfrm>
        </p:spPr>
        <p:txBody>
          <a:bodyPr>
            <a:normAutofit lnSpcReduction="10000"/>
          </a:bodyPr>
          <a:lstStyle/>
          <a:p>
            <a:r>
              <a:rPr lang="ru-RU" sz="5400" b="1" i="1" dirty="0" smtClean="0"/>
              <a:t>  </a:t>
            </a:r>
            <a:r>
              <a:rPr lang="ru-RU" sz="4400" b="1" i="1" dirty="0" smtClean="0"/>
              <a:t>Иван Крылов  (1769 – 1844)</a:t>
            </a:r>
          </a:p>
        </p:txBody>
      </p:sp>
      <p:pic>
        <p:nvPicPr>
          <p:cNvPr id="4" name="Рисунок 3" descr="C:\Documents and Settings\Admin\Рабочий стол\krylov0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2060848"/>
            <a:ext cx="4176464" cy="426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339752" y="155679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56768" y="1172070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bg2">
                    <a:lumMod val="10000"/>
                  </a:schemeClr>
                </a:solidFill>
              </a:rPr>
              <a:t>« Слон и Моська»</a:t>
            </a:r>
            <a:endParaRPr lang="ru-RU" sz="4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Определение - Картинка 13567/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6130"/>
            <a:ext cx="8748464" cy="656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412776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Эзоп</a:t>
            </a:r>
            <a:endParaRPr lang="ru-RU" sz="4000" dirty="0"/>
          </a:p>
        </p:txBody>
      </p:sp>
      <p:pic>
        <p:nvPicPr>
          <p:cNvPr id="1026" name="Picture 2" descr="Баснописцы - Поэзия - Картинки по литератур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87782"/>
            <a:ext cx="4705666" cy="35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лейкаст &quot;. Эзоп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289" y="187781"/>
            <a:ext cx="1638927" cy="319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7683" y="3933056"/>
            <a:ext cx="40542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Александр Шишков    </a:t>
            </a:r>
          </a:p>
          <a:p>
            <a:r>
              <a:rPr lang="ru-RU" sz="2800" dirty="0" smtClean="0"/>
              <a:t> </a:t>
            </a:r>
            <a:r>
              <a:rPr lang="en-US" sz="2800" dirty="0" smtClean="0"/>
              <a:t>XVIII </a:t>
            </a:r>
            <a:r>
              <a:rPr lang="ru-RU" sz="2800" dirty="0" smtClean="0"/>
              <a:t>в.</a:t>
            </a:r>
          </a:p>
          <a:p>
            <a:r>
              <a:rPr lang="ru-RU" sz="2800" dirty="0" smtClean="0"/>
              <a:t>Иван Андреевич Крылов  </a:t>
            </a:r>
          </a:p>
          <a:p>
            <a:r>
              <a:rPr lang="ru-RU" sz="2800" dirty="0" smtClean="0"/>
              <a:t> </a:t>
            </a:r>
            <a:r>
              <a:rPr lang="en-US" sz="2800" dirty="0" smtClean="0"/>
              <a:t>XIX </a:t>
            </a:r>
            <a:r>
              <a:rPr lang="ru-RU" sz="2800" dirty="0" smtClean="0"/>
              <a:t>в.</a:t>
            </a:r>
            <a:r>
              <a:rPr lang="en-US" sz="2800" dirty="0" smtClean="0"/>
              <a:t> </a:t>
            </a:r>
            <a:endParaRPr lang="ru-RU" sz="2800" dirty="0"/>
          </a:p>
        </p:txBody>
      </p:sp>
      <p:pic>
        <p:nvPicPr>
          <p:cNvPr id="1032" name="Picture 8" descr="Жан де Лафонтен - Картинка 3120/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604" y="3265938"/>
            <a:ext cx="4748305" cy="356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15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7824" y="2636912"/>
            <a:ext cx="51125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Забавой </a:t>
            </a:r>
            <a:r>
              <a:rPr lang="ru-RU" sz="2800" dirty="0"/>
              <a:t>он людей исправил,</a:t>
            </a:r>
          </a:p>
          <a:p>
            <a:r>
              <a:rPr lang="ru-RU" sz="2800" dirty="0"/>
              <a:t>Сметая с них пороков пыль,</a:t>
            </a:r>
          </a:p>
          <a:p>
            <a:r>
              <a:rPr lang="ru-RU" sz="2800" dirty="0"/>
              <a:t>Он баснями себя прославил,</a:t>
            </a:r>
          </a:p>
          <a:p>
            <a:r>
              <a:rPr lang="ru-RU" sz="2800" dirty="0"/>
              <a:t>И слава эта – наша быль.</a:t>
            </a:r>
          </a:p>
          <a:p>
            <a:r>
              <a:rPr lang="ru-RU" sz="2800" dirty="0"/>
              <a:t>И не забудут этой были,</a:t>
            </a:r>
          </a:p>
          <a:p>
            <a:r>
              <a:rPr lang="ru-RU" sz="2800" dirty="0"/>
              <a:t>Пока по-русски говорят:</a:t>
            </a:r>
          </a:p>
          <a:p>
            <a:r>
              <a:rPr lang="ru-RU" sz="2800" dirty="0"/>
              <a:t>Её давно мы затвердили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Её </a:t>
            </a:r>
            <a:r>
              <a:rPr lang="ru-RU" sz="2800" dirty="0"/>
              <a:t>и внуки затвердят.</a:t>
            </a:r>
          </a:p>
        </p:txBody>
      </p:sp>
      <p:pic>
        <p:nvPicPr>
          <p:cNvPr id="3074" name="Picture 2" descr="http://im2-tub-ru.yandex.net/i?id=c377e11e89d5991477cf55f9052a1ad4-67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6822"/>
            <a:ext cx="157889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1593674"/>
            <a:ext cx="3420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Пётр Андреевич Вяземский.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946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Иван Андреевич Крылов. 1769 г. - 1844 г. Баснописец драматург журналист. - Картинка 28 - Поэты - Поэзия - Картинки по литератур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77686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4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резентация на тему &quot;Роды литературы&quot; - скачать бесплатно презентации по Литератур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9140"/>
            <a:ext cx="7920880" cy="592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02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628800"/>
            <a:ext cx="74168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Понятен ... 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Занимательный … .</a:t>
            </a:r>
          </a:p>
          <a:p>
            <a:pPr marL="514350" indent="-514350">
              <a:buAutoNum type="arabicPeriod" startAt="3"/>
            </a:pPr>
            <a:r>
              <a:rPr lang="ru-RU" sz="3200" dirty="0" smtClean="0"/>
              <a:t>Мало … .</a:t>
            </a:r>
          </a:p>
          <a:p>
            <a:pPr marL="514350" indent="-514350">
              <a:buAutoNum type="arabicPeriod" startAt="3"/>
            </a:pPr>
            <a:r>
              <a:rPr lang="ru-RU" sz="3200" dirty="0" smtClean="0"/>
              <a:t>Напоминают ... .</a:t>
            </a:r>
          </a:p>
          <a:p>
            <a:pPr marL="514350" indent="-514350">
              <a:buAutoNum type="arabicPeriod" startAt="3"/>
            </a:pPr>
            <a:r>
              <a:rPr lang="ru-RU" sz="3200" dirty="0" smtClean="0"/>
              <a:t>Басни смешны ... .</a:t>
            </a:r>
          </a:p>
          <a:p>
            <a:pPr marL="514350" indent="-514350">
              <a:buAutoNum type="arabicPeriod" startAt="3"/>
            </a:pPr>
            <a:r>
              <a:rPr lang="ru-RU" sz="3200" dirty="0" smtClean="0"/>
              <a:t>Дети любят …. .</a:t>
            </a:r>
          </a:p>
          <a:p>
            <a:pPr marL="514350" indent="-514350">
              <a:buAutoNum type="arabicPeriod" startAt="3"/>
            </a:pPr>
            <a:r>
              <a:rPr lang="ru-RU" sz="3200" dirty="0" smtClean="0"/>
              <a:t>К басням легко … .</a:t>
            </a:r>
          </a:p>
          <a:p>
            <a:pPr marL="514350" indent="-514350">
              <a:buAutoNum type="arabicPeriod" startAt="3"/>
            </a:pPr>
            <a:endParaRPr lang="ru-RU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3568" y="33265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Почему  басни пригодны для детского чтения?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52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548680"/>
            <a:ext cx="7200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1)Ты </a:t>
            </a:r>
            <a:r>
              <a:rPr lang="ru-RU" sz="2400" dirty="0"/>
              <a:t>все пела ? Это дело: </a:t>
            </a:r>
            <a:br>
              <a:rPr lang="ru-RU" sz="2400" dirty="0"/>
            </a:br>
            <a:r>
              <a:rPr lang="ru-RU" sz="2400" dirty="0"/>
              <a:t>Так поди же попляши! </a:t>
            </a:r>
            <a:endParaRPr lang="ru-RU" sz="2400" dirty="0" smtClean="0"/>
          </a:p>
          <a:p>
            <a:pPr marL="457200" indent="-457200">
              <a:buAutoNum type="arabicParenR"/>
            </a:pPr>
            <a:endParaRPr lang="ru-RU" sz="2400" dirty="0"/>
          </a:p>
          <a:p>
            <a:r>
              <a:rPr lang="ru-RU" sz="2400" dirty="0"/>
              <a:t>2) Когда в товарищах согласья нет, </a:t>
            </a:r>
            <a:br>
              <a:rPr lang="ru-RU" sz="2400" dirty="0"/>
            </a:br>
            <a:r>
              <a:rPr lang="ru-RU" sz="2400" dirty="0"/>
              <a:t>На лад их дело не пойдет, </a:t>
            </a:r>
            <a:br>
              <a:rPr lang="ru-RU" sz="2400" dirty="0"/>
            </a:br>
            <a:r>
              <a:rPr lang="ru-RU" sz="2400" dirty="0"/>
              <a:t>И выйдет из него не дело, только мука.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) И в сердце льстец всегда отыщет уголок...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4</a:t>
            </a:r>
            <a:r>
              <a:rPr lang="ru-RU" sz="2400" dirty="0"/>
              <a:t>) А вы, друзья, как не садитесь,</a:t>
            </a:r>
            <a:br>
              <a:rPr lang="ru-RU" sz="2400" dirty="0"/>
            </a:br>
            <a:r>
              <a:rPr lang="ru-RU" sz="2400" dirty="0"/>
              <a:t>Все в музыканты не годитесь»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5</a:t>
            </a:r>
            <a:r>
              <a:rPr lang="ru-RU" sz="2400" dirty="0"/>
              <a:t>) К несчастью </a:t>
            </a:r>
            <a:r>
              <a:rPr lang="ru-RU" sz="2400" dirty="0" err="1"/>
              <a:t>тож</a:t>
            </a:r>
            <a:r>
              <a:rPr lang="ru-RU" sz="2400" dirty="0"/>
              <a:t> бывает у людей: </a:t>
            </a:r>
            <a:br>
              <a:rPr lang="ru-RU" sz="2400" dirty="0"/>
            </a:br>
            <a:r>
              <a:rPr lang="ru-RU" sz="2400" dirty="0"/>
              <a:t>Как ни полезна вещь, – цены не зная ей,</a:t>
            </a:r>
            <a:br>
              <a:rPr lang="ru-RU" sz="2400" dirty="0"/>
            </a:br>
            <a:r>
              <a:rPr lang="ru-RU" sz="2400" dirty="0"/>
              <a:t>Невежда про нее свой толк все к худу клонит;</a:t>
            </a:r>
            <a:br>
              <a:rPr lang="ru-RU" sz="2400" dirty="0"/>
            </a:br>
            <a:r>
              <a:rPr lang="ru-RU" sz="2400" dirty="0"/>
              <a:t>А ежели невежа познатней то он ее еще и гонит. </a:t>
            </a:r>
          </a:p>
        </p:txBody>
      </p:sp>
      <p:pic>
        <p:nvPicPr>
          <p:cNvPr id="4" name="Содержимое 4" descr="C:\Documents and Settings\Admin\Рабочий стол\Lebed_chuka_rak01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0312" y="212552"/>
            <a:ext cx="20419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Смешные фото, видео, статусы, картинки - Описание вашего бло…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4664"/>
            <a:ext cx="1753935" cy="180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Documents and Settings\Admin\Рабочий стол\fox04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3184" y="2187291"/>
            <a:ext cx="1616236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Martishka_ochki4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20272" y="3591645"/>
            <a:ext cx="1969959" cy="15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4" descr="C:\Documents and Settings\Admin\Рабочий стол\kvartet.jpg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95798" y="4991012"/>
            <a:ext cx="1952665" cy="1678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811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0276" y="2492896"/>
            <a:ext cx="86409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/>
              <a:t>Герои </a:t>
            </a:r>
            <a:r>
              <a:rPr lang="ru-RU" sz="2800" dirty="0" smtClean="0"/>
              <a:t>__________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Иносказание – через _______показываются люди.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__________ -  нравоучение наставление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(явная, скрытая).</a:t>
            </a:r>
          </a:p>
          <a:p>
            <a:r>
              <a:rPr lang="ru-RU" sz="2800" dirty="0" smtClean="0"/>
              <a:t>4.   Цель басни – осмеяние __________ человека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63948" y="45600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Чем отличается басня от стихотворения?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619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211</TotalTime>
  <Words>170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 Страна   басен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Страна   басен</dc:title>
  <dc:creator>User</dc:creator>
  <cp:lastModifiedBy>Admin</cp:lastModifiedBy>
  <cp:revision>30</cp:revision>
  <dcterms:created xsi:type="dcterms:W3CDTF">2008-10-22T16:56:56Z</dcterms:created>
  <dcterms:modified xsi:type="dcterms:W3CDTF">2014-10-27T18:31:45Z</dcterms:modified>
</cp:coreProperties>
</file>