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67" r:id="rId15"/>
    <p:sldId id="268" r:id="rId16"/>
    <p:sldId id="269" r:id="rId17"/>
    <p:sldId id="271" r:id="rId18"/>
    <p:sldId id="272" r:id="rId19"/>
    <p:sldId id="280" r:id="rId20"/>
    <p:sldId id="274" r:id="rId21"/>
    <p:sldId id="27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99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7052608267716538"/>
          <c:y val="0.19062499999999999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6527632662949645E-4"/>
          <c:w val="0.63641097300558458"/>
          <c:h val="0.864023952998847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2013г.</c:v>
                </c:pt>
              </c:strCache>
            </c:strRef>
          </c:tx>
          <c:spPr>
            <a:ln w="28575">
              <a:solidFill>
                <a:srgbClr val="006600"/>
              </a:solidFill>
            </a:ln>
          </c:spPr>
          <c:explosion val="25"/>
          <c:dPt>
            <c:idx val="0"/>
            <c:spPr>
              <a:solidFill>
                <a:srgbClr val="FF0000"/>
              </a:solidFill>
              <a:ln w="28575">
                <a:solidFill>
                  <a:srgbClr val="006600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 w="28575">
                <a:solidFill>
                  <a:srgbClr val="006600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0.63000000000000056</c:v>
                </c:pt>
                <c:pt idx="1">
                  <c:v>0.37000000000000027</c:v>
                </c:pt>
                <c:pt idx="2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33727314036708578"/>
          <c:y val="0.7823137593494075"/>
          <c:w val="0.32940108267716561"/>
          <c:h val="0.217686294820848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4115887638498358"/>
          <c:y val="7.521363471908763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2014г.</c:v>
                </c:pt>
              </c:strCache>
            </c:strRef>
          </c:tx>
          <c:spPr>
            <a:ln w="28575">
              <a:solidFill>
                <a:srgbClr val="006600"/>
              </a:solidFill>
            </a:ln>
          </c:spPr>
          <c:explosion val="25"/>
          <c:dPt>
            <c:idx val="0"/>
            <c:spPr>
              <a:solidFill>
                <a:srgbClr val="FF0000"/>
              </a:solidFill>
              <a:ln w="28575">
                <a:solidFill>
                  <a:srgbClr val="006600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 w="28575">
                <a:solidFill>
                  <a:srgbClr val="006600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0.86000000000000054</c:v>
                </c:pt>
                <c:pt idx="1">
                  <c:v>0.14000000000000001</c:v>
                </c:pt>
                <c:pt idx="2">
                  <c:v>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258C-3F07-42C5-BC3E-7E689074063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F95-B381-45EF-B274-1E50BB59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258C-3F07-42C5-BC3E-7E689074063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F95-B381-45EF-B274-1E50BB59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258C-3F07-42C5-BC3E-7E689074063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F95-B381-45EF-B274-1E50BB59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258C-3F07-42C5-BC3E-7E689074063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F95-B381-45EF-B274-1E50BB59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258C-3F07-42C5-BC3E-7E689074063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F95-B381-45EF-B274-1E50BB59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258C-3F07-42C5-BC3E-7E689074063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F95-B381-45EF-B274-1E50BB59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258C-3F07-42C5-BC3E-7E689074063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F95-B381-45EF-B274-1E50BB59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258C-3F07-42C5-BC3E-7E689074063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F95-B381-45EF-B274-1E50BB59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258C-3F07-42C5-BC3E-7E689074063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F95-B381-45EF-B274-1E50BB59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258C-3F07-42C5-BC3E-7E689074063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F95-B381-45EF-B274-1E50BB59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258C-3F07-42C5-BC3E-7E689074063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F95-B381-45EF-B274-1E50BB59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258C-3F07-42C5-BC3E-7E689074063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1F95-B381-45EF-B274-1E50BB59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3844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№47 ПОС. КУЧУГУРЫ МУНИЦИПАЛЬНОГО ОБРАЗОВАНИЯ ТЕМРЮКСКИЙ РАЙОН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785926"/>
            <a:ext cx="5072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latin typeface="Monotype Corsiva" pitchFamily="66" charset="0"/>
              </a:rPr>
              <a:t>Отчет за проведенную неделю здоровья в старшей группе, входящую в долгосрочный проект: «Хочу быть здоровым!»</a:t>
            </a:r>
            <a:endParaRPr lang="ru-RU" sz="3600" dirty="0">
              <a:ln w="3175">
                <a:solidFill>
                  <a:srgbClr val="006600"/>
                </a:solidFill>
                <a:prstDash val="sysDot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:\Новая папка\GEDC047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755417">
            <a:off x="492172" y="894328"/>
            <a:ext cx="4357718" cy="3123582"/>
          </a:xfrm>
          <a:prstGeom prst="flowChartOffpageConnector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pic>
        <p:nvPicPr>
          <p:cNvPr id="7" name="Рисунок 6" descr="H:\фото\P212133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3500438"/>
            <a:ext cx="4500594" cy="3156353"/>
          </a:xfrm>
          <a:prstGeom prst="flowChartOffpageConnector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pic>
        <p:nvPicPr>
          <p:cNvPr id="6" name="Рисунок 5" descr="H:\Новая папка\GEDC085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169891">
            <a:off x="4393822" y="851838"/>
            <a:ext cx="4355304" cy="3114403"/>
          </a:xfrm>
          <a:prstGeom prst="flowChartOffpageConnector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50004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Гимнастика пробуждения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H:\фото\P211127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7" y="285729"/>
            <a:ext cx="4786346" cy="3786214"/>
          </a:xfrm>
          <a:prstGeom prst="rect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pic>
        <p:nvPicPr>
          <p:cNvPr id="9" name="Рисунок 8" descr="H:\фото\P211127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2786058"/>
            <a:ext cx="5113353" cy="3799296"/>
          </a:xfrm>
          <a:prstGeom prst="rect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28728" y="4643446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Игровое занятие «С утра до вечера»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35716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«Зачем нужен режим».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 со стрелкой вниз 5"/>
          <p:cNvSpPr/>
          <p:nvPr/>
        </p:nvSpPr>
        <p:spPr>
          <a:xfrm rot="20382665">
            <a:off x="268878" y="690485"/>
            <a:ext cx="4400940" cy="2338280"/>
          </a:xfrm>
          <a:prstGeom prst="downArrowCallout">
            <a:avLst/>
          </a:prstGeom>
          <a:solidFill>
            <a:srgbClr val="FFFF99"/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370484">
            <a:off x="474707" y="791373"/>
            <a:ext cx="3821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Четверг</a:t>
            </a:r>
          </a:p>
          <a:p>
            <a:pPr algn="ctr"/>
            <a:r>
              <a:rPr lang="ru-RU" sz="3200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i="1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«Спорт и здоровье» </a:t>
            </a:r>
            <a:endParaRPr lang="ru-RU" sz="3200" dirty="0">
              <a:ln w="3175">
                <a:solidFill>
                  <a:srgbClr val="006600"/>
                </a:solidFill>
                <a:prstDash val="sysDot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500298" y="2643182"/>
            <a:ext cx="4500594" cy="3571900"/>
          </a:xfrm>
          <a:prstGeom prst="cloud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43240" y="3643314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и укреплять здоровье детей.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укреплению здоровья детей с помощью силовых упражнений и подвижных игр. Совершенствовать двигательные навыки. Формировать осознанное желание заниматься физкультурой.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321468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1" y="928670"/>
            <a:ext cx="428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Физкультурное  – оздоровительное занятие «Лисичка сестричка и серый волк».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:\Новая папка\GEDC072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214290"/>
            <a:ext cx="4133477" cy="4029343"/>
          </a:xfrm>
          <a:prstGeom prst="teardrop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pic>
        <p:nvPicPr>
          <p:cNvPr id="7" name="Рисунок 6" descr="H:\Новая папка\GEDC071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170205"/>
            <a:ext cx="4915672" cy="3687795"/>
          </a:xfrm>
          <a:prstGeom prst="teardrop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:\фото\20140214_16505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214290"/>
            <a:ext cx="3929090" cy="2855102"/>
          </a:xfrm>
          <a:prstGeom prst="plaque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pic>
        <p:nvPicPr>
          <p:cNvPr id="7" name="Рисунок 6" descr="H:\фото\20140214_16385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1571612"/>
            <a:ext cx="3998240" cy="2928958"/>
          </a:xfrm>
          <a:prstGeom prst="plaque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pic>
        <p:nvPicPr>
          <p:cNvPr id="6" name="Рисунок 5" descr="H:\фото\20140214_16502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3786190"/>
            <a:ext cx="4163401" cy="2873828"/>
          </a:xfrm>
          <a:prstGeom prst="plaqu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28662" y="85723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28604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Спортивное развлечение совместно с родителями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 физкультурой мы дружны!»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:\фото\P211129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3" y="2714620"/>
            <a:ext cx="4929222" cy="3883815"/>
          </a:xfrm>
          <a:prstGeom prst="teardrop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pic>
        <p:nvPicPr>
          <p:cNvPr id="5" name="Рисунок 4" descr="H:\фото\P214134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214290"/>
            <a:ext cx="5143536" cy="3714776"/>
          </a:xfrm>
          <a:prstGeom prst="teardrop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85723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Утренняя зарядка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со стрелкой вниз 4"/>
          <p:cNvSpPr/>
          <p:nvPr/>
        </p:nvSpPr>
        <p:spPr>
          <a:xfrm rot="20660995">
            <a:off x="230637" y="635192"/>
            <a:ext cx="5039453" cy="2402489"/>
          </a:xfrm>
          <a:prstGeom prst="downArrowCallout">
            <a:avLst/>
          </a:prstGeom>
          <a:solidFill>
            <a:srgbClr val="FFFF99"/>
          </a:solidFill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686860">
            <a:off x="585020" y="736373"/>
            <a:ext cx="4138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Пятница  </a:t>
            </a:r>
          </a:p>
          <a:p>
            <a:pPr algn="ctr"/>
            <a:r>
              <a:rPr lang="ru-RU" sz="2400" i="1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«Правильное питание и</a:t>
            </a:r>
          </a:p>
          <a:p>
            <a:pPr algn="ctr"/>
            <a:r>
              <a:rPr lang="ru-RU" sz="2400" i="1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витамины»</a:t>
            </a:r>
            <a:r>
              <a:rPr lang="ru-RU" sz="2400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>
              <a:ln w="3175">
                <a:solidFill>
                  <a:srgbClr val="006600"/>
                </a:solidFill>
                <a:prstDash val="sysDot"/>
              </a:ln>
              <a:solidFill>
                <a:srgbClr val="FF000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857488" y="2786058"/>
            <a:ext cx="4357718" cy="3286148"/>
          </a:xfrm>
          <a:prstGeom prst="cloud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43306" y="4000504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понятие о том, что здоровье напрямую зависит от правильного питания. Дать понятие о пользе витаминов, их значении для здоровья человека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286248" y="3342173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3643314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Музыкальная зарядка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фото\P21112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67053" y="2428868"/>
            <a:ext cx="5632462" cy="4224347"/>
          </a:xfrm>
          <a:prstGeom prst="roundRect">
            <a:avLst>
              <a:gd name="adj" fmla="val 16667"/>
            </a:avLst>
          </a:prstGeom>
          <a:ln w="28575">
            <a:solidFill>
              <a:srgbClr val="006600"/>
            </a:solidFill>
            <a:prstDash val="sysDot"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H:\фото\P211126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14290"/>
            <a:ext cx="4929222" cy="3143272"/>
          </a:xfrm>
          <a:prstGeom prst="roundRect">
            <a:avLst>
              <a:gd name="adj" fmla="val 16667"/>
            </a:avLst>
          </a:prstGeom>
          <a:ln w="28575">
            <a:solidFill>
              <a:srgbClr val="006600"/>
            </a:solidFill>
            <a:prstDash val="sysDot"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:\фото\P214138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857496"/>
            <a:ext cx="4663603" cy="3837033"/>
          </a:xfrm>
          <a:prstGeom prst="plaque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pic>
        <p:nvPicPr>
          <p:cNvPr id="5" name="Рисунок 4" descr="H:\фото\P214137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5" y="500043"/>
            <a:ext cx="4929222" cy="3857652"/>
          </a:xfrm>
          <a:prstGeom prst="plaque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5852" y="4643446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Инсценировка сказки «Спор овощей и фруктов».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Картинка 381 из 1148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071003">
            <a:off x="5572132" y="571480"/>
            <a:ext cx="2990106" cy="2239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39507"/>
            <a:ext cx="55721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Физкультурное занятие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и спортивные игры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Релаксация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Гимнастика бодрящая, закаливание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Гимнастика пальчиковая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Гимнастика дыхательная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Гимнастика для глаз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из серии «Здоровье»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Точечный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самомассаж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Сказкотерапия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Музыкальная зарядка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Активный отдых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Динамические паузы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Физ. минутки.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Большую роль играет режим дня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Здоровое питание.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7456002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3042" y="3143248"/>
            <a:ext cx="5940425" cy="337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:\фото\20140217_10235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3286124"/>
            <a:ext cx="5072098" cy="3341669"/>
          </a:xfrm>
          <a:prstGeom prst="teardrop">
            <a:avLst/>
          </a:prstGeom>
          <a:noFill/>
          <a:ln w="38100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507209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проекта: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детей.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Внедрение и использование здоровье сберегающих технологий.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Закрепление в виде развлечений, праздников.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 ДОУ.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Диаграмма 9"/>
          <p:cNvGraphicFramePr/>
          <p:nvPr/>
        </p:nvGraphicFramePr>
        <p:xfrm>
          <a:off x="0" y="0"/>
          <a:ext cx="6500826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857620" y="3286124"/>
          <a:ext cx="5286380" cy="357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://primetimeschools.com/blog/wp-content/uploads/2011/03/healthy_children.jpg"/>
          <p:cNvPicPr/>
          <p:nvPr/>
        </p:nvPicPr>
        <p:blipFill>
          <a:blip r:embed="rId3" cstate="screen">
            <a:lum bright="20000" contrast="-20000"/>
          </a:blip>
          <a:srcRect/>
          <a:stretch>
            <a:fillRect/>
          </a:stretch>
        </p:blipFill>
        <p:spPr bwMode="auto">
          <a:xfrm>
            <a:off x="6072198" y="2733675"/>
            <a:ext cx="2857500" cy="4124325"/>
          </a:xfrm>
          <a:prstGeom prst="rect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sp>
        <p:nvSpPr>
          <p:cNvPr id="7" name="Облако 6"/>
          <p:cNvSpPr/>
          <p:nvPr/>
        </p:nvSpPr>
        <p:spPr>
          <a:xfrm>
            <a:off x="571472" y="1142984"/>
            <a:ext cx="6715172" cy="3714776"/>
          </a:xfrm>
          <a:prstGeom prst="cloud">
            <a:avLst/>
          </a:prstGeom>
          <a:blipFill>
            <a:blip r:embed="rId4" cstate="screen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71604" y="2214554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latin typeface="Monotype Corsiva" pitchFamily="66" charset="0"/>
              </a:rPr>
              <a:t>БЛАГОДАРИМ ЗА ВНИМАНИЕ!</a:t>
            </a:r>
            <a:endParaRPr lang="ru-RU" sz="4800" dirty="0">
              <a:ln w="3175">
                <a:solidFill>
                  <a:srgbClr val="006600"/>
                </a:solidFill>
                <a:prstDash val="sysDot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блако 10"/>
          <p:cNvSpPr/>
          <p:nvPr/>
        </p:nvSpPr>
        <p:spPr>
          <a:xfrm>
            <a:off x="2143108" y="2786058"/>
            <a:ext cx="5143536" cy="3143272"/>
          </a:xfrm>
          <a:prstGeom prst="cloud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00364" y="3429000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представления о строении нашего организма, о настроении, эмоциях и чувствах. Дать понятие «Здоровье». Вызвать познавательный интерес к своему здоровью.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 rot="20701418">
            <a:off x="398404" y="813761"/>
            <a:ext cx="5489669" cy="2146571"/>
          </a:xfrm>
          <a:prstGeom prst="downArrowCallout">
            <a:avLst/>
          </a:prstGeom>
          <a:solidFill>
            <a:srgbClr val="FFFF99"/>
          </a:solidFill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20668375">
            <a:off x="714819" y="780769"/>
            <a:ext cx="4714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4000" b="0" i="1" u="none" strike="noStrike" cap="none" normalizeH="0" baseline="0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Понедельник </a:t>
            </a:r>
          </a:p>
          <a:p>
            <a:pPr algn="ctr"/>
            <a:r>
              <a:rPr kumimoji="0" lang="ru-RU" sz="4000" b="0" i="1" u="none" strike="noStrike" cap="none" normalizeH="0" baseline="0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«Наше тело» </a:t>
            </a:r>
            <a:endParaRPr lang="ru-RU" sz="4000" dirty="0">
              <a:ln w="3175">
                <a:solidFill>
                  <a:srgbClr val="006600"/>
                </a:solidFill>
                <a:prstDash val="sysDot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1142984"/>
            <a:ext cx="3517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Развлечение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«День Здоровья».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фото\20140217_1011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071810"/>
            <a:ext cx="5916462" cy="3475757"/>
          </a:xfrm>
          <a:prstGeom prst="teardrop">
            <a:avLst/>
          </a:prstGeom>
          <a:noFill/>
          <a:ln w="28575">
            <a:solidFill>
              <a:srgbClr val="006600"/>
            </a:solidFill>
            <a:prstDash val="sysDot"/>
          </a:ln>
        </p:spPr>
      </p:pic>
      <p:pic>
        <p:nvPicPr>
          <p:cNvPr id="6" name="Рисунок 5" descr="H:\фото\20140217_09564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14291"/>
            <a:ext cx="4337891" cy="4572032"/>
          </a:xfrm>
          <a:prstGeom prst="teardrop">
            <a:avLst/>
          </a:prstGeom>
          <a:noFill/>
          <a:ln w="28575">
            <a:solidFill>
              <a:srgbClr val="006600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17429" y="5572140"/>
            <a:ext cx="3847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«Быть здоровыми хотим».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:\фото\P2111272.JPG"/>
          <p:cNvPicPr/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143372" y="2143116"/>
            <a:ext cx="4541849" cy="3299230"/>
          </a:xfrm>
          <a:prstGeom prst="roundRect">
            <a:avLst>
              <a:gd name="adj" fmla="val 16667"/>
            </a:avLst>
          </a:prstGeom>
          <a:ln w="28575">
            <a:solidFill>
              <a:srgbClr val="006600"/>
            </a:solidFill>
            <a:prstDash val="sysDot"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H:\фото\P2111276.JPG"/>
          <p:cNvPicPr/>
          <p:nvPr/>
        </p:nvPicPr>
        <p:blipFill>
          <a:blip r:embed="rId4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357158" y="285728"/>
            <a:ext cx="4398972" cy="3299229"/>
          </a:xfrm>
          <a:prstGeom prst="roundRect">
            <a:avLst>
              <a:gd name="adj" fmla="val 16667"/>
            </a:avLst>
          </a:prstGeom>
          <a:ln w="28575">
            <a:solidFill>
              <a:srgbClr val="006600"/>
            </a:solidFill>
            <a:prstDash val="sysDot"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 со стрелкой вниз 5"/>
          <p:cNvSpPr/>
          <p:nvPr/>
        </p:nvSpPr>
        <p:spPr>
          <a:xfrm rot="20683746">
            <a:off x="372395" y="820804"/>
            <a:ext cx="5255938" cy="190523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FFFF99"/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722993">
            <a:off x="700805" y="796154"/>
            <a:ext cx="4246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3200" b="0" i="1" u="none" strike="noStrike" cap="none" normalizeH="0" baseline="0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Вторник</a:t>
            </a:r>
          </a:p>
          <a:p>
            <a:pPr algn="ctr"/>
            <a:r>
              <a:rPr kumimoji="0" lang="ru-RU" sz="3200" b="0" i="1" u="none" strike="noStrike" cap="none" normalizeH="0" baseline="0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«Правила гигиены и</a:t>
            </a:r>
            <a:r>
              <a:rPr lang="ru-RU" sz="3200" i="1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закаливания»</a:t>
            </a:r>
            <a:endParaRPr lang="ru-RU" sz="3200" dirty="0">
              <a:ln w="3175">
                <a:solidFill>
                  <a:srgbClr val="006600"/>
                </a:solidFill>
                <a:prstDash val="sysDot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143108" y="2571744"/>
            <a:ext cx="4643470" cy="3357586"/>
          </a:xfrm>
          <a:prstGeom prst="cloud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00364" y="3286124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практические умения и навыки соблюдения личной гигиены. Дать детям элементарные представления о микробах. Систематизировать у детей знания о закаливании естественными факторами (солнце, воздух, вода).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300037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00298" y="542926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«моем, моем мылом, мылом – наши рученьки чисты».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:\фото\P404027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14290"/>
            <a:ext cx="4357718" cy="3500462"/>
          </a:xfrm>
          <a:prstGeom prst="star32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pic>
        <p:nvPicPr>
          <p:cNvPr id="8" name="Рисунок 7" descr="H:\Новая папка\P225000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1785926"/>
            <a:ext cx="4857784" cy="3643338"/>
          </a:xfrm>
          <a:prstGeom prst="star32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4500570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«Солнце, воздух и вода - наши верные друзья».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:\Новая папка\P806040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3143248"/>
            <a:ext cx="4528611" cy="3396343"/>
          </a:xfrm>
          <a:prstGeom prst="rect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pic>
        <p:nvPicPr>
          <p:cNvPr id="6" name="Рисунок 5" descr="H:\фото\DSC0225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85728"/>
            <a:ext cx="5143536" cy="3343139"/>
          </a:xfrm>
          <a:prstGeom prst="rect">
            <a:avLst/>
          </a:prstGeom>
          <a:noFill/>
          <a:ln w="28575">
            <a:solidFill>
              <a:srgbClr val="0066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 со стрелкой вниз 5"/>
          <p:cNvSpPr/>
          <p:nvPr/>
        </p:nvSpPr>
        <p:spPr>
          <a:xfrm rot="20325223">
            <a:off x="240271" y="792983"/>
            <a:ext cx="4793938" cy="2225252"/>
          </a:xfrm>
          <a:prstGeom prst="downArrowCallout">
            <a:avLst/>
          </a:prstGeom>
          <a:solidFill>
            <a:srgbClr val="FFFF99"/>
          </a:solidFill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373296">
            <a:off x="377705" y="869273"/>
            <a:ext cx="4247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Среда</a:t>
            </a:r>
          </a:p>
          <a:p>
            <a:pPr algn="ctr"/>
            <a:r>
              <a:rPr lang="ru-RU" sz="2800" i="1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«Режим дня», </a:t>
            </a:r>
            <a:r>
              <a:rPr lang="ru-RU" sz="2800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smtClean="0">
                <a:ln w="3175">
                  <a:solidFill>
                    <a:srgbClr val="006600"/>
                  </a:solidFill>
                  <a:prstDash val="sysDot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«Вредные привычки» </a:t>
            </a:r>
            <a:endParaRPr lang="ru-RU" sz="2800" dirty="0">
              <a:ln w="3175">
                <a:solidFill>
                  <a:srgbClr val="006600"/>
                </a:solidFill>
                <a:prstDash val="sysDot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643174" y="2500306"/>
            <a:ext cx="4572032" cy="3571900"/>
          </a:xfrm>
          <a:prstGeom prst="cloud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8992" y="3643314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представление о режиме дня.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самостоятельность при выполнении режимных моментов. Дать понятие о вредных привычках.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307181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377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54</cp:revision>
  <dcterms:created xsi:type="dcterms:W3CDTF">2014-03-16T07:00:39Z</dcterms:created>
  <dcterms:modified xsi:type="dcterms:W3CDTF">2014-04-02T09:07:58Z</dcterms:modified>
</cp:coreProperties>
</file>