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A0129-D50F-4269-897C-CA45C7E1AEA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9FEA3-8E41-4E5C-8764-D9EC77712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EBB67-DD9B-4305-A71E-9685717B2C48}" type="datetime1">
              <a:rPr lang="ru-RU" smtClean="0"/>
              <a:t>21.10.2013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DD9F8-F9F5-486F-AC60-0926E237B78B}" type="datetime1">
              <a:rPr lang="ru-RU" smtClean="0"/>
              <a:t>21.10.2013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850F9-9FD3-4B22-BE9D-F8BA6F1DBA50}" type="datetime1">
              <a:rPr lang="ru-RU" smtClean="0"/>
              <a:t>21.10.2013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3FE85-3226-4140-B367-42766F423A1D}" type="datetime1">
              <a:rPr lang="ru-RU" smtClean="0"/>
              <a:t>21.10.2013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0C1AB-112D-4A96-B243-37B64C0DD7D4}" type="datetime1">
              <a:rPr lang="ru-RU" smtClean="0"/>
              <a:t>21.10.2013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40359-D942-456A-8432-A489C5A630DD}" type="datetime1">
              <a:rPr lang="ru-RU" smtClean="0"/>
              <a:t>21.10.2013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E80DD5-029F-437C-96DF-84EA83E85473}" type="datetime1">
              <a:rPr lang="ru-RU" smtClean="0"/>
              <a:t>21.10.2013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5F910-6BB3-4850-83A2-B590B516EC34}" type="datetime1">
              <a:rPr lang="ru-RU" smtClean="0"/>
              <a:t>21.10.2013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6342D-66BE-481E-B6FB-FCF469AEC6A8}" type="datetime1">
              <a:rPr lang="ru-RU" smtClean="0"/>
              <a:t>21.10.2013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6FA00-99CD-4AAC-B168-360AD7A6D3A3}" type="datetime1">
              <a:rPr lang="ru-RU" smtClean="0"/>
              <a:t>21.10.2013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247B2-F02F-43AC-AE44-B12C38E6A84B}" type="datetime1">
              <a:rPr lang="ru-RU" smtClean="0"/>
              <a:t>21.10.2013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EF4EA-B091-4A93-951D-5EF33F6DE652}" type="datetime1">
              <a:rPr lang="ru-RU" smtClean="0"/>
              <a:t>21.10.2013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F8882FBC-027D-466B-89FA-5CD65A6C890E}" type="datetime1">
              <a:rPr lang="ru-RU" smtClean="0"/>
              <a:t>21.10.2013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blinds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../media/audio1.wav"/><Relationship Id="rId7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image" Target="../media/image3.png"/><Relationship Id="rId4" Type="http://schemas.openxmlformats.org/officeDocument/2006/relationships/slide" Target="slide4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691680" y="1484784"/>
            <a:ext cx="6192688" cy="141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Heavy" pitchFamily="34" charset="0"/>
                <a:ea typeface="+mj-ea"/>
                <a:cs typeface="+mj-cs"/>
              </a:rPr>
              <a:t> План отзыва о литературном произведении.</a:t>
            </a:r>
            <a:endParaRPr kumimoji="0" lang="ru-RU" sz="2800" b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Heavy" pitchFamily="34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051720" y="2276872"/>
            <a:ext cx="20162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Heavy" pitchFamily="34" charset="0"/>
                <a:ea typeface="+mj-ea"/>
                <a:cs typeface="+mj-cs"/>
              </a:rPr>
              <a:t>Сказки.</a:t>
            </a:r>
            <a:endParaRPr kumimoji="0" lang="ru-RU" sz="3200" b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Heavy" pitchFamily="34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3284984"/>
            <a:ext cx="604867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i="0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Franklin Gothic Heavy" pitchFamily="34" charset="0"/>
              </a:rPr>
              <a:t>Средства художественной выразительности.</a:t>
            </a:r>
            <a:endParaRPr lang="ru-RU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835696" y="4293096"/>
            <a:ext cx="3528392" cy="8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Heavy" pitchFamily="34" charset="0"/>
                <a:ea typeface="+mn-ea"/>
                <a:cs typeface="+mn-cs"/>
              </a:rPr>
              <a:t>Типы текстов.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Heavy" pitchFamily="34" charset="0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1619672" y="5157192"/>
            <a:ext cx="5544616" cy="8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Heavy" pitchFamily="34" charset="0"/>
                <a:ea typeface="+mn-ea"/>
                <a:cs typeface="+mn-cs"/>
              </a:rPr>
              <a:t>Три рода литературы.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Heavy" pitchFamily="34" charset="0"/>
              <a:ea typeface="+mn-ea"/>
              <a:cs typeface="+mn-cs"/>
            </a:endParaRPr>
          </a:p>
        </p:txBody>
      </p:sp>
      <p:sp>
        <p:nvSpPr>
          <p:cNvPr id="12" name="Управляющая кнопка: настраиваемая 11">
            <a:hlinkClick r:id="rId2" action="ppaction://hlinksldjump" highlightClick="1">
              <a:snd r:embed="rId3" name="laser.wav"/>
            </a:hlinkClick>
          </p:cNvPr>
          <p:cNvSpPr/>
          <p:nvPr/>
        </p:nvSpPr>
        <p:spPr>
          <a:xfrm>
            <a:off x="1331640" y="1844824"/>
            <a:ext cx="648072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настраиваемая 12">
            <a:hlinkClick r:id="rId4" action="ppaction://hlinksldjump" highlightClick="1">
              <a:snd r:embed="rId3" name="laser.wav"/>
            </a:hlinkClick>
          </p:cNvPr>
          <p:cNvSpPr/>
          <p:nvPr/>
        </p:nvSpPr>
        <p:spPr>
          <a:xfrm>
            <a:off x="1331640" y="2636912"/>
            <a:ext cx="648072" cy="6103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страиваемая 13">
            <a:hlinkClick r:id="rId5" action="ppaction://hlinksldjump" highlightClick="1">
              <a:snd r:embed="rId3" name="laser.wav"/>
            </a:hlinkClick>
          </p:cNvPr>
          <p:cNvSpPr/>
          <p:nvPr/>
        </p:nvSpPr>
        <p:spPr>
          <a:xfrm>
            <a:off x="1331640" y="3429000"/>
            <a:ext cx="648072" cy="6103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настраиваемая 14">
            <a:hlinkClick r:id="rId6" action="ppaction://hlinksldjump" highlightClick="1">
              <a:snd r:embed="rId3" name="laser.wav"/>
            </a:hlinkClick>
          </p:cNvPr>
          <p:cNvSpPr/>
          <p:nvPr/>
        </p:nvSpPr>
        <p:spPr>
          <a:xfrm>
            <a:off x="1331640" y="4293096"/>
            <a:ext cx="648072" cy="6103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rId7" action="ppaction://hlinksldjump" highlightClick="1">
              <a:snd r:embed="rId3" name="laser.wav"/>
            </a:hlinkClick>
          </p:cNvPr>
          <p:cNvSpPr/>
          <p:nvPr/>
        </p:nvSpPr>
        <p:spPr>
          <a:xfrm>
            <a:off x="1331640" y="5157192"/>
            <a:ext cx="648072" cy="6103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Содержимое 19" descr="22ecdb766c09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611560" y="476672"/>
            <a:ext cx="1152128" cy="1207303"/>
          </a:xfrm>
          <a:prstGeom prst="rect">
            <a:avLst/>
          </a:prstGeom>
          <a:noFill/>
          <a:ln>
            <a:noFill/>
          </a:ln>
          <a:effectLst>
            <a:outerShdw blurRad="88900" dist="635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Преподаватель\Desktop\i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4" y="5085184"/>
            <a:ext cx="1911092" cy="1262836"/>
          </a:xfrm>
          <a:prstGeom prst="rect">
            <a:avLst/>
          </a:prstGeom>
          <a:noFill/>
        </p:spPr>
      </p:pic>
      <p:pic>
        <p:nvPicPr>
          <p:cNvPr id="19" name="Picture 5" descr="C:\Program Files (x86)\Microsoft Office\MEDIA\OFFICE12\Lines\BD15156_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0"/>
            <a:ext cx="8712968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C:\Program Files (x86)\Microsoft Office\MEDIA\OFFICE12\Lines\BD15156_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6237312"/>
            <a:ext cx="8784976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 descr="C:\Program Files (x86)\Microsoft Office\MEDIA\OFFICE12\Lines\BD15156_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-2671564" y="3148235"/>
            <a:ext cx="576064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 descr="C:\Program Files (x86)\Microsoft Office\MEDIA\OFFICE12\Lines\BD15156_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6200000">
            <a:off x="6054923" y="3148236"/>
            <a:ext cx="5760641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2204864"/>
          <a:ext cx="7772400" cy="25044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ЭПОС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ЛИРИКА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ДРАМА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            Каждый род решает свою задачу.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Автор высказывает свои мысли по поводу устройства мира.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Автор высказывает свои чувства, эмоции, переживания. 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Даны только диалоги и монологи героев. Читатель сам ищет мысль автора.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979712" y="980728"/>
            <a:ext cx="5112568" cy="72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Franklin Gothic Heavy"/>
              </a:rPr>
              <a:t>Три  рода  литературы</a:t>
            </a:r>
            <a:endParaRPr lang="ru-RU" sz="2800" kern="10" spc="0" dirty="0">
              <a:ln w="9525">
                <a:solidFill>
                  <a:srgbClr val="FFC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Franklin Gothic Heavy"/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2204864"/>
          <a:ext cx="7772400" cy="23774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90800"/>
                <a:gridCol w="3169840"/>
                <a:gridCol w="20117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ЭПОС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ЛИРИКА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ДРАМА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У каждого рода есть свои жанры.       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Сказка</a:t>
                      </a: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Басня</a:t>
                      </a: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Рассказ</a:t>
                      </a: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Повесть</a:t>
                      </a:r>
                      <a:endParaRPr lang="ru-RU" sz="2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Tx/>
                        <a:buBlip>
                          <a:blip r:embed="rId3"/>
                        </a:buBlip>
                      </a:pPr>
                      <a:r>
                        <a:rPr lang="ru-RU" sz="20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Стихотворение</a:t>
                      </a:r>
                    </a:p>
                    <a:p>
                      <a:pPr algn="l">
                        <a:spcAft>
                          <a:spcPts val="0"/>
                        </a:spcAft>
                        <a:buFontTx/>
                        <a:buBlip>
                          <a:blip r:embed="rId3"/>
                        </a:buBlip>
                      </a:pP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Поэма</a:t>
                      </a:r>
                      <a:endParaRPr lang="ru-RU" sz="2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4"/>
                        </a:buBlip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Пьеса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979712" y="980728"/>
            <a:ext cx="5112568" cy="72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Franklin Gothic Heavy"/>
              </a:rPr>
              <a:t>Три  рода  литературы</a:t>
            </a:r>
            <a:endParaRPr lang="ru-RU" sz="2800" kern="10" spc="0" dirty="0">
              <a:ln w="9525">
                <a:solidFill>
                  <a:srgbClr val="FFC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Franklin Gothic Heavy"/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55576" y="1844824"/>
          <a:ext cx="7772400" cy="2804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90800"/>
                <a:gridCol w="2809800"/>
                <a:gridCol w="2371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ЭПОС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  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ЛИРИКА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   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ДРАМА</a:t>
                      </a:r>
                      <a:endParaRPr lang="ru-RU" sz="2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В каждом жанре свои особенности.     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ru-RU" sz="2400" u="sng" dirty="0">
                          <a:solidFill>
                            <a:srgbClr val="C00000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Сюжет: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1. Завязка.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2. Развитие действия.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3. Кульминация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4. Развязка</a:t>
                      </a:r>
                      <a:endParaRPr lang="ru-RU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Tx/>
                        <a:buBlip>
                          <a:blip r:embed="rId3"/>
                        </a:buBlip>
                      </a:pPr>
                      <a:r>
                        <a:rPr lang="ru-RU" sz="20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Переживания лирического героя.</a:t>
                      </a:r>
                      <a:endParaRPr lang="ru-RU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>
                        <a:buFontTx/>
                        <a:buBlip>
                          <a:blip r:embed="rId4"/>
                        </a:buBlip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Конфликт (столкновение взглядов, принципов)</a:t>
                      </a:r>
                      <a:endParaRPr lang="ru-RU" sz="20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2051720" y="764704"/>
            <a:ext cx="5112568" cy="72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Franklin Gothic Heavy"/>
              </a:rPr>
              <a:t>Три  рода  литературы</a:t>
            </a:r>
            <a:endParaRPr lang="ru-RU" sz="2800" kern="10" spc="0" dirty="0">
              <a:ln w="9525">
                <a:solidFill>
                  <a:srgbClr val="FFC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Franklin Gothic Heavy"/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7524328" y="6093296"/>
            <a:ext cx="792088" cy="610368"/>
          </a:xfrm>
          <a:prstGeom prst="actionButtonHom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5212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latin typeface="Garamond" pitchFamily="18" charset="0"/>
              </a:rPr>
              <a:t>План отзыва о литературном произведении.</a:t>
            </a:r>
            <a:endParaRPr lang="ru-RU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7772400" cy="5103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472105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Вопросы по произведению</a:t>
                      </a:r>
                      <a:endParaRPr lang="ru-RU" sz="2400" dirty="0">
                        <a:solidFill>
                          <a:srgbClr val="00206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Опорные высказывания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</a:tr>
              <a:tr h="103863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 С содержанием какого произведения вы хотите познакомить слушателей?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1.Я хочу познакомить с содержанием…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353369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2.Кто является автором этого произведения? Какие другие произведения этого автора вам известны?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2.Оно написано… - автором известных произведений, таких как…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258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 К какому жанру можно отнести это произведение? Что вам известно об этом жанре?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3.Это произведение относится к жанру…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Этот жанр отличается…</a:t>
                      </a:r>
                    </a:p>
                  </a:txBody>
                  <a:tcPr marL="68580" marR="68580" marT="0" marB="0"/>
                </a:tc>
              </a:tr>
              <a:tr h="62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4.О чем рассказывается в произведении?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4. На страницах произведения рассказывается о событиях…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365760"/>
          <a:ext cx="8496944" cy="624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8354"/>
                <a:gridCol w="408859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Вопросы по произведению</a:t>
                      </a:r>
                      <a:endParaRPr lang="ru-RU" sz="2400" dirty="0" smtClean="0">
                        <a:solidFill>
                          <a:srgbClr val="00206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endParaRPr lang="ru-RU" sz="2400" dirty="0"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Опорные высказывания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 Какова, по вашему, основная мысль, высказанная автором в произведении?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5. Основную мысль можно сформулировать так…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6. Где и когда происходят события, о которых повествует автор?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События, о которых рассказывается, происходят…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7. Что известно о главных героях произведения? Чем они интересны?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Главными героями являются… 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Они интересны тем, что …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8. Какова последовательность событий, происходящих в произведении?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Рассказ (повесть, сказка) начинается с того, что…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Затем автор рассказывает о том, что…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Далее повествуется о том, как…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Но вот…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Развязка наступает тогда, когда…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Заканчивается рассказ сценой…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9.Какой эпизод вам больше всего понравился?</a:t>
                      </a:r>
                      <a:endParaRPr lang="ru-RU" sz="20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Управляющая кнопка: настраиваемая 5">
            <a:hlinkClick r:id="" action="ppaction://hlinkshowjump?jump=firstslide" highlightClick="1"/>
          </p:cNvPr>
          <p:cNvSpPr/>
          <p:nvPr/>
        </p:nvSpPr>
        <p:spPr>
          <a:xfrm>
            <a:off x="7452320" y="6093296"/>
            <a:ext cx="864096" cy="466352"/>
          </a:xfrm>
          <a:prstGeom prst="actionButtonBlank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79208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Garamond" pitchFamily="18" charset="0"/>
              </a:rPr>
              <a:t>Сказки</a:t>
            </a:r>
            <a:endParaRPr lang="ru-RU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268760"/>
          <a:ext cx="8136904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0"/>
                <a:gridCol w="2268252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Вид сказки</a:t>
                      </a:r>
                    </a:p>
                    <a:p>
                      <a:endParaRPr lang="ru-RU" sz="20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Волшебные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Бытовые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О животных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Главный герой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Человек + не существующие герои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Человек +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человек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(иногда животное)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Животные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События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Фантастические</a:t>
                      </a:r>
                      <a:endParaRPr lang="ru-RU" sz="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Из реальной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Из реальной жизни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Garamond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Задача жанра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Garamond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Показать, что добро побеждает зло.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Высмеять недостатки героя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Высмеять недостатки человека, дать возможность посмотреть на себя со стороны.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Управляющая кнопка: настраиваемая 4">
            <a:hlinkClick r:id="" action="ppaction://hlinkshowjump?jump=firstslide" highlightClick="1"/>
          </p:cNvPr>
          <p:cNvSpPr/>
          <p:nvPr/>
        </p:nvSpPr>
        <p:spPr>
          <a:xfrm>
            <a:off x="7524328" y="6165304"/>
            <a:ext cx="864096" cy="466352"/>
          </a:xfrm>
          <a:prstGeom prst="actionButtonBlank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7992888" cy="237626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Средства художественной выразительности</a:t>
            </a:r>
            <a:r>
              <a:rPr lang="ru-RU" sz="2800" dirty="0" smtClean="0">
                <a:solidFill>
                  <a:srgbClr val="C00000"/>
                </a:solidFill>
                <a:latin typeface="Century Schoolbook" pitchFamily="18" charset="0"/>
              </a:rPr>
              <a:t> </a:t>
            </a:r>
            <a:r>
              <a:rPr lang="ru-RU" dirty="0" smtClean="0"/>
              <a:t>– </a:t>
            </a:r>
            <a:r>
              <a:rPr lang="ru-RU" sz="2400" b="1" dirty="0" smtClean="0">
                <a:latin typeface="Century Schoolbook" pitchFamily="18" charset="0"/>
              </a:rPr>
              <a:t>это слово или несколько слов, которые использует автор, чтобы нарисовать образ (картину) в произведении.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476672"/>
            <a:ext cx="671494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0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Franklin Gothic Heavy" pitchFamily="34" charset="0"/>
              </a:rPr>
              <a:t>Средства художественной выразительности.</a:t>
            </a:r>
            <a:endParaRPr lang="ru-RU" sz="2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95536" y="4221088"/>
            <a:ext cx="2043112" cy="1584176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>
              <a:alphaModFix amt="58000"/>
            </a:blip>
            <a:srcRect/>
            <a:stretch>
              <a:fillRect/>
            </a:stretch>
          </a:blipFill>
          <a:ln w="3175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WordArt 15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552" y="4653136"/>
            <a:ext cx="180020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317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aramond" pitchFamily="18" charset="0"/>
                <a:cs typeface="Arial"/>
              </a:rPr>
              <a:t>Сравнение.</a:t>
            </a:r>
            <a:endParaRPr lang="ru-RU" sz="3600" b="1" kern="10" dirty="0">
              <a:ln w="3175">
                <a:solidFill>
                  <a:srgbClr val="C00000"/>
                </a:solidFill>
                <a:round/>
                <a:headEnd/>
                <a:tailEnd/>
              </a:ln>
              <a:solidFill>
                <a:srgbClr val="C00000"/>
              </a:solidFill>
              <a:latin typeface="Garamond" pitchFamily="18" charset="0"/>
              <a:cs typeface="Arial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483768" y="4221088"/>
            <a:ext cx="2052637" cy="1569219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31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660232" y="4221088"/>
            <a:ext cx="2057400" cy="1575569"/>
          </a:xfrm>
          <a:prstGeom prst="roundRect">
            <a:avLst>
              <a:gd name="adj" fmla="val 16667"/>
            </a:avLst>
          </a:prstGeom>
          <a:blipFill dpi="0" rotWithShape="1">
            <a:blip r:embed="rId6" cstate="print"/>
            <a:srcRect/>
            <a:stretch>
              <a:fillRect/>
            </a:stretch>
          </a:blipFill>
          <a:ln w="3175">
            <a:solidFill>
              <a:srgbClr val="CC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572000" y="4221088"/>
            <a:ext cx="2041525" cy="1539454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>
              <a:alphaModFix amt="60000"/>
            </a:blip>
            <a:srcRect/>
            <a:stretch>
              <a:fillRect/>
            </a:stretch>
          </a:blipFill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WordArt 15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55776" y="4725144"/>
            <a:ext cx="1800200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317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aramond" pitchFamily="18" charset="0"/>
                <a:cs typeface="Arial"/>
              </a:rPr>
              <a:t>Метафора.</a:t>
            </a:r>
            <a:endParaRPr lang="ru-RU" sz="3600" b="1" kern="10" dirty="0">
              <a:ln w="3175">
                <a:solidFill>
                  <a:srgbClr val="C00000"/>
                </a:solidFill>
                <a:round/>
                <a:headEnd/>
                <a:tailEnd/>
              </a:ln>
              <a:solidFill>
                <a:srgbClr val="C00000"/>
              </a:solidFill>
              <a:latin typeface="Garamond" pitchFamily="18" charset="0"/>
              <a:cs typeface="Arial"/>
            </a:endParaRPr>
          </a:p>
        </p:txBody>
      </p:sp>
      <p:sp>
        <p:nvSpPr>
          <p:cNvPr id="13" name="WordArt 15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644008" y="4653136"/>
            <a:ext cx="194421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317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aramond" pitchFamily="18" charset="0"/>
                <a:cs typeface="Arial"/>
              </a:rPr>
              <a:t>Олицетворение.</a:t>
            </a:r>
            <a:endParaRPr lang="ru-RU" sz="3600" b="1" kern="10" dirty="0">
              <a:ln w="3175">
                <a:solidFill>
                  <a:srgbClr val="C00000"/>
                </a:solidFill>
                <a:round/>
                <a:headEnd/>
                <a:tailEnd/>
              </a:ln>
              <a:solidFill>
                <a:srgbClr val="C00000"/>
              </a:solidFill>
              <a:latin typeface="Garamond" pitchFamily="18" charset="0"/>
              <a:cs typeface="Arial"/>
            </a:endParaRPr>
          </a:p>
        </p:txBody>
      </p:sp>
      <p:sp>
        <p:nvSpPr>
          <p:cNvPr id="14" name="WordArt 15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6256" y="4653136"/>
            <a:ext cx="1728192" cy="4320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317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Garamond" pitchFamily="18" charset="0"/>
                <a:cs typeface="Arial"/>
              </a:rPr>
              <a:t>Эпитет.</a:t>
            </a:r>
            <a:endParaRPr lang="ru-RU" sz="3600" b="1" kern="10" dirty="0">
              <a:ln w="3175">
                <a:solidFill>
                  <a:srgbClr val="C00000"/>
                </a:solidFill>
                <a:round/>
                <a:headEnd/>
                <a:tailEnd/>
              </a:ln>
              <a:solidFill>
                <a:srgbClr val="C00000"/>
              </a:solidFill>
              <a:latin typeface="Garamond" pitchFamily="18" charset="0"/>
              <a:cs typeface="Arial"/>
            </a:endParaRPr>
          </a:p>
        </p:txBody>
      </p:sp>
      <p:sp>
        <p:nvSpPr>
          <p:cNvPr id="15" name="Рамка 1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496944" cy="49541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4236"/>
                <a:gridCol w="1908212"/>
                <a:gridCol w="2520280"/>
                <a:gridCol w="1944216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Garamond" pitchFamily="18" charset="0"/>
                        </a:rPr>
                        <a:t>Сравнение.</a:t>
                      </a:r>
                      <a:endParaRPr lang="ru-RU" sz="2400" dirty="0">
                        <a:solidFill>
                          <a:srgbClr val="C0000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Garamond" pitchFamily="18" charset="0"/>
                        </a:rPr>
                        <a:t>Метафора.</a:t>
                      </a:r>
                      <a:endParaRPr lang="ru-RU" sz="2400" dirty="0">
                        <a:solidFill>
                          <a:srgbClr val="C0000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Garamond" pitchFamily="18" charset="0"/>
                        </a:rPr>
                        <a:t>Олицетворение.</a:t>
                      </a:r>
                      <a:endParaRPr lang="ru-RU" sz="2400" dirty="0">
                        <a:solidFill>
                          <a:srgbClr val="C0000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  <a:latin typeface="Garamond" pitchFamily="18" charset="0"/>
                        </a:rPr>
                        <a:t>Эпитет.</a:t>
                      </a:r>
                      <a:endParaRPr lang="ru-RU" sz="2400" dirty="0">
                        <a:solidFill>
                          <a:srgbClr val="C00000"/>
                        </a:solidFill>
                        <a:latin typeface="Garamond" pitchFamily="18" charset="0"/>
                      </a:endParaRPr>
                    </a:p>
                  </a:txBody>
                  <a:tcPr/>
                </a:tc>
              </a:tr>
              <a:tr h="1015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это сравнение одного предмета с другим, признака с признаком, действия с действием. Сравнения нам помогают увидеть слова «как, словно, будто».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«Лес, словно терем расписной», «Месяц, как серп сиял на небе».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/>
                    </a:p>
                    <a:p>
                      <a:endParaRPr lang="ru-RU" sz="20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это скрытое сравнение, перенос названия по сходству.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«Серебряный серп сиял на небе».</a:t>
                      </a:r>
                    </a:p>
                    <a:p>
                      <a:endParaRPr lang="ru-RU" sz="20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/>
                        <a:t>перенесение свойств человека на неодушевленные предметы, явления природы или животных.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 </a:t>
                      </a:r>
                      <a:r>
                        <a:rPr lang="ru-RU" sz="1800" kern="1200" dirty="0" smtClean="0"/>
                        <a:t>«Мороз воевода дозором обходит владенья свои». </a:t>
                      </a:r>
                      <a:r>
                        <a:rPr lang="ru-RU" sz="1600" kern="1200" dirty="0" smtClean="0"/>
                        <a:t>Олицетворение является частным случаем метафоры.</a:t>
                      </a:r>
                    </a:p>
                    <a:p>
                      <a:endParaRPr lang="ru-RU" sz="16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это </a:t>
                      </a:r>
                      <a:r>
                        <a:rPr lang="ru-RU" sz="1600" kern="1200" dirty="0" err="1" smtClean="0"/>
                        <a:t>художествен-ное</a:t>
                      </a:r>
                      <a:r>
                        <a:rPr lang="ru-RU" sz="1600" kern="1200" dirty="0" smtClean="0"/>
                        <a:t> определение. Это слово всегда отвечает на вопросы «Какой? Какая? Какое? Какие?» и употреблено в переносном значении.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 </a:t>
                      </a:r>
                      <a:r>
                        <a:rPr lang="ru-RU" sz="1800" kern="1200" dirty="0" smtClean="0"/>
                        <a:t>«Золотой сон, лазурные небеса».</a:t>
                      </a:r>
                    </a:p>
                    <a:p>
                      <a:endParaRPr lang="ru-RU" sz="20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Управляющая кнопка: настраиваемая 5">
            <a:hlinkClick r:id="" action="ppaction://hlinkshowjump?jump=firstslide" highlightClick="1"/>
          </p:cNvPr>
          <p:cNvSpPr/>
          <p:nvPr/>
        </p:nvSpPr>
        <p:spPr>
          <a:xfrm>
            <a:off x="7524328" y="6165304"/>
            <a:ext cx="864096" cy="466352"/>
          </a:xfrm>
          <a:prstGeom prst="actionButtonBlank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16832"/>
            <a:ext cx="7632848" cy="4032448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000" b="1" i="0" dirty="0" smtClean="0">
                <a:latin typeface="Arial Black" pitchFamily="34" charset="0"/>
              </a:rPr>
              <a:t>    </a:t>
            </a:r>
            <a:r>
              <a:rPr lang="ru-RU" sz="2000" b="1" i="0" u="sng" dirty="0" smtClean="0">
                <a:solidFill>
                  <a:srgbClr val="C00000"/>
                </a:solidFill>
                <a:latin typeface="Arial Black" pitchFamily="34" charset="0"/>
              </a:rPr>
              <a:t>Текст – повествование</a:t>
            </a:r>
            <a:r>
              <a:rPr lang="ru-RU" sz="2000" i="0" u="sng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000" i="0" dirty="0" smtClean="0">
                <a:latin typeface="Arial Black" pitchFamily="34" charset="0"/>
              </a:rPr>
              <a:t>– это всегда рассказ о каком либо событии, о том что случилось, что произошло. Текст – повествование художник может нарисовать в виде серии картинок. Никогда не получится 1 картинка.</a:t>
            </a:r>
          </a:p>
          <a:p>
            <a:pPr>
              <a:buBlip>
                <a:blip r:embed="rId2"/>
              </a:buBlip>
            </a:pPr>
            <a:r>
              <a:rPr lang="ru-RU" sz="2400" b="1" i="0" dirty="0" smtClean="0">
                <a:solidFill>
                  <a:srgbClr val="C00000"/>
                </a:solidFill>
                <a:latin typeface="Arial Black" pitchFamily="34" charset="0"/>
              </a:rPr>
              <a:t>Текст повествование делится на части</a:t>
            </a:r>
            <a:r>
              <a:rPr lang="ru-RU" sz="2400" i="0" dirty="0" smtClean="0">
                <a:solidFill>
                  <a:srgbClr val="C00000"/>
                </a:solidFill>
                <a:latin typeface="Arial Black" pitchFamily="34" charset="0"/>
              </a:rPr>
              <a:t>: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1. Завязка.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2. Развитие действия.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3.Кульминация.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4. Развязка.</a:t>
            </a:r>
          </a:p>
          <a:p>
            <a:endParaRPr lang="ru-RU" sz="2000" i="0" dirty="0">
              <a:latin typeface="Arial Black" pitchFamily="34" charset="0"/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483768" y="404664"/>
            <a:ext cx="3744416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Franklin Gothic Book"/>
              </a:rPr>
              <a:t>Типы </a:t>
            </a:r>
            <a:r>
              <a:rPr lang="ru-RU" sz="2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Franklin Gothic Book"/>
              </a:rPr>
              <a:t> </a:t>
            </a:r>
            <a:r>
              <a:rPr lang="ru-RU" sz="28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Franklin Gothic Book"/>
              </a:rPr>
              <a:t>текстов.</a:t>
            </a:r>
            <a:endParaRPr lang="ru-RU" sz="2800" b="1" kern="10" spc="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268760"/>
            <a:ext cx="55851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0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Текст – повествование.</a:t>
            </a:r>
            <a:endParaRPr lang="ru-RU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264696" cy="1143000"/>
          </a:xfrm>
        </p:spPr>
        <p:txBody>
          <a:bodyPr/>
          <a:lstStyle/>
          <a:p>
            <a: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  <a:t>Текст – описание</a:t>
            </a:r>
            <a:endParaRPr lang="ru-RU" sz="3600" i="0" dirty="0">
              <a:solidFill>
                <a:srgbClr val="C00000"/>
              </a:solidFill>
              <a:latin typeface="Franklin Gothic Heav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84784"/>
            <a:ext cx="7488832" cy="41148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000" b="1" i="0" u="sng" dirty="0" smtClean="0">
                <a:solidFill>
                  <a:srgbClr val="C00000"/>
                </a:solidFill>
                <a:latin typeface="Arial Black" pitchFamily="34" charset="0"/>
              </a:rPr>
              <a:t>Текст – описание</a:t>
            </a:r>
            <a:r>
              <a:rPr lang="ru-RU" sz="2000" i="0" u="sng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000" i="0" dirty="0" smtClean="0">
                <a:latin typeface="Arial Black" pitchFamily="34" charset="0"/>
              </a:rPr>
              <a:t>– это подробное описание какого либо предмета или явления. Весь текст отвечает на вопрос (Какой?). Весь текст художник может изобразить в виде одной картинки.</a:t>
            </a:r>
          </a:p>
          <a:p>
            <a:pPr>
              <a:buBlip>
                <a:blip r:embed="rId2"/>
              </a:buBlip>
            </a:pPr>
            <a:r>
              <a:rPr lang="ru-RU" sz="2400" b="1" i="0" dirty="0" smtClean="0">
                <a:solidFill>
                  <a:srgbClr val="C00000"/>
                </a:solidFill>
                <a:latin typeface="Arial Black" pitchFamily="34" charset="0"/>
              </a:rPr>
              <a:t>Текст – описание делится на части:</a:t>
            </a:r>
            <a:endParaRPr lang="ru-RU" sz="2400" i="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1. Знакомство с предметом. (О каком предмете идет речь).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2. Особенные черты. (Что этот предмет отличает от других предметов)</a:t>
            </a:r>
          </a:p>
          <a:p>
            <a:pPr>
              <a:buNone/>
            </a:pPr>
            <a:r>
              <a:rPr lang="ru-RU" sz="2000" i="0" dirty="0" smtClean="0">
                <a:latin typeface="Arial Black" pitchFamily="34" charset="0"/>
              </a:rPr>
              <a:t>3. Отношение автора (или моё) к этому предмету.</a:t>
            </a:r>
          </a:p>
          <a:p>
            <a:endParaRPr lang="ru-RU" sz="2000" i="0" dirty="0">
              <a:latin typeface="Arial Black" pitchFamily="34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984776" cy="1224136"/>
          </a:xfrm>
        </p:spPr>
        <p:txBody>
          <a:bodyPr/>
          <a:lstStyle/>
          <a:p>
            <a: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  <a:t>Текст – рассуждение.</a:t>
            </a:r>
            <a:r>
              <a:rPr lang="ru-RU" sz="3600" i="0" dirty="0" smtClean="0">
                <a:solidFill>
                  <a:srgbClr val="C00000"/>
                </a:solidFill>
                <a:latin typeface="Franklin Gothic Heavy" pitchFamily="34" charset="0"/>
              </a:rPr>
              <a:t/>
            </a:r>
            <a:br>
              <a:rPr lang="ru-RU" sz="3600" i="0" dirty="0" smtClean="0">
                <a:solidFill>
                  <a:srgbClr val="C00000"/>
                </a:solidFill>
                <a:latin typeface="Franklin Gothic Heavy" pitchFamily="34" charset="0"/>
              </a:rPr>
            </a:br>
            <a:r>
              <a:rPr lang="ru-RU" sz="3600" b="1" i="0" dirty="0" smtClean="0">
                <a:solidFill>
                  <a:srgbClr val="C00000"/>
                </a:solidFill>
                <a:latin typeface="Franklin Gothic Heavy" pitchFamily="34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128792" cy="41148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400" i="0" u="sng" dirty="0" smtClean="0">
                <a:solidFill>
                  <a:srgbClr val="C00000"/>
                </a:solidFill>
                <a:latin typeface="Arial Black" pitchFamily="34" charset="0"/>
              </a:rPr>
              <a:t>Текст – рассуждение  </a:t>
            </a:r>
            <a:r>
              <a:rPr lang="ru-RU" sz="2400" i="0" dirty="0" smtClean="0">
                <a:latin typeface="Arial Black" pitchFamily="34" charset="0"/>
              </a:rPr>
              <a:t>объясняет причину явлений, событий.</a:t>
            </a:r>
          </a:p>
          <a:p>
            <a:r>
              <a:rPr lang="ru-RU" sz="2400" i="0" dirty="0" smtClean="0">
                <a:latin typeface="Arial Black" pitchFamily="34" charset="0"/>
              </a:rPr>
              <a:t>Весь текст отвечает на вопрос (Почему?)</a:t>
            </a:r>
          </a:p>
          <a:p>
            <a:pPr>
              <a:buBlip>
                <a:blip r:embed="rId2"/>
              </a:buBlip>
            </a:pPr>
            <a:r>
              <a:rPr lang="ru-RU" sz="2400" b="1" i="0" dirty="0" smtClean="0">
                <a:solidFill>
                  <a:srgbClr val="C00000"/>
                </a:solidFill>
                <a:latin typeface="Arial Black" pitchFamily="34" charset="0"/>
              </a:rPr>
              <a:t>Текст – рассуждение делится на части:</a:t>
            </a:r>
            <a:endParaRPr lang="ru-RU" sz="2400" i="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400" i="0" dirty="0" smtClean="0">
                <a:latin typeface="Arial Black" pitchFamily="34" charset="0"/>
              </a:rPr>
              <a:t>1. Тезис (Утверждение)</a:t>
            </a:r>
          </a:p>
          <a:p>
            <a:pPr>
              <a:buNone/>
            </a:pPr>
            <a:r>
              <a:rPr lang="ru-RU" sz="2400" i="0" dirty="0" smtClean="0">
                <a:latin typeface="Arial Black" pitchFamily="34" charset="0"/>
              </a:rPr>
              <a:t>2. Доказательства.</a:t>
            </a:r>
          </a:p>
          <a:p>
            <a:pPr>
              <a:buNone/>
            </a:pPr>
            <a:r>
              <a:rPr lang="ru-RU" sz="2400" i="0" dirty="0" smtClean="0">
                <a:latin typeface="Arial Black" pitchFamily="34" charset="0"/>
              </a:rPr>
              <a:t>3. Вывод.</a:t>
            </a:r>
          </a:p>
          <a:p>
            <a:endParaRPr lang="ru-RU" dirty="0"/>
          </a:p>
        </p:txBody>
      </p:sp>
      <p:sp>
        <p:nvSpPr>
          <p:cNvPr id="5" name="Управляющая кнопка: настраиваемая 4">
            <a:hlinkClick r:id="" action="ppaction://hlinkshowjump?jump=firstslide" highlightClick="1"/>
          </p:cNvPr>
          <p:cNvSpPr/>
          <p:nvPr/>
        </p:nvSpPr>
        <p:spPr>
          <a:xfrm>
            <a:off x="7524328" y="6165304"/>
            <a:ext cx="864096" cy="466352"/>
          </a:xfrm>
          <a:prstGeom prst="actionButtonBlank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423"/>
            </a:avLst>
          </a:prstGeom>
          <a:gradFill flip="none"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 курсив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 курсив</Template>
  <TotalTime>217</TotalTime>
  <Words>775</Words>
  <Application>Microsoft Office PowerPoint</Application>
  <PresentationFormat>Экран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 курсив</vt:lpstr>
      <vt:lpstr>Слайд 1</vt:lpstr>
      <vt:lpstr>План отзыва о литературном произведении.</vt:lpstr>
      <vt:lpstr>Слайд 3</vt:lpstr>
      <vt:lpstr>Сказки</vt:lpstr>
      <vt:lpstr>Слайд 5</vt:lpstr>
      <vt:lpstr>Слайд 6</vt:lpstr>
      <vt:lpstr>Слайд 7</vt:lpstr>
      <vt:lpstr>Текст – описание</vt:lpstr>
      <vt:lpstr>  Текст – рассуждение.  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Преподаватель</dc:creator>
  <cp:lastModifiedBy>Преподаватель</cp:lastModifiedBy>
  <cp:revision>26</cp:revision>
  <dcterms:created xsi:type="dcterms:W3CDTF">2013-04-25T17:29:48Z</dcterms:created>
  <dcterms:modified xsi:type="dcterms:W3CDTF">2013-10-21T16:25:50Z</dcterms:modified>
</cp:coreProperties>
</file>