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7" r:id="rId5"/>
    <p:sldId id="258" r:id="rId6"/>
    <p:sldId id="259" r:id="rId7"/>
    <p:sldId id="270" r:id="rId8"/>
    <p:sldId id="263" r:id="rId9"/>
    <p:sldId id="264" r:id="rId10"/>
    <p:sldId id="265" r:id="rId11"/>
    <p:sldId id="266" r:id="rId12"/>
    <p:sldId id="267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icont\Local%20Settings\Temp\Rar$DI01.593\&#1084;&#1072;&#1090;&#1077;&#1088;_&#1082;&#1072;&#1087;&#1080;&#1090;&#1072;&#1083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2;&#1054;&#1048;%20&#1044;&#1054;&#1050;&#1059;&#1052;&#1045;&#1053;&#1058;&#1067;\&#1064;&#1050;&#1054;&#1051;&#1040;%202\&#1053;&#1055;&#1050;\&#1044;&#1072;&#1085;&#1080;&#1083;&#1080;&#1085;&#1072;\2-&#1099;&#1077;%20&#1076;&#1077;&#1090;&#1080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2;&#1054;&#1048;%20&#1044;&#1054;&#1050;&#1059;&#1052;&#1045;&#1053;&#1058;&#1067;\&#1064;&#1050;&#1054;&#1051;&#1040;%202\&#1053;&#1055;&#1050;\&#1044;&#1072;&#1085;&#1080;&#1083;&#1080;&#1085;&#1072;\2-&#1099;&#1077;%20&#1076;&#1077;&#1090;&#1080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icont\Local%20Settings\Temp\Rar$DI00.687\&#1050;&#1085;&#1080;&#1075;&#1072;1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icont\Local%20Settings\Temp\Rar$DI00.719\&#1088;&#1086;&#1078;&#1076;&#1072;&#1077;&#1084;&#1086;&#1089;&#1090;%20&#1074;&#1087;&#1077;&#1085;&#1079;&#1086;&#1073;&#1076;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icont\Local%20Settings\Temp\Rar$DI00.610\&#1088;&#1086;&#1078;&#1076;&#1072;&#1077;&#1084;&#1086;&#1089;&#1090;%20&#1074;%20&#1088;&#1092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9"/>
  <c:chart>
    <c:title>
      <c:tx>
        <c:rich>
          <a:bodyPr/>
          <a:lstStyle/>
          <a:p>
            <a:pPr>
              <a:defRPr/>
            </a:pPr>
            <a:r>
              <a:rPr lang="ru-RU"/>
              <a:t>размер материнского капитала</a:t>
            </a:r>
          </a:p>
        </c:rich>
      </c:tx>
      <c:layout>
        <c:manualLayout>
          <c:xMode val="edge"/>
          <c:yMode val="edge"/>
          <c:x val="0.30721649484536145"/>
          <c:y val="3.5714347995166033E-2"/>
        </c:manualLayout>
      </c:layout>
    </c:title>
    <c:plotArea>
      <c:layout>
        <c:manualLayout>
          <c:layoutTarget val="inner"/>
          <c:xMode val="edge"/>
          <c:yMode val="edge"/>
          <c:x val="0.14226804123711373"/>
          <c:y val="0.21428608797099649"/>
          <c:w val="0.79587628865979465"/>
          <c:h val="0.62500108991540515"/>
        </c:manualLayout>
      </c:layout>
      <c:scatterChart>
        <c:scatterStyle val="line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Размер материнского капитала</c:v>
                </c:pt>
              </c:strCache>
            </c:strRef>
          </c:tx>
          <c:xVal>
            <c:numRef>
              <c:f>Лист1!$A$2:$A$8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xVal>
          <c:yVal>
            <c:numRef>
              <c:f>Лист1!$B$2:$B$8</c:f>
              <c:numCache>
                <c:formatCode>General</c:formatCode>
                <c:ptCount val="7"/>
                <c:pt idx="0">
                  <c:v>250000</c:v>
                </c:pt>
                <c:pt idx="1">
                  <c:v>276250</c:v>
                </c:pt>
                <c:pt idx="2">
                  <c:v>312162.5</c:v>
                </c:pt>
                <c:pt idx="3">
                  <c:v>343378.8</c:v>
                </c:pt>
                <c:pt idx="4">
                  <c:v>365698.4</c:v>
                </c:pt>
                <c:pt idx="5">
                  <c:v>387640</c:v>
                </c:pt>
                <c:pt idx="6">
                  <c:v>408960</c:v>
                </c:pt>
              </c:numCache>
            </c:numRef>
          </c:yVal>
        </c:ser>
        <c:dLbls>
          <c:showVal val="1"/>
        </c:dLbls>
        <c:axId val="54118272"/>
        <c:axId val="54119808"/>
      </c:scatterChart>
      <c:valAx>
        <c:axId val="54118272"/>
        <c:scaling>
          <c:orientation val="minMax"/>
          <c:max val="2014"/>
          <c:min val="2007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54119808"/>
        <c:crossesAt val="0"/>
        <c:crossBetween val="midCat"/>
      </c:valAx>
      <c:valAx>
        <c:axId val="54119808"/>
        <c:scaling>
          <c:orientation val="minMax"/>
          <c:max val="420000"/>
          <c:min val="240000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54118272"/>
        <c:crossesAt val="2007"/>
        <c:crossBetween val="midCat"/>
      </c:valAx>
    </c:plotArea>
    <c:plotVisOnly val="1"/>
    <c:dispBlanksAs val="gap"/>
  </c:chart>
  <c:spPr>
    <a:gradFill rotWithShape="1">
      <a:gsLst>
        <a:gs pos="0">
          <a:schemeClr val="accent5">
            <a:tint val="50000"/>
            <a:satMod val="300000"/>
          </a:schemeClr>
        </a:gs>
        <a:gs pos="35000">
          <a:schemeClr val="accent5">
            <a:tint val="37000"/>
            <a:satMod val="300000"/>
          </a:schemeClr>
        </a:gs>
        <a:gs pos="100000">
          <a:schemeClr val="accent5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5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0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рождаемость в Заречном</a:t>
            </a:r>
          </a:p>
        </c:rich>
      </c:tx>
      <c:layout>
        <c:manualLayout>
          <c:xMode val="edge"/>
          <c:yMode val="edge"/>
          <c:x val="0.21011310634101082"/>
          <c:y val="0.05"/>
        </c:manualLayout>
      </c:layout>
    </c:title>
    <c:plotArea>
      <c:layout>
        <c:manualLayout>
          <c:layoutTarget val="inner"/>
          <c:xMode val="edge"/>
          <c:yMode val="edge"/>
          <c:x val="9.8969072164948643E-2"/>
          <c:y val="0.21428608797099644"/>
          <c:w val="0.83917525773195878"/>
          <c:h val="0.62500108991540515"/>
        </c:manualLayout>
      </c:layout>
      <c:scatterChart>
        <c:scatterStyle val="line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рождаемость</c:v>
                </c:pt>
              </c:strCache>
            </c:strRef>
          </c:tx>
          <c:xVal>
            <c:numRef>
              <c:f>Лист1!$A$2:$A$6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535</c:v>
                </c:pt>
                <c:pt idx="1">
                  <c:v>597</c:v>
                </c:pt>
                <c:pt idx="2">
                  <c:v>607</c:v>
                </c:pt>
                <c:pt idx="3">
                  <c:v>640</c:v>
                </c:pt>
                <c:pt idx="4">
                  <c:v>679</c:v>
                </c:pt>
              </c:numCache>
            </c:numRef>
          </c:yVal>
        </c:ser>
        <c:dLbls>
          <c:showVal val="1"/>
        </c:dLbls>
        <c:axId val="54879744"/>
        <c:axId val="54881280"/>
      </c:scatterChart>
      <c:valAx>
        <c:axId val="5487974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54881280"/>
        <c:crosses val="autoZero"/>
        <c:crossBetween val="midCat"/>
      </c:valAx>
      <c:valAx>
        <c:axId val="54881280"/>
        <c:scaling>
          <c:orientation val="minMax"/>
          <c:min val="500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54879744"/>
        <c:crosses val="autoZero"/>
        <c:crossBetween val="midCat"/>
      </c:valAx>
    </c:plotArea>
    <c:plotVisOnly val="1"/>
    <c:dispBlanksAs val="gap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3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0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число рождённых вторых и последующих детей в Заречном</a:t>
            </a:r>
          </a:p>
        </c:rich>
      </c:tx>
      <c:layout>
        <c:manualLayout>
          <c:xMode val="edge"/>
          <c:yMode val="edge"/>
          <c:x val="0.17523539276395236"/>
          <c:y val="3.0933124547722922E-2"/>
        </c:manualLayout>
      </c:layout>
    </c:title>
    <c:plotArea>
      <c:layout>
        <c:manualLayout>
          <c:layoutTarget val="inner"/>
          <c:xMode val="edge"/>
          <c:yMode val="edge"/>
          <c:x val="9.8969072164948685E-2"/>
          <c:y val="0.21428608797099649"/>
          <c:w val="0.83917525773195878"/>
          <c:h val="0.62500108991540515"/>
        </c:manualLayout>
      </c:layout>
      <c:scatterChart>
        <c:scatterStyle val="line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рождаемость</c:v>
                </c:pt>
              </c:strCache>
            </c:strRef>
          </c:tx>
          <c:xVal>
            <c:numRef>
              <c:f>Лист1!$A$2:$A$6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194</c:v>
                </c:pt>
                <c:pt idx="1">
                  <c:v>222</c:v>
                </c:pt>
                <c:pt idx="2">
                  <c:v>238</c:v>
                </c:pt>
                <c:pt idx="3">
                  <c:v>249</c:v>
                </c:pt>
                <c:pt idx="4">
                  <c:v>296</c:v>
                </c:pt>
              </c:numCache>
            </c:numRef>
          </c:yVal>
        </c:ser>
        <c:dLbls>
          <c:showVal val="1"/>
        </c:dLbls>
        <c:axId val="54913664"/>
        <c:axId val="54923648"/>
      </c:scatterChart>
      <c:valAx>
        <c:axId val="5491366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54923648"/>
        <c:crosses val="autoZero"/>
        <c:crossBetween val="midCat"/>
      </c:valAx>
      <c:valAx>
        <c:axId val="54923648"/>
        <c:scaling>
          <c:orientation val="minMax"/>
          <c:min val="100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54913664"/>
        <c:crosses val="autoZero"/>
        <c:crossBetween val="midCat"/>
      </c:valAx>
    </c:plotArea>
    <c:plotVisOnly val="1"/>
    <c:dispBlanksAs val="gap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3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9990339749198346E-2"/>
          <c:y val="4.4057617797775506E-2"/>
          <c:w val="0.71071686351706032"/>
          <c:h val="0.856531058617673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2"/>
                <c:pt idx="0">
                  <c:v>семьи с 1 реб</c:v>
                </c:pt>
                <c:pt idx="1">
                  <c:v> с 2 и более детьми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2"/>
                <c:pt idx="0">
                  <c:v>семьи с 1 реб</c:v>
                </c:pt>
                <c:pt idx="1">
                  <c:v> с 2 и более детьми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36</c:v>
                </c:pt>
                <c:pt idx="1">
                  <c:v>35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2"/>
                <c:pt idx="0">
                  <c:v>семьи с 1 реб</c:v>
                </c:pt>
                <c:pt idx="1">
                  <c:v> с 2 и более детьми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</c:v>
                </c:pt>
                <c:pt idx="1">
                  <c:v>10</c:v>
                </c:pt>
              </c:numCache>
            </c:numRef>
          </c:val>
        </c:ser>
        <c:axId val="68299392"/>
        <c:axId val="68305280"/>
      </c:barChart>
      <c:catAx>
        <c:axId val="68299392"/>
        <c:scaling>
          <c:orientation val="minMax"/>
        </c:scaling>
        <c:axPos val="b"/>
        <c:numFmt formatCode="General" sourceLinked="1"/>
        <c:tickLblPos val="nextTo"/>
        <c:crossAx val="68305280"/>
        <c:crosses val="autoZero"/>
        <c:auto val="1"/>
        <c:lblAlgn val="ctr"/>
        <c:lblOffset val="100"/>
      </c:catAx>
      <c:valAx>
        <c:axId val="68305280"/>
        <c:scaling>
          <c:orientation val="minMax"/>
        </c:scaling>
        <c:axPos val="l"/>
        <c:majorGridlines/>
        <c:numFmt formatCode="General" sourceLinked="1"/>
        <c:tickLblPos val="nextTo"/>
        <c:crossAx val="68299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768627879848624"/>
          <c:y val="0.34474440694913155"/>
          <c:w val="6.4350758238553532E-2"/>
          <c:h val="0.45336801649793784"/>
        </c:manualLayout>
      </c:layout>
    </c:legend>
    <c:plotVisOnly val="1"/>
    <c:dispBlanksAs val="gap"/>
  </c:chart>
  <c:spPr>
    <a:gradFill rotWithShape="1">
      <a:gsLst>
        <a:gs pos="0">
          <a:schemeClr val="dk1">
            <a:tint val="50000"/>
            <a:satMod val="300000"/>
          </a:schemeClr>
        </a:gs>
        <a:gs pos="35000">
          <a:schemeClr val="dk1">
            <a:tint val="37000"/>
            <a:satMod val="300000"/>
          </a:schemeClr>
        </a:gs>
        <a:gs pos="100000">
          <a:schemeClr val="dk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dk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7299425409661624E-2"/>
          <c:y val="9.4166781783855985E-2"/>
          <c:w val="0.61514709309984916"/>
          <c:h val="0.7885720863839387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</c:v>
                </c:pt>
                <c:pt idx="1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</c:v>
                </c:pt>
                <c:pt idx="1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затрудняюсь ответиь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</c:numCache>
            </c:numRef>
          </c:val>
        </c:ser>
        <c:axId val="68344448"/>
        <c:axId val="64364928"/>
      </c:barChart>
      <c:catAx>
        <c:axId val="68344448"/>
        <c:scaling>
          <c:orientation val="minMax"/>
        </c:scaling>
        <c:axPos val="b"/>
        <c:numFmt formatCode="General" sourceLinked="1"/>
        <c:tickLblPos val="nextTo"/>
        <c:crossAx val="64364928"/>
        <c:crosses val="autoZero"/>
        <c:auto val="1"/>
        <c:lblAlgn val="ctr"/>
        <c:lblOffset val="100"/>
      </c:catAx>
      <c:valAx>
        <c:axId val="64364928"/>
        <c:scaling>
          <c:orientation val="minMax"/>
        </c:scaling>
        <c:axPos val="l"/>
        <c:majorGridlines/>
        <c:numFmt formatCode="General" sourceLinked="1"/>
        <c:tickLblPos val="nextTo"/>
        <c:crossAx val="68344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676035287255753"/>
          <c:y val="0.36061742282214732"/>
          <c:w val="0.17546186934966471"/>
          <c:h val="0.43352674665666935"/>
        </c:manualLayout>
      </c:layout>
    </c:legend>
    <c:plotVisOnly val="1"/>
    <c:dispBlanksAs val="gap"/>
  </c:chart>
  <c:spPr>
    <a:gradFill rotWithShape="1">
      <a:gsLst>
        <a:gs pos="0">
          <a:schemeClr val="dk1">
            <a:tint val="50000"/>
            <a:satMod val="300000"/>
          </a:schemeClr>
        </a:gs>
        <a:gs pos="35000">
          <a:schemeClr val="dk1">
            <a:tint val="37000"/>
            <a:satMod val="300000"/>
          </a:schemeClr>
        </a:gs>
        <a:gs pos="100000">
          <a:schemeClr val="dk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dk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семьи с 1реб</c:v>
                </c:pt>
                <c:pt idx="1">
                  <c:v>с 2 и более детьми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39</c:v>
                </c:pt>
                <c:pt idx="1">
                  <c:v>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семьи с 1реб</c:v>
                </c:pt>
                <c:pt idx="1">
                  <c:v>с 2 и более детьми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</c:v>
                </c:pt>
                <c:pt idx="1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затрудняюсь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семьи с 1реб</c:v>
                </c:pt>
                <c:pt idx="1">
                  <c:v>с 2 и более детьми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</c:numCache>
            </c:numRef>
          </c:val>
        </c:ser>
        <c:axId val="64402944"/>
        <c:axId val="64404480"/>
      </c:barChart>
      <c:catAx>
        <c:axId val="64402944"/>
        <c:scaling>
          <c:orientation val="minMax"/>
        </c:scaling>
        <c:axPos val="b"/>
        <c:numFmt formatCode="General" sourceLinked="1"/>
        <c:tickLblPos val="nextTo"/>
        <c:crossAx val="64404480"/>
        <c:crosses val="autoZero"/>
        <c:auto val="1"/>
        <c:lblAlgn val="ctr"/>
        <c:lblOffset val="100"/>
      </c:catAx>
      <c:valAx>
        <c:axId val="64404480"/>
        <c:scaling>
          <c:orientation val="minMax"/>
        </c:scaling>
        <c:axPos val="l"/>
        <c:majorGridlines/>
        <c:numFmt formatCode="General" sourceLinked="1"/>
        <c:tickLblPos val="nextTo"/>
        <c:crossAx val="6440294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spPr>
    <a:gradFill rotWithShape="1">
      <a:gsLst>
        <a:gs pos="0">
          <a:schemeClr val="dk1">
            <a:tint val="50000"/>
            <a:satMod val="300000"/>
          </a:schemeClr>
        </a:gs>
        <a:gs pos="35000">
          <a:schemeClr val="dk1">
            <a:tint val="37000"/>
            <a:satMod val="300000"/>
          </a:schemeClr>
        </a:gs>
        <a:gs pos="100000">
          <a:schemeClr val="dk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dk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рождаемость в Заречном</a:t>
            </a:r>
          </a:p>
        </c:rich>
      </c:tx>
      <c:layout>
        <c:manualLayout>
          <c:xMode val="edge"/>
          <c:yMode val="edge"/>
          <c:x val="0.2687285223367698"/>
          <c:y val="4.5238095238095313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8969072164948768E-2"/>
          <c:y val="0.21428608797099669"/>
          <c:w val="0.83917525773195878"/>
          <c:h val="0.62500108991540515"/>
        </c:manualLayout>
      </c:layout>
      <c:scatterChart>
        <c:scatterStyle val="line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рождаемость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showVal val="1"/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535</c:v>
                </c:pt>
                <c:pt idx="1">
                  <c:v>597</c:v>
                </c:pt>
                <c:pt idx="2">
                  <c:v>607</c:v>
                </c:pt>
                <c:pt idx="3">
                  <c:v>640</c:v>
                </c:pt>
                <c:pt idx="4">
                  <c:v>679</c:v>
                </c:pt>
              </c:numCache>
            </c:numRef>
          </c:yVal>
        </c:ser>
        <c:dLbls>
          <c:showVal val="1"/>
        </c:dLbls>
        <c:axId val="54937856"/>
        <c:axId val="54964224"/>
      </c:scatterChart>
      <c:valAx>
        <c:axId val="549378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54964224"/>
        <c:crosses val="autoZero"/>
        <c:crossBetween val="midCat"/>
      </c:valAx>
      <c:valAx>
        <c:axId val="54964224"/>
        <c:scaling>
          <c:orientation val="minMax"/>
          <c:min val="50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54937856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Рождаемость по </a:t>
            </a:r>
            <a:r>
              <a:rPr lang="ru-RU" dirty="0" smtClean="0"/>
              <a:t>Пензенской</a:t>
            </a:r>
            <a:r>
              <a:rPr lang="ru-RU" baseline="0" dirty="0" smtClean="0"/>
              <a:t> </a:t>
            </a:r>
            <a:r>
              <a:rPr lang="ru-RU" dirty="0" smtClean="0"/>
              <a:t>обл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0.10037754473255872"/>
          <c:y val="3.571428571428571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783505154639208"/>
          <c:y val="0.21428608797099644"/>
          <c:w val="0.81030927835051658"/>
          <c:h val="0.62500108991540515"/>
        </c:manualLayout>
      </c:layout>
      <c:scatterChart>
        <c:scatterStyle val="line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рождаемость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0.10819839272668257"/>
                  <c:y val="-5.7917002143690922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0.10849278891684962"/>
                  <c:y val="-4.0952708616505809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0.11084925724490617"/>
                  <c:y val="-3.7291902914147176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4.5164488459561114E-2"/>
                  <c:y val="-7.6071523894522694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5.3706523797927334E-2"/>
                  <c:y val="-4.9851345441564256E-2"/>
                </c:manualLayout>
              </c:layout>
              <c:dLblPos val="r"/>
              <c:showVal val="1"/>
            </c:dLbl>
            <c:spPr>
              <a:noFill/>
              <a:ln w="25400">
                <a:noFill/>
              </a:ln>
            </c:spPr>
            <c:showVal val="1"/>
          </c:dLbls>
          <c:xVal>
            <c:numRef>
              <c:f>Лист1!$A$2:$A$7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xVal>
          <c:yVal>
            <c:numRef>
              <c:f>Лист1!$B$2:$B$7</c:f>
              <c:numCache>
                <c:formatCode>General</c:formatCode>
                <c:ptCount val="6"/>
                <c:pt idx="0">
                  <c:v>12122</c:v>
                </c:pt>
                <c:pt idx="1">
                  <c:v>13472</c:v>
                </c:pt>
                <c:pt idx="2">
                  <c:v>14141</c:v>
                </c:pt>
                <c:pt idx="3">
                  <c:v>14212</c:v>
                </c:pt>
                <c:pt idx="4">
                  <c:v>14115</c:v>
                </c:pt>
                <c:pt idx="5">
                  <c:v>13877</c:v>
                </c:pt>
              </c:numCache>
            </c:numRef>
          </c:yVal>
        </c:ser>
        <c:ser>
          <c:idx val="1"/>
          <c:order val="1"/>
          <c:trendline>
            <c:trendlineType val="linear"/>
          </c:trendline>
          <c:xVal>
            <c:numLit>
              <c:formatCode>General</c:formatCode>
              <c:ptCount val="1"/>
              <c:pt idx="0">
                <c:v>2012</c:v>
              </c:pt>
            </c:numLit>
          </c:xVal>
          <c:yVal>
            <c:numLit>
              <c:formatCode>General</c:formatCode>
              <c:ptCount val="1"/>
              <c:pt idx="0">
                <c:v>14777</c:v>
              </c:pt>
            </c:numLit>
          </c:yVal>
        </c:ser>
        <c:dLbls>
          <c:showVal val="1"/>
        </c:dLbls>
        <c:axId val="55141888"/>
        <c:axId val="55143424"/>
      </c:scatterChart>
      <c:valAx>
        <c:axId val="55141888"/>
        <c:scaling>
          <c:orientation val="minMax"/>
          <c:max val="2013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55143424"/>
        <c:crossesAt val="12000"/>
        <c:crossBetween val="midCat"/>
        <c:majorUnit val="1"/>
      </c:valAx>
      <c:valAx>
        <c:axId val="55143424"/>
        <c:scaling>
          <c:orientation val="minMax"/>
          <c:max val="15000"/>
          <c:min val="1200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55141888"/>
        <c:crosses val="autoZero"/>
        <c:crossBetween val="midCat"/>
        <c:majorUnit val="200"/>
        <c:minorUnit val="200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Рождаемость в РФ</a:t>
            </a:r>
          </a:p>
        </c:rich>
      </c:tx>
      <c:layout>
        <c:manualLayout>
          <c:xMode val="edge"/>
          <c:yMode val="edge"/>
          <c:x val="0.2609157315853794"/>
          <c:y val="3.5714533411936054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6082474226804117"/>
          <c:y val="0.21428608797099649"/>
          <c:w val="0.7773195876288671"/>
          <c:h val="0.62500108991540515"/>
        </c:manualLayout>
      </c:layout>
      <c:scatterChart>
        <c:scatterStyle val="line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рождаемость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0.207388262034256"/>
                  <c:y val="-8.3441004738229366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0.22001720918905754"/>
                  <c:y val="-4.1497490603291429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0.19965646562220959"/>
                  <c:y val="-3.6581723000036794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0.10300684579376028"/>
                  <c:y val="-7.7419180183884995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8.0584246556809513E-2"/>
                  <c:y val="-5.0270717428329052E-2"/>
                </c:manualLayout>
              </c:layout>
              <c:dLblPos val="r"/>
              <c:showVal val="1"/>
            </c:dLbl>
            <c:spPr>
              <a:noFill/>
              <a:ln w="25400">
                <a:noFill/>
              </a:ln>
            </c:spPr>
            <c:showVal val="1"/>
          </c:dLbls>
          <c:xVal>
            <c:numRef>
              <c:f>Лист1!$A$2:$A$7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xVal>
          <c:yVal>
            <c:numRef>
              <c:f>Лист1!$B$2:$B$7</c:f>
              <c:numCache>
                <c:formatCode>General</c:formatCode>
                <c:ptCount val="6"/>
                <c:pt idx="0">
                  <c:v>1479637</c:v>
                </c:pt>
                <c:pt idx="1">
                  <c:v>1610122</c:v>
                </c:pt>
                <c:pt idx="2">
                  <c:v>1713947</c:v>
                </c:pt>
                <c:pt idx="3">
                  <c:v>1761687</c:v>
                </c:pt>
                <c:pt idx="4">
                  <c:v>1788948</c:v>
                </c:pt>
                <c:pt idx="5">
                  <c:v>1796629</c:v>
                </c:pt>
              </c:numCache>
            </c:numRef>
          </c:yVal>
        </c:ser>
        <c:dLbls>
          <c:showVal val="1"/>
        </c:dLbls>
        <c:axId val="55179904"/>
        <c:axId val="55071104"/>
      </c:scatterChart>
      <c:valAx>
        <c:axId val="55179904"/>
        <c:scaling>
          <c:orientation val="minMax"/>
          <c:max val="2012"/>
          <c:min val="2004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55071104"/>
        <c:crosses val="autoZero"/>
        <c:crossBetween val="midCat"/>
        <c:majorUnit val="1"/>
      </c:valAx>
      <c:valAx>
        <c:axId val="55071104"/>
        <c:scaling>
          <c:orientation val="minMax"/>
          <c:min val="140000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55179904"/>
        <c:crosses val="autoZero"/>
        <c:crossBetween val="midCat"/>
        <c:dispUnits>
          <c:builtInUnit val="thousands"/>
          <c:dispUnitsLbl>
            <c:layout>
              <c:manualLayout>
                <c:xMode val="edge"/>
                <c:yMode val="edge"/>
                <c:x val="3.0927835051546396E-2"/>
                <c:y val="0.21428608797099649"/>
              </c:manualLayout>
            </c:layout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ru-RU"/>
              </a:p>
            </c:txPr>
          </c:dispUnitsLbl>
        </c:dispUnits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2143-2DDF-487C-BDB0-930405618C53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3609-5BB0-42C4-A019-E90D1C263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2143-2DDF-487C-BDB0-930405618C53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3609-5BB0-42C4-A019-E90D1C263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2143-2DDF-487C-BDB0-930405618C53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3609-5BB0-42C4-A019-E90D1C263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2143-2DDF-487C-BDB0-930405618C53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3609-5BB0-42C4-A019-E90D1C263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2143-2DDF-487C-BDB0-930405618C53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3609-5BB0-42C4-A019-E90D1C263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2143-2DDF-487C-BDB0-930405618C53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3609-5BB0-42C4-A019-E90D1C263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2143-2DDF-487C-BDB0-930405618C53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3609-5BB0-42C4-A019-E90D1C263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2143-2DDF-487C-BDB0-930405618C53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3609-5BB0-42C4-A019-E90D1C263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2143-2DDF-487C-BDB0-930405618C53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3609-5BB0-42C4-A019-E90D1C263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2143-2DDF-487C-BDB0-930405618C53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3609-5BB0-42C4-A019-E90D1C263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2143-2DDF-487C-BDB0-930405618C53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3609-5BB0-42C4-A019-E90D1C263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82143-2DDF-487C-BDB0-930405618C53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13609-5BB0-42C4-A019-E90D1C263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92080" y="908720"/>
            <a:ext cx="3454152" cy="381642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Материнский капитал как форма поддержки семьи.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987" t="11074" r="23810" b="28188"/>
          <a:stretch>
            <a:fillRect/>
          </a:stretch>
        </p:blipFill>
        <p:spPr bwMode="auto">
          <a:xfrm>
            <a:off x="179512" y="404664"/>
            <a:ext cx="5184576" cy="5018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004048" y="5517232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Выполнена ученицей 11 «А» класса</a:t>
            </a:r>
          </a:p>
          <a:p>
            <a:pPr algn="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средней школы №225 г. Заречного </a:t>
            </a:r>
          </a:p>
          <a:p>
            <a:pPr algn="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Данилиной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Вероникой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705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3. Считаете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ли вы материнский капитал серьёзной поддержкой семьи?</a:t>
            </a: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67544" y="836712"/>
          <a:ext cx="4824535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семь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6076" y="4077072"/>
            <a:ext cx="3743908" cy="24959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51520" y="260648"/>
          <a:ext cx="381642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4499992" y="2204864"/>
          <a:ext cx="4182021" cy="2341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395536" y="4221088"/>
          <a:ext cx="3600400" cy="2306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flipV="1">
            <a:off x="7596336" y="2852936"/>
            <a:ext cx="360040" cy="36004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семья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188640"/>
            <a:ext cx="2206171" cy="1463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987" t="11074" r="23810" b="6978"/>
          <a:stretch>
            <a:fillRect/>
          </a:stretch>
        </p:blipFill>
        <p:spPr bwMode="auto">
          <a:xfrm>
            <a:off x="1907704" y="188640"/>
            <a:ext cx="468700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79928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</a:t>
            </a:r>
            <a:r>
              <a:rPr lang="ru-RU" b="1" dirty="0" smtClean="0"/>
              <a:t>Цель </a:t>
            </a:r>
            <a:r>
              <a:rPr lang="ru-RU" dirty="0" smtClean="0"/>
              <a:t>работы является анализ и обобщение нормативных актов, регулирующих социальную поддержку семей, имеющих детей</a:t>
            </a:r>
            <a:r>
              <a:rPr lang="ru-RU" dirty="0" smtClean="0"/>
              <a:t>.</a:t>
            </a:r>
            <a:endParaRPr lang="en-US" dirty="0" smtClean="0"/>
          </a:p>
          <a:p>
            <a:endParaRPr lang="ru-RU" dirty="0" smtClean="0"/>
          </a:p>
          <a:p>
            <a:r>
              <a:rPr lang="ru-RU" b="1" dirty="0" smtClean="0"/>
              <a:t>Задачи:</a:t>
            </a:r>
            <a:endParaRPr lang="ru-RU" dirty="0" smtClean="0"/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охарактеризовать дополнительную меру государственной поддержки семей, имеющих детей - материнский (семейный) капитал;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изучить правила подачи заявления о распоряжении средствами (частью средств) материнского (семейного) капитала;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рассмотреть направления использования средств материнского (семейного) капитала.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провести социологический блиц-опрос, с целью узнать мнение граждан о материнском капитале и государственной семейной политике в целом, и их потребности в детях и семье;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выявить как реформа работает в нашем городе и какие уже есть результаты.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08720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Материнский (семейный) капитал </a:t>
            </a:r>
            <a:r>
              <a:rPr lang="ru-RU" dirty="0" smtClean="0"/>
              <a:t>- средства федерального бюджета, передаваемые в бюджет Пенсионного фонда Российской Федерации на реализацию дополнительных мер государственной поддержки, установленных настоящим Федеральным законом от 29 декабря 2006 г. №256-ФЗ «О дополнительных мерах государственной поддержки семей, имеющих детей». </a:t>
            </a:r>
            <a:endParaRPr lang="ru-RU" dirty="0"/>
          </a:p>
        </p:txBody>
      </p:sp>
      <p:pic>
        <p:nvPicPr>
          <p:cNvPr id="3" name="Рисунок 2" descr="семья2.jpg"/>
          <p:cNvPicPr>
            <a:picLocks noChangeAspect="1"/>
          </p:cNvPicPr>
          <p:nvPr/>
        </p:nvPicPr>
        <p:blipFill>
          <a:blip r:embed="rId2" cstate="print"/>
          <a:srcRect l="2121" b="2513"/>
          <a:stretch>
            <a:fillRect/>
          </a:stretch>
        </p:blipFill>
        <p:spPr>
          <a:xfrm>
            <a:off x="1475656" y="2708920"/>
            <a:ext cx="5593804" cy="3695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3529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Лица, имеющие право на получение материнского (семейного) капитала</a:t>
            </a:r>
            <a:endParaRPr lang="ru-RU" dirty="0" smtClean="0"/>
          </a:p>
          <a:p>
            <a:r>
              <a:rPr lang="ru-RU" dirty="0" smtClean="0"/>
              <a:t>Федеральным законом от 29 декабря 2006 года №256-ФЗ «О дополнительных мерах государственной поддержки семей, имеющих детей» определен круг лиц, имеющих право на получение материнского капитала: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женщина, имеющая гражданство Российской Федерации, родившая (усыновившая) второго или последующих детей начиная с 1 января 2007 года; 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мужчина, имеющий гражданство Российской Федерации, являющийся единственным усыновителем второго или последующих детей, если решение суда об усыновлении вступило в законную силу начиная с 1 января 2007 года; 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отец (усыновитель) ребенка независимо от наличия гражданства Российской Федерации в случае прекращения права на дополнительные меры государственной поддержки женщины, родившей (усыновившей) детей, вследствие, например, смерти, лишения родительских прав в отношении ребенка, в связи с рождением (усыновлением) которого возникло право на получение материнского капитала, совершения в отношении ребенка (детей) умышленного преступления; 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/>
              <a:t>несовершеннолетний ребенок (дети в равных долях) или учащийся по очной форме обучения ребенок до достижения им 23-летнего возраста, при прекращении права на дополнительные меры государственной поддержки отца (усыновителя) или женщины, являющейся единственным родителем (усыновителем) в установленных Федеральным законом случаях.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683568" y="476672"/>
          <a:ext cx="778242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Документы необходимы для оформления </a:t>
            </a:r>
            <a:r>
              <a:rPr lang="ru-RU" b="1" dirty="0" smtClean="0"/>
              <a:t>сертификата</a:t>
            </a:r>
          </a:p>
          <a:p>
            <a:endParaRPr lang="ru-RU" dirty="0" smtClean="0"/>
          </a:p>
          <a:p>
            <a:pPr lvl="0">
              <a:buFont typeface="Wingdings" pitchFamily="2" charset="2"/>
              <a:buChar char="q"/>
            </a:pPr>
            <a:r>
              <a:rPr lang="ru-RU" dirty="0" smtClean="0"/>
              <a:t>заявление установленного образца;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/>
              <a:t>документ, удостоверяющий личность, место жительства, российское гражданство лица, имеющего право на получение материнского (семейного) капитала, т.е. паспорт или заменяющий его документ; 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/>
              <a:t>документы, подтверждающие рождение (усыновление) детей: свидетельства о рождении всех детей (для усыновленных - свидетельство об усыновлении); 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/>
              <a:t>документы, подтверждающие российское гражданство ребенка (детей), рожденного (усыновленного) после 1 января 2007 года: свидетельство о рождении, в котором указано гражданство его родителей либо стоит штамп паспортно-визовой службы о гражданстве ребенка (вкладыш в свидетельстве о рождении ребенка, если его получили до 07.02.2007 года); 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 распоря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852" y="1412776"/>
            <a:ext cx="8183339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8864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Как </a:t>
            </a:r>
            <a:r>
              <a:rPr lang="ru-RU" b="1" dirty="0" smtClean="0"/>
              <a:t>работает Материнский капитал в г. Заречный.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764704"/>
            <a:ext cx="7992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По данным Пенсионного фонда г. Заречный средствами МСК за период 2009 – 2012 гг. распорядились по кредитным договорам, договорам займа 419 человек, по договорам (на оплату приобретаемого жилого помещения) по достижению 3-х летнего возраста с 2010 по 2012 гг. – 122 семьи, распорядились средствами на образование ребёнка за весь период – 5 человек.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 данным отдела ЗАГС администрации г. Заречного рождаемость в городе за период с 2008 г. по 2012 г. существенно возросла, причём как первого, так и последующих детей. 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51521" y="3645024"/>
          <a:ext cx="4104456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788024" y="3645024"/>
          <a:ext cx="404356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886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социологический опрос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1520" y="580329"/>
            <a:ext cx="47525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Сколько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детей вы хотели бы иметь?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23528" y="980728"/>
          <a:ext cx="4914900" cy="224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51520" y="4005064"/>
          <a:ext cx="5256584" cy="2459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3501008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2.Повлияла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ли материальная поддержка государства на ваше желание иметь 2,3-его ребенка?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672</Words>
  <Application>Microsoft Office PowerPoint</Application>
  <PresentationFormat>Экран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Материнский капитал как форма поддержки семьи.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за внимание!</vt:lpstr>
    </vt:vector>
  </TitlesOfParts>
  <Company>vicont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vicont</dc:creator>
  <cp:lastModifiedBy>vicont</cp:lastModifiedBy>
  <cp:revision>20</cp:revision>
  <dcterms:created xsi:type="dcterms:W3CDTF">2013-02-12T18:53:51Z</dcterms:created>
  <dcterms:modified xsi:type="dcterms:W3CDTF">2013-02-16T10:27:41Z</dcterms:modified>
</cp:coreProperties>
</file>