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7" r:id="rId3"/>
    <p:sldId id="270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81" r:id="rId13"/>
    <p:sldId id="269" r:id="rId14"/>
    <p:sldId id="271" r:id="rId15"/>
    <p:sldId id="272" r:id="rId16"/>
    <p:sldId id="273" r:id="rId17"/>
    <p:sldId id="274" r:id="rId18"/>
    <p:sldId id="275" r:id="rId19"/>
    <p:sldId id="278" r:id="rId20"/>
    <p:sldId id="27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15436" cy="171448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Международное гуманитарное право. Защита жертв вооружённых конфликтов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Г М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500174"/>
            <a:ext cx="3857652" cy="36010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Прямоугольник 4"/>
          <p:cNvSpPr/>
          <p:nvPr/>
        </p:nvSpPr>
        <p:spPr>
          <a:xfrm>
            <a:off x="5000628" y="1643050"/>
            <a:ext cx="38576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«Теперь, когда мы умеем летать по небу, как птицы,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плавать по воде, как рыбы, нам осталось одно - 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научиться жить на Земле, как люди».</a:t>
            </a:r>
          </a:p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Б. Шоу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286388"/>
            <a:ext cx="4000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 к уроку ОБЖ в 10 классе преподавателя-организатора ОБЖ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Малковой Ирины Борисовны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Вахтанской СОШ </a:t>
            </a:r>
          </a:p>
          <a:p>
            <a:pPr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Городского округа г. Шахунья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 защитой МГП :</a:t>
            </a:r>
            <a:endParaRPr lang="ru-RU" sz="5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Медицинский персонал;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Медицинское оборудование;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Медицинские формирования;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Медицинские учреждения;</a:t>
            </a: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Медицинские транспортные средства.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Духовный персонал.</a:t>
            </a:r>
            <a:endParaRPr lang="ru-RU" sz="43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Уважайте эти знаки!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86380" y="1285860"/>
            <a:ext cx="3714776" cy="542928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Опознавательная эмблема для тех, кто оказывает помощь на поле боя (1864год)</a:t>
            </a:r>
          </a:p>
          <a:p>
            <a:r>
              <a:rPr lang="ru-RU" dirty="0" smtClean="0"/>
              <a:t>МККК (Международный комитет Красного Креста)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214422"/>
            <a:ext cx="5000660" cy="535785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Они защищают:</a:t>
            </a:r>
          </a:p>
          <a:p>
            <a:r>
              <a:rPr lang="ru-RU" dirty="0" smtClean="0"/>
              <a:t>Раненых и больных;</a:t>
            </a:r>
          </a:p>
          <a:p>
            <a:r>
              <a:rPr lang="ru-RU" dirty="0" smtClean="0"/>
              <a:t>Медицинских работников и персонал обществ Красного Креста и Красного Полумесяца;</a:t>
            </a:r>
          </a:p>
          <a:p>
            <a:r>
              <a:rPr lang="ru-RU" dirty="0" smtClean="0"/>
              <a:t>Автомобили «скорой помощи» и транспортные средства Красного Креста и Красного Полумесяца;</a:t>
            </a:r>
          </a:p>
          <a:p>
            <a:r>
              <a:rPr lang="ru-RU" dirty="0" smtClean="0"/>
              <a:t>Больницы, пункты ПМП, помещения организаций Красного Креста и Красного Полумесяца.</a:t>
            </a:r>
            <a:endParaRPr lang="ru-RU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4286232"/>
            <a:ext cx="264320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928694"/>
          </a:xfrm>
        </p:spPr>
        <p:txBody>
          <a:bodyPr/>
          <a:lstStyle/>
          <a:p>
            <a:r>
              <a:rPr lang="ru-RU" b="1" dirty="0" smtClean="0"/>
              <a:t>Анри </a:t>
            </a:r>
            <a:r>
              <a:rPr lang="ru-RU" b="1" dirty="0" err="1" smtClean="0"/>
              <a:t>Дюнан</a:t>
            </a:r>
            <a:r>
              <a:rPr lang="ru-RU" b="1" dirty="0" smtClean="0"/>
              <a:t> (1828-1910)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5286380" cy="585789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Величайший гуманист и «идеолог» Всемирного Движения Красного Креста. Автор книги  «Воспоминания о битве при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Сольферино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8 мая в день рождения Анри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Дюнана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, отмечается Международный день Красного Креста и красного Полумесяца.</a:t>
            </a:r>
          </a:p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Великая заслуга Анри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Дюнана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состоит в том, что он не ограничился отдельными и спонтанными гуманитарными жестами своих предшественников, а выдвинул в своей книге новые, конкретные предложения и широко распространил их: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«Нельзя ли создать во всех европейских странах общества по оказанию помощи, которые в военное время, действуя на добровольных началах, обеспечивали бы уход за ранеными, независимо от национальности»?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Анри Дюнан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572132" y="1428736"/>
            <a:ext cx="3394472" cy="45259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Уважайте эти знаки!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Национальные общества Красного Креста и Красного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Полумесяца ( 1876год)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Международная федерация обществ Красного Креста и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Красного Полумесяца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2214554"/>
            <a:ext cx="2514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57818" y="5214950"/>
            <a:ext cx="25146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Защита военнопленных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9001156" cy="5643578"/>
          </a:xfrm>
        </p:spPr>
        <p:txBody>
          <a:bodyPr/>
          <a:lstStyle/>
          <a:p>
            <a:r>
              <a:rPr lang="ru-RU" b="1" dirty="0" smtClean="0"/>
              <a:t>Люди, принимающие участие в военных действиях, в МП называются </a:t>
            </a:r>
            <a:r>
              <a:rPr lang="ru-RU" b="1" dirty="0" smtClean="0">
                <a:solidFill>
                  <a:srgbClr val="FF0000"/>
                </a:solidFill>
              </a:rPr>
              <a:t>«</a:t>
            </a:r>
            <a:r>
              <a:rPr lang="ru-RU" b="1" i="1" dirty="0" smtClean="0">
                <a:solidFill>
                  <a:srgbClr val="FF0000"/>
                </a:solidFill>
              </a:rPr>
              <a:t>комбатанты». </a:t>
            </a:r>
            <a:r>
              <a:rPr lang="ru-RU" b="1" i="1" dirty="0" smtClean="0"/>
              <a:t>Комбатанты – 1)лица, входящие в состав ВС одной из сторон, участвующих в конфликте; 2)лица, имеющие право принимать непосредственное участие в военных действиях.(термин применяется только по отношению к участникам международных  вооружённых конфликтов.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Защита военнопленных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3403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Категории лиц, считающиеся комбатантами: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Военнослужащие из состава регулярных вооружённых сил сторон, участвующих в конфликте, а также полицейские силы и добровольцы, которые включены в состав ВС;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Партизаны, добровольцы и лица из состава сил полиции, не входящие в состав ВС, если они не удовлетворяют 4 необходимым требованиям: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Подчиняются ответственному командованию;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Используют отличительные знаки;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Открыто носят оружие;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Соблюдают законы и обычаи войны.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МГП по защите военнопленных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PC\Desktop\5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756" t="15152" r="23928" b="29604"/>
          <a:stretch>
            <a:fillRect/>
          </a:stretch>
        </p:blipFill>
        <p:spPr bwMode="auto">
          <a:xfrm>
            <a:off x="2000232" y="985820"/>
            <a:ext cx="5143536" cy="5872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Требования МГП по защите лиц из числа гражданского населения, находящихся во власти противника, в том числе  на оккупированной территории</a:t>
            </a:r>
            <a:endParaRPr lang="ru-RU" sz="27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C\Desktop\23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274" t="11221" r="21756" b="34339"/>
          <a:stretch>
            <a:fillRect/>
          </a:stretch>
        </p:blipFill>
        <p:spPr bwMode="auto">
          <a:xfrm>
            <a:off x="2285984" y="1357298"/>
            <a:ext cx="3786214" cy="5500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Ответственность за нарушение МГП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614364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Государство несёт ответственность за все действия, совершаемые лицами, входящими в состав его ВС, и обязано принять законодательные меры, предусматривающие уголовные наказания для лиц, совершивших серьёзные нарушения МГП или отдавших приказ совершить такие преступления.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 серьёзным нарушениям МГП относятся: преднамеренное убийство, пытки, преднамеренное причинение чрезмерных страданий, серьёзного увечья, нанесение ущерба здоровью принуждение служить в ВС противника, незаконное перемещение гражданских лиц, взятие заложников, незаконное использование отличительного знака красного креста и красного полумесяца.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1998год – принятие статуса (устава) Постоянного международного уголовного суда на международной конференции в Риме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Нарушение норм Международного гуманитарного права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ночь с 7 на 8 августа вооружённые силы Грузии совершили нападение на Южную Осетию. Город Цхинвали и сёла, в которых оставались мирные жители, обстреляли грузинские войска.</a:t>
            </a:r>
          </a:p>
          <a:p>
            <a:pPr>
              <a:lnSpc>
                <a:spcPct val="80000"/>
              </a:lnSpc>
            </a:pPr>
            <a:endParaRPr lang="ru-RU" sz="2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 результате имели место многочисленные жертвы среди населения Южной Осетии. В настоящее время невозможно назвать точное число погибших. До сих пор некоторые официальные структуры говорят о тысячах убитых, однако по-прежнему невозможно найти источник, на котором основаны эти утверждения.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001156" cy="207170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Международное гуманитарное право – совокупность норм, основанных на принципах гуманности и направленных на ограничение средств и методов ведения войны и на защиту жертв вооружённых конфликтов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Предоставляет защиту лицам, не принимающим непосредственного участия или прекратившим принимать участие в военных действиях.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2. Ограничивает средства и методы ведения войны.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За что всё э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500034" y="2357431"/>
            <a:ext cx="81439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8000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За что всё это?....</a:t>
            </a:r>
            <a:endParaRPr lang="ru-RU" sz="8000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Лица, находящиеся под защитой международного гуманитарного права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714488"/>
            <a:ext cx="1343028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Лица, переставшие принимать участие в военных действиях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786314" y="1714488"/>
            <a:ext cx="1343028" cy="41434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Лица, не принимающие участия в военных действиях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500298" y="1571612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раненые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857488" y="2643182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больные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4929198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военнопленные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500298" y="3786190"/>
            <a:ext cx="1500198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потерпевшие кораблекрушение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072330" y="3286124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медицинский персонал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000892" y="1714488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гражданское население</a:t>
            </a:r>
            <a:endParaRPr lang="ru-RU" sz="2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7072330" y="4786322"/>
            <a:ext cx="1343028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</a:rPr>
              <a:t>духовный персонал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7" name="Стрелка вправо 36"/>
          <p:cNvSpPr/>
          <p:nvPr/>
        </p:nvSpPr>
        <p:spPr>
          <a:xfrm>
            <a:off x="1928794" y="1785926"/>
            <a:ext cx="5715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Стрелка вправо 37"/>
          <p:cNvSpPr/>
          <p:nvPr/>
        </p:nvSpPr>
        <p:spPr>
          <a:xfrm>
            <a:off x="1928794" y="4000504"/>
            <a:ext cx="64294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Стрелка вправо 38"/>
          <p:cNvSpPr/>
          <p:nvPr/>
        </p:nvSpPr>
        <p:spPr>
          <a:xfrm>
            <a:off x="1928794" y="5143512"/>
            <a:ext cx="10001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Стрелка вправо 39"/>
          <p:cNvSpPr/>
          <p:nvPr/>
        </p:nvSpPr>
        <p:spPr>
          <a:xfrm>
            <a:off x="1928794" y="2857496"/>
            <a:ext cx="100013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Стрелка вправо 40"/>
          <p:cNvSpPr/>
          <p:nvPr/>
        </p:nvSpPr>
        <p:spPr>
          <a:xfrm>
            <a:off x="6143636" y="1928802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6143636" y="3500438"/>
            <a:ext cx="9286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3" name="Стрелка вправо 42"/>
          <p:cNvSpPr/>
          <p:nvPr/>
        </p:nvSpPr>
        <p:spPr>
          <a:xfrm>
            <a:off x="6143636" y="5000636"/>
            <a:ext cx="92869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18473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84731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Международное гуманитарное право запрещает любые средства и методы ведения войны, которые: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 позволяют проводить различия между теми, кто не участвует в военных действиях, и теми, кто принимает в них участие( гражданские лица и военные)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Причиняют излишние повреждения или излишние страдания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Наносят серьёзный или долговременный ущерб природной среде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6715140" y="257174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Женевские конвенции (от 12 августа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1949 года)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улучшении участи раненых и больных в действующих армиях;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улучшении участи раненых, больных и лиц, потерпевших кораблекрушение, из состава вооружённых сил на море;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 обращении с военнопленными;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защите гражданского населения во время войны.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50019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Дополнительный протокол к Женевским конвенциям от 12 августа 1949года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/>
          <a:lstStyle/>
          <a:p>
            <a:r>
              <a:rPr lang="ru-RU" b="1" dirty="0" smtClean="0"/>
              <a:t>Протокол №1: касающийся защиты жертв международных вооружённых конфликтов от 8 июня 1977года;</a:t>
            </a:r>
          </a:p>
          <a:p>
            <a:endParaRPr lang="ru-RU" b="1" dirty="0" smtClean="0"/>
          </a:p>
          <a:p>
            <a:r>
              <a:rPr lang="ru-RU" b="1" dirty="0" smtClean="0"/>
              <a:t>Протокол №2: касающийся защиты жертв вооружённых конфликтов немеждународного характера от 8 июня 1977года.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8786874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Правовая защита раненых, больных и потерпевших кораблекрушение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14353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Действия, обеспечивающие защиту раненых и больных во время вооружённого конфликта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5-конечная звезда 4"/>
          <p:cNvSpPr/>
          <p:nvPr/>
        </p:nvSpPr>
        <p:spPr>
          <a:xfrm>
            <a:off x="6715140" y="2571744"/>
            <a:ext cx="45719" cy="457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42844" y="2740339"/>
            <a:ext cx="2714644" cy="190310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Разыскать, подобрать, оградить от ограбления и плохого обращения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86116" y="3383281"/>
            <a:ext cx="2714644" cy="197454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Оказать первую медицинскую помощь</a:t>
            </a:r>
            <a:endParaRPr lang="ru-RU" sz="2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15074" y="4572008"/>
            <a:ext cx="271464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Транспортировать в безопасное место, обеспечить медицинскую помощь и уход</a:t>
            </a:r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01156" cy="15716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МГП по защите раненых и больных из состава действующей армии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PC\Desktop\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1714488"/>
            <a:ext cx="457203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требования МГП по защите раненых, больных и потерпевших кораблекрушение из состава ВС на море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20482" name="Picture 2" descr="C:\Users\PC\Desktop\4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480" y="892951"/>
            <a:ext cx="5643602" cy="5965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901</Words>
  <PresentationFormat>Экран (4:3)</PresentationFormat>
  <Paragraphs>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Международное гуманитарное право. Защита жертв вооружённых конфликтов</vt:lpstr>
      <vt:lpstr>Международное гуманитарное право – совокупность норм, основанных на принципах гуманности и направленных на ограничение средств и методов ведения войны и на защиту жертв вооружённых конфликтов</vt:lpstr>
      <vt:lpstr>Лица, находящиеся под защитой международного гуманитарного права</vt:lpstr>
      <vt:lpstr>Международное гуманитарное право запрещает любые средства и методы ведения войны, которые:</vt:lpstr>
      <vt:lpstr>Женевские конвенции (от 12 августа 1949 года)</vt:lpstr>
      <vt:lpstr>Дополнительный протокол к Женевским конвенциям от 12 августа 1949года</vt:lpstr>
      <vt:lpstr>Правовая защита раненых, больных и потерпевших кораблекрушение</vt:lpstr>
      <vt:lpstr>Основные требования МГП по защите раненых и больных из состава действующей армии</vt:lpstr>
      <vt:lpstr>Основные требования МГП по защите раненых, больных и потерпевших кораблекрушение из состава ВС на море </vt:lpstr>
      <vt:lpstr>Под защитой МГП :</vt:lpstr>
      <vt:lpstr>Уважайте эти знаки!</vt:lpstr>
      <vt:lpstr>Анри Дюнан (1828-1910)</vt:lpstr>
      <vt:lpstr>Уважайте эти знаки!</vt:lpstr>
      <vt:lpstr>Защита военнопленных</vt:lpstr>
      <vt:lpstr>Защита военнопленных</vt:lpstr>
      <vt:lpstr>Требования МГП по защите военнопленных</vt:lpstr>
      <vt:lpstr>Требования МГП по защите лиц из числа гражданского населения, находящихся во власти противника, в том числе  на оккупированной территории</vt:lpstr>
      <vt:lpstr>Ответственность за нарушение МГП</vt:lpstr>
      <vt:lpstr>Нарушение норм Международного гуманитарного права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47</cp:revision>
  <dcterms:created xsi:type="dcterms:W3CDTF">2013-11-03T12:18:48Z</dcterms:created>
  <dcterms:modified xsi:type="dcterms:W3CDTF">2013-12-01T07:26:51Z</dcterms:modified>
</cp:coreProperties>
</file>