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87" r:id="rId2"/>
    <p:sldId id="277" r:id="rId3"/>
    <p:sldId id="257" r:id="rId4"/>
    <p:sldId id="274" r:id="rId5"/>
    <p:sldId id="278" r:id="rId6"/>
    <p:sldId id="280" r:id="rId7"/>
    <p:sldId id="281" r:id="rId8"/>
    <p:sldId id="282" r:id="rId9"/>
    <p:sldId id="283" r:id="rId10"/>
    <p:sldId id="279" r:id="rId11"/>
    <p:sldId id="285" r:id="rId12"/>
    <p:sldId id="258" r:id="rId13"/>
    <p:sldId id="259" r:id="rId14"/>
    <p:sldId id="260" r:id="rId15"/>
    <p:sldId id="261" r:id="rId16"/>
    <p:sldId id="263" r:id="rId17"/>
    <p:sldId id="262" r:id="rId18"/>
    <p:sldId id="266" r:id="rId19"/>
    <p:sldId id="267" r:id="rId20"/>
    <p:sldId id="268" r:id="rId21"/>
    <p:sldId id="288" r:id="rId22"/>
    <p:sldId id="284" r:id="rId23"/>
    <p:sldId id="286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81B1A-25B3-4C67-9693-2CA8C0650E5F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6F86-486E-47FA-A6F1-97CB7E65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E6F86-486E-47FA-A6F1-97CB7E657D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E6F86-486E-47FA-A6F1-97CB7E657D1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D37C306F-016A-4A7B-9C90-CEC6B47855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rozhdeniem.ru/prazdniki/img/edinstvo_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didgori.files.wordpress.com/2009/04/pjati-sergianski-patriarx_1_page_10_image_0001_00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earfriend.narod.ru/images/1809b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kazan.eparhia.ru/www/imgs/fotoalbom/konferenciya/IMG_0022_94863657407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aboutkazan.com/images/kazan-tatars-national-costumes-views-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urier-ufa.ru/upload_files/423/320/h_e445fb2a9d420124f575886f35be8950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ww.mdn.ru/engine/doc_images/etnomoda13b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clio.ucoz.ru/_ph/16/2/539432045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moda-history.ru/files/narodn_costume/061109/5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ravmir.ru/wp-content/uploads/2010/11/narod_russia-580x386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fashiony.ru/pic/history/pic/2296/21.jpg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dlm1.meta.ua/pic/0/5/161/1sUFB6IBZR.jpg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f.primamedia.ru/99342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volodinsergey.narod.ru/I6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epochtimes.com.ua/rus/images/stories/02/life/u85_105_18082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orum.pribaikal.ru/fileadmin/Images/Unions/FolkMasters/Russian-Costume/russian-native-costume-0015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irma-decor.ru/netcat_files/304_33.jpg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1%80%D0%B8%D1%81%D1%82%D0%B8%D0%B0%D0%BD%D1%81%D1%82%D0%B2%D0%BE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ru.wikipedia.org/wiki/%D0%93%D1%80%D0%B5%D1%87%D0%B5%D1%81%D0%BA%D0%B8%D0%B9_%D1%8F%D0%B7%D1%8B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0.liveinternet.ru/images/attach/c/1/57/302/57302489_30c2444832a41.jpg" TargetMode="External"/><Relationship Id="rId5" Type="http://schemas.openxmlformats.org/officeDocument/2006/relationships/hyperlink" Target="http://ru.wikipedia.org/wiki/%D0%9A%D0%BE%D0%BD%D1%81%D1%82%D0%B0%D0%BD%D1%82%D0%B8%D0%BD%D0%BE%D0%BF%D0%BE%D0%BB%D1%8C%D1%81%D0%BA%D0%B0%D1%8F_%D0%BF%D1%80%D0%B0%D0%B2%D0%BE%D1%81%D0%BB%D0%B0%D0%B2%D0%BD%D0%B0%D1%8F_%D1%86%D0%B5%D1%80%D0%BA%D0%BE%D0%B2%D1%8C" TargetMode="External"/><Relationship Id="rId4" Type="http://schemas.openxmlformats.org/officeDocument/2006/relationships/hyperlink" Target="http://ru.wikipedia.org/wiki/%D0%A0%D0%B8%D0%BC%D1%81%D0%BA%D0%B0%D1%8F_%D0%B8%D0%BC%D0%BF%D0%B5%D1%80%D0%B8%D1%8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g13.nnm.ru/1/4/1/2/b/03dcb797e9bd97f30924e390e20_prev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zima.bratia.ru/rostov1b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tihi.ru/pics/2010/01/01/3916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fotokritik.ru/photos/big/2007/08/01/310998.jpg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ntent.foto.mail.ru/mail/elena-vr/14/i-106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alindragan.files.wordpress.com/2009/08/0_4208_2b2cf69e_l1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www.ruffoto.ru/content/doc/2336/img_0.jpg" TargetMode="External"/><Relationship Id="rId4" Type="http://schemas.openxmlformats.org/officeDocument/2006/relationships/hyperlink" Target="http://www.goodseed.com.ua/img/catalog/1046.jpg" TargetMode="Externa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teynian.files.wordpress.com/2009/03/shroud-of-turin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stihi.ru/pics/2009/04/18/385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ntent.foto.mail.ru/bk/eddi36/882/i-894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profi-rus.narod.ru/pravoslavie/text/3ch/asvi.files/a8.jpg" TargetMode="Externa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hyperlink" Target="http://www.boradmin.ru/foto/krest/big/23.jpg" TargetMode="External"/><Relationship Id="rId12" Type="http://schemas.openxmlformats.org/officeDocument/2006/relationships/image" Target="../media/image28.jpeg"/><Relationship Id="rId2" Type="http://schemas.openxmlformats.org/officeDocument/2006/relationships/hyperlink" Target="http://www.mospat.ru/archive/wp-content/uploads/photos/26663-1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hyperlink" Target="http://www.vorle.ru/pic15189837.jpg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hyperlink" Target="http://www.photoforum.ru/f/photo/000/058/58688_74.jpg" TargetMode="External"/><Relationship Id="rId9" Type="http://schemas.openxmlformats.org/officeDocument/2006/relationships/hyperlink" Target="http://www.pervouralsk.ru/media/news/photo/original/128771658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межнационального единства в 10 классе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Мы разные, но </a:t>
            </a:r>
            <a:r>
              <a:rPr lang="ru-RU" sz="28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мы вместе…</a:t>
            </a:r>
            <a:endParaRPr lang="ru-RU" dirty="0"/>
          </a:p>
        </p:txBody>
      </p:sp>
      <p:pic>
        <p:nvPicPr>
          <p:cNvPr id="48132" name="Picture 4" descr="Картинка 6 из 4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496"/>
            <a:ext cx="426720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421481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Учитель: Голодова И.П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67494"/>
            <a:ext cx="3471858" cy="15184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Православие и иные </a:t>
            </a:r>
            <a:r>
              <a:rPr lang="ru-RU" sz="2800" dirty="0" err="1" smtClean="0"/>
              <a:t>конфессии</a:t>
            </a:r>
            <a:endParaRPr lang="ru-RU" sz="2800" dirty="0"/>
          </a:p>
        </p:txBody>
      </p:sp>
      <p:pic>
        <p:nvPicPr>
          <p:cNvPr id="40988" name="Picture 28" descr="Картинка 748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5143504" cy="195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8" name="Picture 38" descr="Картинка 891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500306"/>
            <a:ext cx="50768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4" name="Picture 54" descr="http://dearfriend.narod.ru/images/1809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2357430"/>
            <a:ext cx="26003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а 18 из 762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290"/>
            <a:ext cx="3571900" cy="2669905"/>
          </a:xfrm>
          <a:prstGeom prst="rect">
            <a:avLst/>
          </a:prstGeom>
          <a:noFill/>
        </p:spPr>
      </p:pic>
      <p:pic>
        <p:nvPicPr>
          <p:cNvPr id="46088" name="Picture 8" descr="Картинка 14 из 4117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0"/>
            <a:ext cx="2071702" cy="2928587"/>
          </a:xfrm>
          <a:prstGeom prst="rect">
            <a:avLst/>
          </a:prstGeom>
          <a:noFill/>
        </p:spPr>
      </p:pic>
      <p:pic>
        <p:nvPicPr>
          <p:cNvPr id="46094" name="Picture 14" descr="Картинка 55 из 19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643314"/>
            <a:ext cx="3214708" cy="2500330"/>
          </a:xfrm>
          <a:prstGeom prst="rect">
            <a:avLst/>
          </a:prstGeom>
          <a:noFill/>
        </p:spPr>
      </p:pic>
      <p:sp>
        <p:nvSpPr>
          <p:cNvPr id="14" name="Тройная стрелка влево/вправо/вверх 13"/>
          <p:cNvSpPr/>
          <p:nvPr/>
        </p:nvSpPr>
        <p:spPr>
          <a:xfrm rot="13671656">
            <a:off x="2034069" y="4018370"/>
            <a:ext cx="2643206" cy="107157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5429264"/>
            <a:ext cx="414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</a:rPr>
              <a:t>мусульмане</a:t>
            </a:r>
            <a:endParaRPr lang="ru-RU" sz="48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307181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татары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307181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казахи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57818" y="614364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башкиры</a:t>
            </a:r>
            <a:endParaRPr lang="ru-RU" dirty="0"/>
          </a:p>
        </p:txBody>
      </p:sp>
      <p:pic>
        <p:nvPicPr>
          <p:cNvPr id="46096" name="Picture 16" descr="http://img.fromuz.com/forum/uploads/post-591-1157811235_thumb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43702" y="0"/>
            <a:ext cx="1914831" cy="292895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929454" y="300037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узбеки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Кто такой мусульманин?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9" descr="маленький мусулма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18" y="714356"/>
            <a:ext cx="552453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5000636"/>
            <a:ext cx="8286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Слово “мусульманин” в переводе с арабского означает “покорившийся Аллаху, предавшийся Аллаху”, то есть человек, признающий своего Творца,  следующий Его велениям.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614364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Мусульмане – </a:t>
            </a:r>
            <a:r>
              <a:rPr lang="ru-RU" smtClean="0"/>
              <a:t>исповедуют  ислам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с вырезом 12"/>
          <p:cNvSpPr/>
          <p:nvPr/>
        </p:nvSpPr>
        <p:spPr>
          <a:xfrm>
            <a:off x="4429124" y="4857760"/>
            <a:ext cx="1428760" cy="6429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Дуга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838704" cy="362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72132" y="714356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такое ислам?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929066"/>
            <a:ext cx="55721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32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Полное подчинение воле                       Единого Истинного Бога.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2. Мир, покой.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52" y="3571876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достижение Мира через любовь и полное подчинение воле Единого Истинного Бога.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2285992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Ислам –  одна из мировых  религий, наряду с христианством и буддизмом.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4414" y="2928934"/>
            <a:ext cx="7643866" cy="377192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1 - Слова исповедания веры</a:t>
            </a:r>
            <a:endParaRPr lang="ru-RU" dirty="0" smtClean="0"/>
          </a:p>
          <a:p>
            <a:r>
              <a:rPr lang="ru-RU" b="1" i="1" dirty="0" smtClean="0"/>
              <a:t>2 - Молитвы</a:t>
            </a:r>
            <a:endParaRPr lang="ru-RU" dirty="0" smtClean="0"/>
          </a:p>
          <a:p>
            <a:r>
              <a:rPr lang="ru-RU" b="1" i="1" dirty="0" smtClean="0"/>
              <a:t>3 - Соблюдение поста во время Рамадана</a:t>
            </a:r>
            <a:endParaRPr lang="ru-RU" dirty="0" smtClean="0"/>
          </a:p>
          <a:p>
            <a:r>
              <a:rPr lang="ru-RU" b="1" i="1" dirty="0" smtClean="0"/>
              <a:t> 4 - </a:t>
            </a:r>
            <a:r>
              <a:rPr lang="ru-RU" b="1" i="1" dirty="0" err="1" smtClean="0"/>
              <a:t>Закят</a:t>
            </a:r>
            <a:endParaRPr lang="ru-RU" dirty="0" smtClean="0"/>
          </a:p>
          <a:p>
            <a:r>
              <a:rPr lang="ru-RU" b="1" i="1" dirty="0" smtClean="0"/>
              <a:t>5 - Хадж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" name="Picture 5" descr="Изображение 2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28416" y="0"/>
            <a:ext cx="4615584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0111 (11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257417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Коран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482" name="Picture 2" descr="D:\школа\проекты\мусульмане Поволжья\фото\kniga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1785926"/>
            <a:ext cx="457200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Коран</a:t>
            </a:r>
            <a:r>
              <a:rPr lang="ru-RU" sz="2800" dirty="0" smtClean="0"/>
              <a:t> - священная книга мусульман. Божественное откровение переданное Пророку Мухаммеду, собрание проповедей, молитв, назидательных рассказов и притч.</a:t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Мечеть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1448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молитвенный дом мусульман, первоначально арабское название для монотеистических храмов. Первая мечеть была построена </a:t>
            </a:r>
            <a:r>
              <a:rPr lang="ru-RU" sz="2800" dirty="0" err="1" smtClean="0"/>
              <a:t>Мухаммадом</a:t>
            </a:r>
            <a:r>
              <a:rPr lang="ru-RU" sz="2800" dirty="0" smtClean="0"/>
              <a:t> в Медине.</a:t>
            </a:r>
            <a:endParaRPr lang="ru-RU" dirty="0"/>
          </a:p>
        </p:txBody>
      </p:sp>
      <p:pic>
        <p:nvPicPr>
          <p:cNvPr id="5" name="Picture 13" descr="павр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928802"/>
            <a:ext cx="5287051" cy="457122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школа\проекты\мусульмане Поволжья\фото\ramada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6306" y="3500438"/>
            <a:ext cx="4287694" cy="3107024"/>
          </a:xfrm>
          <a:prstGeom prst="rect">
            <a:avLst/>
          </a:prstGeom>
          <a:noFill/>
        </p:spPr>
      </p:pic>
      <p:pic>
        <p:nvPicPr>
          <p:cNvPr id="8" name="Picture 8" descr="24766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397349" cy="3500438"/>
          </a:xfrm>
          <a:prstGeom prst="rect">
            <a:avLst/>
          </a:prstGeom>
          <a:noFill/>
        </p:spPr>
      </p:pic>
      <p:pic>
        <p:nvPicPr>
          <p:cNvPr id="6" name="Picture 5" descr="МЕЧЕ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05409" y="0"/>
            <a:ext cx="4238591" cy="3178943"/>
          </a:xfrm>
          <a:prstGeom prst="rect">
            <a:avLst/>
          </a:prstGeom>
          <a:noFill/>
          <a:ln/>
        </p:spPr>
      </p:pic>
      <p:pic>
        <p:nvPicPr>
          <p:cNvPr id="5" name="Picture 5" descr="Мечеть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3500438"/>
            <a:ext cx="4190997" cy="3143248"/>
          </a:xfrm>
          <a:prstGeom prst="rect">
            <a:avLst/>
          </a:prstGeom>
          <a:noFill/>
          <a:ln/>
        </p:spPr>
      </p:pic>
      <p:pic>
        <p:nvPicPr>
          <p:cNvPr id="9" name="Picture 6" descr="Кул Шариф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0298" y="1"/>
            <a:ext cx="2357454" cy="3391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001156" cy="139903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Татары в Саратовской области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722437"/>
            <a:ext cx="4643470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000" dirty="0" smtClean="0"/>
              <a:t>Татары компактно проживают в </a:t>
            </a:r>
            <a:r>
              <a:rPr lang="ru-RU" sz="4000" dirty="0" err="1" smtClean="0"/>
              <a:t>Базарно-Карабулакском</a:t>
            </a:r>
            <a:r>
              <a:rPr lang="ru-RU" sz="4000" dirty="0" smtClean="0"/>
              <a:t>, </a:t>
            </a:r>
            <a:r>
              <a:rPr lang="ru-RU" sz="4000" dirty="0" err="1" smtClean="0"/>
              <a:t>Дергачёвском</a:t>
            </a:r>
            <a:r>
              <a:rPr lang="ru-RU" sz="4000" dirty="0" smtClean="0"/>
              <a:t>, </a:t>
            </a:r>
            <a:r>
              <a:rPr lang="ru-RU" sz="4000" dirty="0" err="1" smtClean="0"/>
              <a:t>Ершовском</a:t>
            </a:r>
            <a:r>
              <a:rPr lang="ru-RU" sz="4000" dirty="0" smtClean="0"/>
              <a:t>, Петровском, Саратовском районах. 10 татарских, 19 смешанных населённых пунктов. Татарская гимназия (Саратов, с 1992), татарский детский сад (Саратов). Национально-культурная автономия татар (с 1997). Работают Татарский культурный центр, исламский центр Поволжья «</a:t>
            </a:r>
            <a:r>
              <a:rPr lang="ru-RU" sz="4000" dirty="0" err="1" smtClean="0"/>
              <a:t>Дава</a:t>
            </a:r>
            <a:r>
              <a:rPr lang="ru-RU" sz="4000" dirty="0" smtClean="0"/>
              <a:t>», культурно-просветительское общество «Исламский призыв», областное татаро-башкирское культурно-просветительское общество «</a:t>
            </a:r>
            <a:r>
              <a:rPr lang="ru-RU" sz="4000" dirty="0" err="1" smtClean="0"/>
              <a:t>Идель</a:t>
            </a:r>
            <a:r>
              <a:rPr lang="ru-RU" sz="4000" dirty="0" smtClean="0"/>
              <a:t>». Выходят газета «Мусульманский вестник» (Саратов), телепередача «Аллаху </a:t>
            </a:r>
            <a:r>
              <a:rPr lang="ru-RU" sz="4000" dirty="0" err="1" smtClean="0"/>
              <a:t>акбар</a:t>
            </a:r>
            <a:r>
              <a:rPr lang="ru-RU" sz="4000" dirty="0" smtClean="0"/>
              <a:t>». Самодеятельный ансамбль (с. </a:t>
            </a:r>
            <a:r>
              <a:rPr lang="ru-RU" sz="4000" dirty="0" err="1" smtClean="0"/>
              <a:t>Сафаровка</a:t>
            </a:r>
            <a:r>
              <a:rPr lang="ru-RU" sz="4000" dirty="0" smtClean="0"/>
              <a:t> </a:t>
            </a:r>
            <a:r>
              <a:rPr lang="ru-RU" sz="4000" dirty="0" err="1" smtClean="0"/>
              <a:t>Дергачёвского</a:t>
            </a:r>
            <a:r>
              <a:rPr lang="ru-RU" sz="4000" dirty="0" smtClean="0"/>
              <a:t> района)</a:t>
            </a:r>
            <a:endParaRPr lang="ru-RU" dirty="0"/>
          </a:p>
        </p:txBody>
      </p:sp>
      <p:pic>
        <p:nvPicPr>
          <p:cNvPr id="5" name="Picture 4" descr="Картинка 130 из 762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28698"/>
            <a:ext cx="3714776" cy="492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Башкиры в Саратовской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Башкирские населенные пункты на территории Саратовщины известны с начала XVIII века. Располагались они в долине реки </a:t>
            </a:r>
            <a:r>
              <a:rPr lang="ru-RU" dirty="0" err="1" smtClean="0"/>
              <a:t>Камелик</a:t>
            </a:r>
            <a:r>
              <a:rPr lang="ru-RU" dirty="0" smtClean="0"/>
              <a:t>, отчего их второе название </a:t>
            </a:r>
            <a:r>
              <a:rPr lang="ru-RU" dirty="0" err="1" smtClean="0"/>
              <a:t>камеликские</a:t>
            </a:r>
            <a:r>
              <a:rPr lang="ru-RU" dirty="0" smtClean="0"/>
              <a:t> башкиры. Ныне башкиры проживают в основном в </a:t>
            </a:r>
            <a:r>
              <a:rPr lang="ru-RU" dirty="0" err="1" smtClean="0"/>
              <a:t>Перелюбском</a:t>
            </a:r>
            <a:r>
              <a:rPr lang="ru-RU" dirty="0" smtClean="0"/>
              <a:t> и Пугачёвском районах. Предки саратовских башкир как и самарских с юго-востока Башкортостана. Родной язык — башкирский</a:t>
            </a:r>
            <a:endParaRPr lang="ru-RU" dirty="0"/>
          </a:p>
        </p:txBody>
      </p:sp>
      <p:pic>
        <p:nvPicPr>
          <p:cNvPr id="7170" name="Picture 2" descr="Картинка 212 из 32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42827"/>
            <a:ext cx="2714644" cy="451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1495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такие разные – можем ли мы жить в мире и согласии?</a:t>
            </a:r>
            <a:endParaRPr lang="ru-RU" dirty="0"/>
          </a:p>
        </p:txBody>
      </p:sp>
      <p:pic>
        <p:nvPicPr>
          <p:cNvPr id="3" name="Picture 2" descr="Картинка 7 из 744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1714488"/>
            <a:ext cx="5076825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Поволжье – дом для многих народностей.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Казахи в Саратовской области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Казахи начали расселяться в Саратовском Заволжье с конца XVIII века. Казахи в Саратовской области расселены в основном в её заволжской части. Наиболее многочисленно казахское население в </a:t>
            </a:r>
            <a:r>
              <a:rPr lang="ru-RU" dirty="0" err="1" smtClean="0"/>
              <a:t>Александрово-Гайском</a:t>
            </a:r>
            <a:r>
              <a:rPr lang="ru-RU" dirty="0" smtClean="0"/>
              <a:t> (где казахи составляют абсолютное большинство населения), </a:t>
            </a:r>
            <a:r>
              <a:rPr lang="ru-RU" dirty="0" err="1" smtClean="0"/>
              <a:t>Озинском</a:t>
            </a:r>
            <a:r>
              <a:rPr lang="ru-RU" dirty="0" smtClean="0"/>
              <a:t>, </a:t>
            </a:r>
            <a:r>
              <a:rPr lang="ru-RU" dirty="0" err="1" smtClean="0"/>
              <a:t>Перелюбском</a:t>
            </a:r>
            <a:r>
              <a:rPr lang="ru-RU" dirty="0" smtClean="0"/>
              <a:t>, </a:t>
            </a:r>
            <a:r>
              <a:rPr lang="ru-RU" dirty="0" err="1" smtClean="0"/>
              <a:t>Дергачёвском</a:t>
            </a:r>
            <a:r>
              <a:rPr lang="ru-RU" dirty="0" smtClean="0"/>
              <a:t>, Питерском, Краснокутском, </a:t>
            </a:r>
            <a:r>
              <a:rPr lang="ru-RU" dirty="0" err="1" smtClean="0"/>
              <a:t>Ершовском</a:t>
            </a:r>
            <a:r>
              <a:rPr lang="ru-RU" dirty="0" smtClean="0"/>
              <a:t>, Фёдоровском, </a:t>
            </a:r>
            <a:r>
              <a:rPr lang="ru-RU" dirty="0" err="1" smtClean="0"/>
              <a:t>Краснопартизанском</a:t>
            </a:r>
            <a:r>
              <a:rPr lang="ru-RU" dirty="0" smtClean="0"/>
              <a:t>, </a:t>
            </a:r>
            <a:r>
              <a:rPr lang="ru-RU" dirty="0" err="1" smtClean="0"/>
              <a:t>Марксовском</a:t>
            </a:r>
            <a:r>
              <a:rPr lang="ru-RU" dirty="0" smtClean="0"/>
              <a:t>, </a:t>
            </a:r>
            <a:r>
              <a:rPr lang="ru-RU" dirty="0" err="1" smtClean="0"/>
              <a:t>Энгельсском</a:t>
            </a:r>
            <a:r>
              <a:rPr lang="ru-RU" dirty="0" smtClean="0"/>
              <a:t>, Ровенском районах.</a:t>
            </a:r>
            <a:endParaRPr lang="ru-RU" dirty="0"/>
          </a:p>
        </p:txBody>
      </p:sp>
      <p:pic>
        <p:nvPicPr>
          <p:cNvPr id="6152" name="Picture 8" descr="Картинка 65 из 3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357298"/>
            <a:ext cx="3103725" cy="466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Сабантуй – обще национальный праздник.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722437"/>
            <a:ext cx="421481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один из наиболее ярких праздников тюркских народов относящийся к раннему, еще доисламскому периоду истории, праздновавшийся весной, перед началом пахоты. На праздник приглашали гостей</a:t>
            </a:r>
            <a:endParaRPr lang="ru-RU" sz="2400" dirty="0"/>
          </a:p>
        </p:txBody>
      </p:sp>
      <p:pic>
        <p:nvPicPr>
          <p:cNvPr id="1026" name="Picture 2" descr="D:\школа\проекты\мусульмане Поволжья\фото\sab18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296221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школа\проекты\мусульмане Поволжья\фото\башкиры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14422"/>
            <a:ext cx="2676539" cy="165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школа\проекты\мусульмане Поволжья\фото\180px-Vladimir_Putin_10_June_2001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7181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школа\проекты\мусульмане Поволжья\фото\180px-Koeraes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214686"/>
            <a:ext cx="2214578" cy="333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школа\проекты\мусульмане Поволжья\фото\tatar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643446"/>
            <a:ext cx="238125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000108"/>
            <a:ext cx="4038600" cy="452596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Вера, религия – это часть культуры народа, ее душа.</a:t>
            </a:r>
          </a:p>
          <a:p>
            <a:r>
              <a:rPr lang="ru-RU" dirty="0" smtClean="0"/>
              <a:t>У каждого народа вера своя. Она не может быть верной или неверной, она либо есть, либо ее нет.</a:t>
            </a:r>
          </a:p>
          <a:p>
            <a:r>
              <a:rPr lang="ru-RU" dirty="0" smtClean="0"/>
              <a:t>У каждого  народа как и у человека свой путь к Богу.</a:t>
            </a:r>
            <a:endParaRPr lang="ru-RU" dirty="0"/>
          </a:p>
        </p:txBody>
      </p:sp>
      <p:pic>
        <p:nvPicPr>
          <p:cNvPr id="8" name="Picture 50" descr="Картинка 1335 из 8400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650" y="214290"/>
            <a:ext cx="4103971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902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Поволжье – большой межнациональный регион – в любой момент, при отсутствии толерантности и четкой межнациональной политики  он может превратиться в горячую точку. Как избежать этого? Как нам таким разным, жить в мире и согласии.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5000636"/>
            <a:ext cx="8258204" cy="14541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Домашнее задание. </a:t>
            </a:r>
          </a:p>
          <a:p>
            <a:pPr>
              <a:buNone/>
            </a:pPr>
            <a:r>
              <a:rPr lang="ru-RU" dirty="0" smtClean="0"/>
              <a:t>Представьте, что вы получили власть в нашем регионе</a:t>
            </a:r>
            <a:r>
              <a:rPr lang="ru-RU" smtClean="0"/>
              <a:t>, изложите свою межнациональную политику.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9 из 3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216110" cy="61383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43042" y="4429132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14344"/>
          <a:ext cx="9144000" cy="5887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Народ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Численность в 1979 году, чел.[2]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Численность в 1989 году, чел.[3]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Численность в 2002 году, чел.[4]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Русские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2 230 822 (87,0 %)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2 298 992 (85,6 %)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2 293 129 (85,9 %)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Казахи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63 345 (2,5 %)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73 428 (2,7 %)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78 320 (2,9 %)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Украинцы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103 361 (4,0 %)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101 832 (3,8 %)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67 257 (2,5 %)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Татары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47 948 (1,9 %)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52 867 (2,0 %)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57 577 (2,2 %)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Армяне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3531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6404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24 976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Мордва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23 344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23 381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16 523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Азербайджанцы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2658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10 610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16 417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Чуваши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17 497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20 613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15 956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Немцы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11 067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17 068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15 093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Белорусы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16 430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17 771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12 675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Чеченцы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5963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8515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Лезгины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4952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5308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Башкиры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3297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4087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3988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Марийцы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4082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5318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3983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Молдаване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4535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3840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Евреи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10 332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8054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3428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Цыгане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2819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2582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2688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Корейцы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2533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Грузины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2444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Курды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2268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Узбеки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2465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2791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2140</a:t>
                      </a:r>
                    </a:p>
                  </a:txBody>
                  <a:tcPr marL="68580" marR="68580" marT="0" marB="0"/>
                </a:tc>
              </a:tr>
              <a:tr h="2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Удмурты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2291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8728" y="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Национальный состав Поволжья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Картинка 150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14290"/>
            <a:ext cx="175094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Картинка 64 из 597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214290"/>
            <a:ext cx="180523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8" name="Picture 8" descr="Картинка 94 из 597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214290"/>
            <a:ext cx="272821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Тройная стрелка влево/вправо/вверх 8"/>
          <p:cNvSpPr/>
          <p:nvPr/>
        </p:nvSpPr>
        <p:spPr>
          <a:xfrm rot="10800000">
            <a:off x="1285852" y="3500438"/>
            <a:ext cx="6357982" cy="78581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7224" y="314324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русские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7620" y="307181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украинцы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57950" y="314324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белорусы</a:t>
            </a:r>
            <a:endParaRPr lang="ru-RU" dirty="0"/>
          </a:p>
        </p:txBody>
      </p:sp>
      <p:pic>
        <p:nvPicPr>
          <p:cNvPr id="35850" name="Picture 10" descr="Картинка 32 из 8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57620" y="4357694"/>
            <a:ext cx="1571636" cy="222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67494"/>
            <a:ext cx="7000924" cy="946928"/>
          </a:xfrm>
        </p:spPr>
        <p:txBody>
          <a:bodyPr/>
          <a:lstStyle/>
          <a:p>
            <a:pPr algn="ctr"/>
            <a:r>
              <a:rPr lang="ru-RU" dirty="0" smtClean="0"/>
              <a:t>Православие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929198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Правосла́вие</a:t>
            </a:r>
            <a:r>
              <a:rPr lang="ru-RU" dirty="0" smtClean="0"/>
              <a:t> (</a:t>
            </a:r>
            <a:r>
              <a:rPr lang="ru-RU" dirty="0" smtClean="0">
                <a:hlinkClick r:id="rId2" action="ppaction://hlinkfile" tooltip="Греческий язык"/>
              </a:rPr>
              <a:t>греч.</a:t>
            </a:r>
            <a:r>
              <a:rPr lang="ru-RU" dirty="0" smtClean="0"/>
              <a:t> буквально «правильное суждение», «правильное учение»— в современном широком смысле означает направление в </a:t>
            </a:r>
            <a:r>
              <a:rPr lang="ru-RU" dirty="0" smtClean="0">
                <a:hlinkClick r:id="rId3" action="ppaction://hlinkfile" tooltip="Христианство"/>
              </a:rPr>
              <a:t>христианстве</a:t>
            </a:r>
            <a:r>
              <a:rPr lang="ru-RU" dirty="0" smtClean="0"/>
              <a:t>, оформившееся на востоке </a:t>
            </a:r>
            <a:r>
              <a:rPr lang="ru-RU" dirty="0" smtClean="0">
                <a:hlinkClick r:id="rId4" action="ppaction://hlinkfile" tooltip="Римская империя"/>
              </a:rPr>
              <a:t>Римской империи</a:t>
            </a:r>
            <a:r>
              <a:rPr lang="ru-RU" dirty="0" smtClean="0"/>
              <a:t> в течение первого тысячелетия н. э. под предводительством </a:t>
            </a:r>
            <a:r>
              <a:rPr lang="ru-RU" dirty="0" smtClean="0">
                <a:hlinkClick r:id="rId5" action="ppaction://hlinkfile" tooltip="Константинопольская православная церковь"/>
              </a:rPr>
              <a:t>Константинополя </a:t>
            </a:r>
            <a:endParaRPr lang="ru-RU" dirty="0"/>
          </a:p>
        </p:txBody>
      </p:sp>
      <p:pic>
        <p:nvPicPr>
          <p:cNvPr id="39942" name="Picture 6" descr="Картинка 231 из 8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85918" y="1074962"/>
            <a:ext cx="5500726" cy="366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0"/>
            <a:ext cx="2686040" cy="661176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>Храмы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4" descr="Картинка 19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3500438"/>
            <a:ext cx="382677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0" descr="Картинка 1739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409269"/>
            <a:ext cx="2503209" cy="287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0" descr="Картинка 962 из 8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9" y="642918"/>
            <a:ext cx="323649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 descr="Картинка 145 из 726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71934" y="714356"/>
            <a:ext cx="3682981" cy="245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67494"/>
            <a:ext cx="6286544" cy="10898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Символы православия</a:t>
            </a:r>
            <a:endParaRPr lang="ru-RU" sz="3200" dirty="0"/>
          </a:p>
        </p:txBody>
      </p:sp>
      <p:pic>
        <p:nvPicPr>
          <p:cNvPr id="3" name="Picture 42" descr="http://img1.liveinternet.ru/images/foto/b/3/787/3507787/f_18829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1285860"/>
            <a:ext cx="1412463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im2-tub.yandex.net/i?id=72685429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180175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4" descr="Картинка 1078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000372"/>
            <a:ext cx="2428892" cy="344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0" descr="Картинка 755 из 8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2928934"/>
            <a:ext cx="280394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0" name="Picture 2" descr="Картинка 315 из 726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86446" y="1214422"/>
            <a:ext cx="2348881" cy="176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2" descr="Картинка 572 из 8400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072198" y="3143248"/>
            <a:ext cx="2647948" cy="343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4643446"/>
            <a:ext cx="4329114" cy="1518432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«Верь и воздастся тебе по вере твоей…»</a:t>
            </a:r>
            <a:endParaRPr lang="ru-RU" sz="3600" dirty="0"/>
          </a:p>
        </p:txBody>
      </p:sp>
      <p:pic>
        <p:nvPicPr>
          <p:cNvPr id="3" name="Picture 58" descr="Картинка 157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1" y="285728"/>
            <a:ext cx="2443179" cy="3429024"/>
          </a:xfrm>
          <a:prstGeom prst="rect">
            <a:avLst/>
          </a:prstGeom>
          <a:noFill/>
        </p:spPr>
      </p:pic>
      <p:pic>
        <p:nvPicPr>
          <p:cNvPr id="4" name="Picture 48" descr="Картинка 1117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829029"/>
            <a:ext cx="3786214" cy="3028971"/>
          </a:xfrm>
          <a:prstGeom prst="rect">
            <a:avLst/>
          </a:prstGeom>
          <a:noFill/>
        </p:spPr>
      </p:pic>
      <p:pic>
        <p:nvPicPr>
          <p:cNvPr id="5" name="Picture 32" descr="Картинка 765 из 8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512" y="285728"/>
            <a:ext cx="2505075" cy="3484047"/>
          </a:xfrm>
          <a:prstGeom prst="rect">
            <a:avLst/>
          </a:prstGeom>
          <a:noFill/>
        </p:spPr>
      </p:pic>
      <p:pic>
        <p:nvPicPr>
          <p:cNvPr id="6" name="Picture 6" descr="Картинка 228 из 8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20" y="214290"/>
            <a:ext cx="2857488" cy="3571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Православные обряды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6" descr="Картинка 841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357298"/>
            <a:ext cx="341301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8" name="Picture 2" descr="Картинка 25 из 44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4071942"/>
            <a:ext cx="295092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1000108"/>
            <a:ext cx="2160998" cy="288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5" name="Picture 9" descr="Картинка 138 из 444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1000108"/>
            <a:ext cx="190739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7" name="Picture 11" descr="Картинка 492 из 444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024" y="4429132"/>
            <a:ext cx="289595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9" name="Picture 13" descr="Картинка 723 из 4446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357918" y="4214818"/>
            <a:ext cx="257418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D46B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788</Words>
  <PresentationFormat>Экран (4:3)</PresentationFormat>
  <Paragraphs>150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Урок межнационального единства в 10 классе</vt:lpstr>
      <vt:lpstr>Мы такие разные – можем ли мы жить в мире и согласии?</vt:lpstr>
      <vt:lpstr>Слайд 3</vt:lpstr>
      <vt:lpstr>Слайд 4</vt:lpstr>
      <vt:lpstr>Православие </vt:lpstr>
      <vt:lpstr>Храмы </vt:lpstr>
      <vt:lpstr>Символы православия</vt:lpstr>
      <vt:lpstr>«Верь и воздастся тебе по вере твоей…»</vt:lpstr>
      <vt:lpstr>Православные обряды </vt:lpstr>
      <vt:lpstr>Православие и иные конфессии</vt:lpstr>
      <vt:lpstr>Слайд 11</vt:lpstr>
      <vt:lpstr>Слайд 12</vt:lpstr>
      <vt:lpstr>Слайд 13</vt:lpstr>
      <vt:lpstr>Слайд 14</vt:lpstr>
      <vt:lpstr>Коран</vt:lpstr>
      <vt:lpstr>Мечеть</vt:lpstr>
      <vt:lpstr>Слайд 17</vt:lpstr>
      <vt:lpstr>Татары в Саратовской области</vt:lpstr>
      <vt:lpstr>Башкиры в Саратовской области</vt:lpstr>
      <vt:lpstr>Казахи в Саратовской области</vt:lpstr>
      <vt:lpstr>Сабантуй – обще национальный праздник.</vt:lpstr>
      <vt:lpstr>Слайд 22</vt:lpstr>
      <vt:lpstr>Поволжье – большой межнациональный регион – в любой момент, при отсутствии толерантности и четкой межнациональной политики  он может превратиться в горячую точку. Как избежать этого? Как нам таким разным, жить в мире и согласии.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</cp:lastModifiedBy>
  <cp:revision>68</cp:revision>
  <dcterms:modified xsi:type="dcterms:W3CDTF">2011-11-02T15:06:25Z</dcterms:modified>
</cp:coreProperties>
</file>