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37"/>
  </p:notesMasterIdLst>
  <p:sldIdLst>
    <p:sldId id="256" r:id="rId2"/>
    <p:sldId id="261" r:id="rId3"/>
    <p:sldId id="262" r:id="rId4"/>
    <p:sldId id="263" r:id="rId5"/>
    <p:sldId id="264" r:id="rId6"/>
    <p:sldId id="266" r:id="rId7"/>
    <p:sldId id="267" r:id="rId8"/>
    <p:sldId id="273" r:id="rId9"/>
    <p:sldId id="274" r:id="rId10"/>
    <p:sldId id="275" r:id="rId11"/>
    <p:sldId id="277" r:id="rId12"/>
    <p:sldId id="278" r:id="rId13"/>
    <p:sldId id="279" r:id="rId14"/>
    <p:sldId id="280" r:id="rId15"/>
    <p:sldId id="281" r:id="rId16"/>
    <p:sldId id="283" r:id="rId17"/>
    <p:sldId id="284" r:id="rId18"/>
    <p:sldId id="285" r:id="rId19"/>
    <p:sldId id="287" r:id="rId20"/>
    <p:sldId id="288" r:id="rId21"/>
    <p:sldId id="289" r:id="rId22"/>
    <p:sldId id="290" r:id="rId23"/>
    <p:sldId id="292" r:id="rId24"/>
    <p:sldId id="293" r:id="rId25"/>
    <p:sldId id="294" r:id="rId26"/>
    <p:sldId id="295" r:id="rId27"/>
    <p:sldId id="296" r:id="rId28"/>
    <p:sldId id="297" r:id="rId29"/>
    <p:sldId id="299" r:id="rId30"/>
    <p:sldId id="300" r:id="rId31"/>
    <p:sldId id="301" r:id="rId32"/>
    <p:sldId id="302" r:id="rId33"/>
    <p:sldId id="303" r:id="rId34"/>
    <p:sldId id="305" r:id="rId35"/>
    <p:sldId id="270"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0C4885-B6C5-479B-AD47-9B6F20D26AF2}" type="datetimeFigureOut">
              <a:rPr lang="ru-RU" smtClean="0"/>
              <a:pPr/>
              <a:t>02.11.2011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ED3242-A2C3-4E8D-A10D-1177FD4B370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endParaRPr lang="ru-RU"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noProof="0" dirty="0"/>
          </a:p>
        </p:txBody>
      </p:sp>
      <p:sp>
        <p:nvSpPr>
          <p:cNvPr id="4" name="Slide Number Placeholder 3"/>
          <p:cNvSpPr>
            <a:spLocks noGrp="1"/>
          </p:cNvSpPr>
          <p:nvPr>
            <p:ph type="sldNum" sz="quarter" idx="10"/>
          </p:nvPr>
        </p:nvSpPr>
        <p:spPr/>
        <p:txBody>
          <a:bodyPr/>
          <a:lstStyle/>
          <a:p>
            <a:fld id="{F7EBFB8C-BBFF-4397-A51C-1E92596422A9}"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7EBFB8C-BBFF-4397-A51C-1E92596422A9}"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350FB0C4-73A5-4FAA-8F0C-07CE3439A8F5}" type="datetimeFigureOut">
              <a:rPr lang="ru-RU" smtClean="0"/>
              <a:pPr/>
              <a:t>02.11.2011</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180AB4E1-47A0-4932-AADC-BC2AE400CF1E}"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50FB0C4-73A5-4FAA-8F0C-07CE3439A8F5}" type="datetimeFigureOut">
              <a:rPr lang="ru-RU" smtClean="0"/>
              <a:pPr/>
              <a:t>02.11.2011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80AB4E1-47A0-4932-AADC-BC2AE400CF1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50FB0C4-73A5-4FAA-8F0C-07CE3439A8F5}" type="datetimeFigureOut">
              <a:rPr lang="ru-RU" smtClean="0"/>
              <a:pPr/>
              <a:t>02.11.2011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80AB4E1-47A0-4932-AADC-BC2AE400CF1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350FB0C4-73A5-4FAA-8F0C-07CE3439A8F5}" type="datetimeFigureOut">
              <a:rPr lang="ru-RU" smtClean="0"/>
              <a:pPr/>
              <a:t>02.11.2011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80AB4E1-47A0-4932-AADC-BC2AE400CF1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350FB0C4-73A5-4FAA-8F0C-07CE3439A8F5}" type="datetimeFigureOut">
              <a:rPr lang="ru-RU" smtClean="0"/>
              <a:pPr/>
              <a:t>02.11.2011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80AB4E1-47A0-4932-AADC-BC2AE400CF1E}"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50FB0C4-73A5-4FAA-8F0C-07CE3439A8F5}" type="datetimeFigureOut">
              <a:rPr lang="ru-RU" smtClean="0"/>
              <a:pPr/>
              <a:t>02.11.2011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80AB4E1-47A0-4932-AADC-BC2AE400CF1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350FB0C4-73A5-4FAA-8F0C-07CE3439A8F5}" type="datetimeFigureOut">
              <a:rPr lang="ru-RU" smtClean="0"/>
              <a:pPr/>
              <a:t>02.11.2011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80AB4E1-47A0-4932-AADC-BC2AE400CF1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350FB0C4-73A5-4FAA-8F0C-07CE3439A8F5}" type="datetimeFigureOut">
              <a:rPr lang="ru-RU" smtClean="0"/>
              <a:pPr/>
              <a:t>02.11.2011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80AB4E1-47A0-4932-AADC-BC2AE400CF1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350FB0C4-73A5-4FAA-8F0C-07CE3439A8F5}" type="datetimeFigureOut">
              <a:rPr lang="ru-RU" smtClean="0"/>
              <a:pPr/>
              <a:t>02.11.2011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80AB4E1-47A0-4932-AADC-BC2AE400CF1E}"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350FB0C4-73A5-4FAA-8F0C-07CE3439A8F5}" type="datetimeFigureOut">
              <a:rPr lang="ru-RU" smtClean="0"/>
              <a:pPr/>
              <a:t>02.11.2011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80AB4E1-47A0-4932-AADC-BC2AE400CF1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350FB0C4-73A5-4FAA-8F0C-07CE3439A8F5}" type="datetimeFigureOut">
              <a:rPr lang="ru-RU" smtClean="0"/>
              <a:pPr/>
              <a:t>02.11.2011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80AB4E1-47A0-4932-AADC-BC2AE400CF1E}"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50FB0C4-73A5-4FAA-8F0C-07CE3439A8F5}" type="datetimeFigureOut">
              <a:rPr lang="ru-RU" smtClean="0"/>
              <a:pPr/>
              <a:t>02.11.2011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80AB4E1-47A0-4932-AADC-BC2AE400CF1E}"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gif"/><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gif"/></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base.garant.ru/9531700/"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base.garant.ru/10103000/"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728" y="928670"/>
            <a:ext cx="7406640" cy="1472184"/>
          </a:xfrm>
        </p:spPr>
        <p:txBody>
          <a:bodyPr>
            <a:noAutofit/>
          </a:bodyPr>
          <a:lstStyle/>
          <a:p>
            <a:r>
              <a:rPr lang="ru-RU" sz="4800" dirty="0" smtClean="0"/>
              <a:t>Развитие парламентаризма в России</a:t>
            </a:r>
            <a:endParaRPr lang="ru-RU" sz="4800" dirty="0"/>
          </a:p>
        </p:txBody>
      </p:sp>
      <p:pic>
        <p:nvPicPr>
          <p:cNvPr id="2050" name="Picture 2"/>
          <p:cNvPicPr>
            <a:picLocks noChangeAspect="1" noChangeArrowheads="1"/>
          </p:cNvPicPr>
          <p:nvPr/>
        </p:nvPicPr>
        <p:blipFill>
          <a:blip r:embed="rId2"/>
          <a:srcRect/>
          <a:stretch>
            <a:fillRect/>
          </a:stretch>
        </p:blipFill>
        <p:spPr bwMode="auto">
          <a:xfrm>
            <a:off x="2857488" y="3000372"/>
            <a:ext cx="4115767" cy="28193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соседними углами 3"/>
          <p:cNvSpPr/>
          <p:nvPr/>
        </p:nvSpPr>
        <p:spPr>
          <a:xfrm>
            <a:off x="3214678" y="142852"/>
            <a:ext cx="2857520" cy="928694"/>
          </a:xfrm>
          <a:prstGeom prst="snip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t>Итоги деятельности Государственной Думы</a:t>
            </a:r>
            <a:endParaRPr lang="ru-RU" dirty="0"/>
          </a:p>
        </p:txBody>
      </p:sp>
      <p:cxnSp>
        <p:nvCxnSpPr>
          <p:cNvPr id="6" name="Прямая соединительная линия 5"/>
          <p:cNvCxnSpPr>
            <a:stCxn id="4" idx="1"/>
          </p:cNvCxnSpPr>
          <p:nvPr/>
        </p:nvCxnSpPr>
        <p:spPr>
          <a:xfrm rot="5400000">
            <a:off x="3679025" y="2035959"/>
            <a:ext cx="1928826"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3714744" y="1428736"/>
            <a:ext cx="2000264"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Блок-схема: документ 8"/>
          <p:cNvSpPr/>
          <p:nvPr/>
        </p:nvSpPr>
        <p:spPr>
          <a:xfrm>
            <a:off x="642910" y="1142984"/>
            <a:ext cx="3071834" cy="785818"/>
          </a:xfrm>
          <a:prstGeom prst="flowChartDocument">
            <a:avLst/>
          </a:prstGeom>
          <a:solidFill>
            <a:schemeClr val="accent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smtClean="0"/>
              <a:t>Закон об отмене смертной казни</a:t>
            </a:r>
            <a:endParaRPr lang="ru-RU" dirty="0"/>
          </a:p>
        </p:txBody>
      </p:sp>
      <p:sp>
        <p:nvSpPr>
          <p:cNvPr id="10" name="Блок-схема: документ 9"/>
          <p:cNvSpPr/>
          <p:nvPr/>
        </p:nvSpPr>
        <p:spPr>
          <a:xfrm>
            <a:off x="5715008" y="1142984"/>
            <a:ext cx="3143272" cy="857256"/>
          </a:xfrm>
          <a:prstGeom prst="flowChartDocument">
            <a:avLst/>
          </a:prstGeom>
          <a:solidFill>
            <a:schemeClr val="accent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smtClean="0"/>
              <a:t>Закон о продовольственной помощи населению голодающих губерний</a:t>
            </a:r>
            <a:endParaRPr lang="ru-RU" dirty="0"/>
          </a:p>
        </p:txBody>
      </p:sp>
      <p:cxnSp>
        <p:nvCxnSpPr>
          <p:cNvPr id="13" name="Прямая со стрелкой 12"/>
          <p:cNvCxnSpPr/>
          <p:nvPr/>
        </p:nvCxnSpPr>
        <p:spPr>
          <a:xfrm>
            <a:off x="3714744" y="2214554"/>
            <a:ext cx="2000264"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Блок-схема: документ 13"/>
          <p:cNvSpPr/>
          <p:nvPr/>
        </p:nvSpPr>
        <p:spPr>
          <a:xfrm>
            <a:off x="642910" y="1928802"/>
            <a:ext cx="3071834" cy="785818"/>
          </a:xfrm>
          <a:prstGeom prst="flowChartDocument">
            <a:avLst/>
          </a:prstGeom>
          <a:solidFill>
            <a:schemeClr val="accent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smtClean="0"/>
              <a:t>Заложены основы многих парламентских процессов</a:t>
            </a:r>
            <a:endParaRPr lang="ru-RU" dirty="0"/>
          </a:p>
        </p:txBody>
      </p:sp>
      <p:sp>
        <p:nvSpPr>
          <p:cNvPr id="15" name="Блок-схема: документ 14"/>
          <p:cNvSpPr/>
          <p:nvPr/>
        </p:nvSpPr>
        <p:spPr>
          <a:xfrm>
            <a:off x="5715008" y="2000240"/>
            <a:ext cx="3071834" cy="857256"/>
          </a:xfrm>
          <a:prstGeom prst="flowChartDocument">
            <a:avLst/>
          </a:prstGeom>
          <a:solidFill>
            <a:schemeClr val="accent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dirty="0" smtClean="0"/>
              <a:t>Разработаны порядки рассмотрения законопроектов и ведения пленарных заседаний</a:t>
            </a:r>
            <a:endParaRPr lang="ru-RU" sz="1600" dirty="0"/>
          </a:p>
        </p:txBody>
      </p:sp>
      <p:cxnSp>
        <p:nvCxnSpPr>
          <p:cNvPr id="17" name="Прямая со стрелкой 16"/>
          <p:cNvCxnSpPr/>
          <p:nvPr/>
        </p:nvCxnSpPr>
        <p:spPr>
          <a:xfrm>
            <a:off x="3714744" y="3000372"/>
            <a:ext cx="2000264"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Блок-схема: документ 17"/>
          <p:cNvSpPr/>
          <p:nvPr/>
        </p:nvSpPr>
        <p:spPr>
          <a:xfrm>
            <a:off x="642910" y="2714620"/>
            <a:ext cx="3071834" cy="785818"/>
          </a:xfrm>
          <a:prstGeom prst="flowChartDocument">
            <a:avLst/>
          </a:prstGeom>
          <a:solidFill>
            <a:schemeClr val="accent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smtClean="0"/>
              <a:t>Образование фракций и думской комиссии</a:t>
            </a:r>
            <a:endParaRPr lang="ru-RU" dirty="0"/>
          </a:p>
        </p:txBody>
      </p:sp>
      <p:sp>
        <p:nvSpPr>
          <p:cNvPr id="19" name="Блок-схема: документ 18"/>
          <p:cNvSpPr/>
          <p:nvPr/>
        </p:nvSpPr>
        <p:spPr>
          <a:xfrm>
            <a:off x="5715008" y="2857496"/>
            <a:ext cx="3071834" cy="785818"/>
          </a:xfrm>
          <a:prstGeom prst="flowChartDocument">
            <a:avLst/>
          </a:prstGeom>
          <a:solidFill>
            <a:schemeClr val="accent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dirty="0" smtClean="0"/>
              <a:t>Была сформирована Канцелярия Государственной Думы</a:t>
            </a:r>
            <a:endParaRPr lang="ru-RU" sz="1600" dirty="0"/>
          </a:p>
        </p:txBody>
      </p:sp>
      <p:sp>
        <p:nvSpPr>
          <p:cNvPr id="20" name="Прямоугольник 19"/>
          <p:cNvSpPr/>
          <p:nvPr/>
        </p:nvSpPr>
        <p:spPr>
          <a:xfrm>
            <a:off x="2928926" y="3714752"/>
            <a:ext cx="3143272" cy="64294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t>Причины роспуска Первой Государственной Думы</a:t>
            </a:r>
            <a:endParaRPr lang="ru-RU" dirty="0"/>
          </a:p>
        </p:txBody>
      </p:sp>
      <p:cxnSp>
        <p:nvCxnSpPr>
          <p:cNvPr id="22" name="Прямая соединительная линия 21"/>
          <p:cNvCxnSpPr/>
          <p:nvPr/>
        </p:nvCxnSpPr>
        <p:spPr>
          <a:xfrm rot="10800000">
            <a:off x="1857356" y="4071942"/>
            <a:ext cx="1071570"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5400000">
            <a:off x="893737" y="5035561"/>
            <a:ext cx="1928826"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1858150" y="4786322"/>
            <a:ext cx="499272" cy="1588"/>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9" name="Прямая со стрелкой 28"/>
          <p:cNvCxnSpPr/>
          <p:nvPr/>
        </p:nvCxnSpPr>
        <p:spPr>
          <a:xfrm>
            <a:off x="1857356" y="6000768"/>
            <a:ext cx="499272" cy="1588"/>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30" name="Блок-схема: альтернативный процесс 29"/>
          <p:cNvSpPr/>
          <p:nvPr/>
        </p:nvSpPr>
        <p:spPr>
          <a:xfrm>
            <a:off x="2357422" y="4500570"/>
            <a:ext cx="5143536" cy="642942"/>
          </a:xfrm>
          <a:prstGeom prst="flowChartAlternateProcess">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smtClean="0"/>
              <a:t>непримиримость позиций царя и его правительства и позиций большинства Думы;</a:t>
            </a:r>
            <a:endParaRPr lang="ru-RU" dirty="0"/>
          </a:p>
        </p:txBody>
      </p:sp>
      <p:sp>
        <p:nvSpPr>
          <p:cNvPr id="31" name="Блок-схема: альтернативный процесс 30"/>
          <p:cNvSpPr/>
          <p:nvPr/>
        </p:nvSpPr>
        <p:spPr>
          <a:xfrm>
            <a:off x="2357422" y="5429264"/>
            <a:ext cx="5143536" cy="857256"/>
          </a:xfrm>
          <a:prstGeom prst="flowChartAlternateProcess">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dirty="0" smtClean="0"/>
              <a:t>провал попыток умеренных представителей правящих кругов договориться с думскими лидерами об участии их в составе правительства.</a:t>
            </a:r>
            <a:endParaRPr lang="ru-RU"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соседними углами 3"/>
          <p:cNvSpPr/>
          <p:nvPr/>
        </p:nvSpPr>
        <p:spPr>
          <a:xfrm>
            <a:off x="3357554" y="428604"/>
            <a:ext cx="2857520" cy="928694"/>
          </a:xfrm>
          <a:prstGeom prst="snip2Same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smtClean="0"/>
              <a:t>Итоги деятельности Государственной Думы</a:t>
            </a:r>
            <a:endParaRPr lang="ru-RU" dirty="0"/>
          </a:p>
        </p:txBody>
      </p:sp>
      <p:cxnSp>
        <p:nvCxnSpPr>
          <p:cNvPr id="5" name="Прямая соединительная линия 4"/>
          <p:cNvCxnSpPr/>
          <p:nvPr/>
        </p:nvCxnSpPr>
        <p:spPr>
          <a:xfrm rot="5400000">
            <a:off x="4322761" y="1678769"/>
            <a:ext cx="642148"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3714744" y="2000240"/>
            <a:ext cx="2000264"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Блок-схема: документ 6"/>
          <p:cNvSpPr/>
          <p:nvPr/>
        </p:nvSpPr>
        <p:spPr>
          <a:xfrm>
            <a:off x="642910" y="1643050"/>
            <a:ext cx="3071834" cy="1000132"/>
          </a:xfrm>
          <a:prstGeom prst="flowChartDocument">
            <a:avLst/>
          </a:prstGeom>
          <a:solidFill>
            <a:schemeClr val="accent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smtClean="0"/>
              <a:t>Было принято около 20 правительственных законопроектов</a:t>
            </a:r>
            <a:endParaRPr lang="ru-RU" dirty="0"/>
          </a:p>
        </p:txBody>
      </p:sp>
      <p:sp>
        <p:nvSpPr>
          <p:cNvPr id="8" name="Блок-схема: документ 7"/>
          <p:cNvSpPr/>
          <p:nvPr/>
        </p:nvSpPr>
        <p:spPr>
          <a:xfrm>
            <a:off x="5715008" y="1643050"/>
            <a:ext cx="3000396" cy="1285884"/>
          </a:xfrm>
          <a:prstGeom prst="flowChartDocument">
            <a:avLst/>
          </a:prstGeom>
          <a:solidFill>
            <a:schemeClr val="accent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smtClean="0"/>
              <a:t>Впервые началось обсуждение государственного бюджета</a:t>
            </a:r>
            <a:endParaRPr lang="ru-RU" dirty="0"/>
          </a:p>
        </p:txBody>
      </p:sp>
      <p:sp>
        <p:nvSpPr>
          <p:cNvPr id="17" name="Прямоугольник 16"/>
          <p:cNvSpPr/>
          <p:nvPr/>
        </p:nvSpPr>
        <p:spPr>
          <a:xfrm>
            <a:off x="4214810" y="3286124"/>
            <a:ext cx="3143272" cy="642942"/>
          </a:xfrm>
          <a:prstGeom prst="rect">
            <a:avLst/>
          </a:prstGeom>
          <a:solidFill>
            <a:schemeClr val="accent2">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smtClean="0"/>
              <a:t>Причины роспуска Второй Государственной Думы</a:t>
            </a:r>
            <a:endParaRPr lang="ru-RU" dirty="0"/>
          </a:p>
        </p:txBody>
      </p:sp>
      <p:cxnSp>
        <p:nvCxnSpPr>
          <p:cNvPr id="18" name="Прямая соединительная линия 17"/>
          <p:cNvCxnSpPr/>
          <p:nvPr/>
        </p:nvCxnSpPr>
        <p:spPr>
          <a:xfrm rot="10800000">
            <a:off x="3786182" y="3643314"/>
            <a:ext cx="428628"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rot="5400000">
            <a:off x="2786050" y="4643446"/>
            <a:ext cx="2000264"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3786182" y="4429132"/>
            <a:ext cx="214314" cy="1588"/>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1" name="Прямая со стрелкой 20"/>
          <p:cNvCxnSpPr/>
          <p:nvPr/>
        </p:nvCxnSpPr>
        <p:spPr>
          <a:xfrm>
            <a:off x="3786182" y="5643578"/>
            <a:ext cx="284958" cy="1588"/>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2" name="Блок-схема: альтернативный процесс 21"/>
          <p:cNvSpPr/>
          <p:nvPr/>
        </p:nvSpPr>
        <p:spPr>
          <a:xfrm>
            <a:off x="4071934" y="4071942"/>
            <a:ext cx="4786346" cy="642942"/>
          </a:xfrm>
          <a:prstGeom prst="flowChartAlternateProcess">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smtClean="0"/>
              <a:t>Аграрный вопрос;</a:t>
            </a:r>
            <a:endParaRPr lang="ru-RU" dirty="0"/>
          </a:p>
        </p:txBody>
      </p:sp>
      <p:sp>
        <p:nvSpPr>
          <p:cNvPr id="23" name="Блок-схема: альтернативный процесс 22"/>
          <p:cNvSpPr/>
          <p:nvPr/>
        </p:nvSpPr>
        <p:spPr>
          <a:xfrm>
            <a:off x="4071934" y="5000636"/>
            <a:ext cx="4857784" cy="1357322"/>
          </a:xfrm>
          <a:prstGeom prst="flowChartAlternateProcess">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dirty="0" smtClean="0"/>
              <a:t>обвинение правительством  Столыпина фракции социал-демократов в том, что она ведет революционную агитацию в войсках и промышляет военный переворот с целью захвата  государственной власти в стране.</a:t>
            </a:r>
            <a:endParaRPr lang="ru-RU" sz="1600" dirty="0"/>
          </a:p>
        </p:txBody>
      </p:sp>
      <p:cxnSp>
        <p:nvCxnSpPr>
          <p:cNvPr id="24" name="Прямая соединительная линия 23"/>
          <p:cNvCxnSpPr/>
          <p:nvPr/>
        </p:nvCxnSpPr>
        <p:spPr>
          <a:xfrm rot="5400000">
            <a:off x="-821569" y="3821909"/>
            <a:ext cx="278608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571472" y="3286124"/>
            <a:ext cx="213520" cy="1588"/>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6" name="Прямая со стрелкой 25"/>
          <p:cNvCxnSpPr/>
          <p:nvPr/>
        </p:nvCxnSpPr>
        <p:spPr>
          <a:xfrm>
            <a:off x="571472" y="5214950"/>
            <a:ext cx="214314" cy="1588"/>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37" name="Прямоугольник 36"/>
          <p:cNvSpPr/>
          <p:nvPr/>
        </p:nvSpPr>
        <p:spPr>
          <a:xfrm>
            <a:off x="785786" y="2857496"/>
            <a:ext cx="2571768" cy="785818"/>
          </a:xfrm>
          <a:prstGeom prst="rec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ru-RU" sz="1400" dirty="0" smtClean="0"/>
              <a:t>Законопроект о контрольных цифрах по контингенту солдат-новобранцев</a:t>
            </a:r>
            <a:endParaRPr lang="ru-RU" sz="1400" dirty="0"/>
          </a:p>
        </p:txBody>
      </p:sp>
      <p:sp>
        <p:nvSpPr>
          <p:cNvPr id="38" name="Прямоугольник 37"/>
          <p:cNvSpPr/>
          <p:nvPr/>
        </p:nvSpPr>
        <p:spPr>
          <a:xfrm>
            <a:off x="785786" y="3857628"/>
            <a:ext cx="2500330" cy="928694"/>
          </a:xfrm>
          <a:prstGeom prst="rec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ru-RU" sz="1400" dirty="0" smtClean="0"/>
              <a:t>Законопроект о выделении государственных ассигнований на помощь пострадавшим от неурожая</a:t>
            </a:r>
            <a:endParaRPr lang="ru-RU" sz="1400" dirty="0"/>
          </a:p>
        </p:txBody>
      </p:sp>
      <p:sp>
        <p:nvSpPr>
          <p:cNvPr id="39" name="Прямоугольник 38"/>
          <p:cNvSpPr/>
          <p:nvPr/>
        </p:nvSpPr>
        <p:spPr>
          <a:xfrm>
            <a:off x="785786" y="4929198"/>
            <a:ext cx="2500330" cy="1000132"/>
          </a:xfrm>
          <a:prstGeom prst="rec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ru-RU" sz="1400" dirty="0" smtClean="0"/>
              <a:t>Законопроект об упразднении военно-полевых судов</a:t>
            </a:r>
            <a:endParaRPr lang="ru-RU" sz="1400" dirty="0"/>
          </a:p>
        </p:txBody>
      </p:sp>
      <p:cxnSp>
        <p:nvCxnSpPr>
          <p:cNvPr id="40" name="Прямая со стрелкой 39"/>
          <p:cNvCxnSpPr/>
          <p:nvPr/>
        </p:nvCxnSpPr>
        <p:spPr>
          <a:xfrm>
            <a:off x="571472" y="4286256"/>
            <a:ext cx="214314" cy="1588"/>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7" name="Прямоугольник 26"/>
          <p:cNvSpPr/>
          <p:nvPr/>
        </p:nvSpPr>
        <p:spPr>
          <a:xfrm>
            <a:off x="428596" y="0"/>
            <a:ext cx="2786082" cy="1477328"/>
          </a:xfrm>
          <a:prstGeom prst="rect">
            <a:avLst/>
          </a:prstGeom>
        </p:spPr>
        <p:txBody>
          <a:bodyPr wrap="square">
            <a:spAutoFit/>
          </a:bodyPr>
          <a:lstStyle/>
          <a:p>
            <a:r>
              <a:rPr lang="ru-RU" b="1" dirty="0" smtClean="0">
                <a:solidFill>
                  <a:schemeClr val="tx2">
                    <a:lumMod val="75000"/>
                  </a:schemeClr>
                </a:solidFill>
              </a:rPr>
              <a:t>ВТОРАЯ ГОСУДАРСТВЕННАЯ ДУМА </a:t>
            </a:r>
            <a:br>
              <a:rPr lang="ru-RU" b="1" dirty="0" smtClean="0">
                <a:solidFill>
                  <a:schemeClr val="tx2">
                    <a:lumMod val="75000"/>
                  </a:schemeClr>
                </a:solidFill>
              </a:rPr>
            </a:br>
            <a:r>
              <a:rPr lang="ru-RU" b="1" dirty="0" smtClean="0">
                <a:solidFill>
                  <a:schemeClr val="tx2">
                    <a:lumMod val="75000"/>
                  </a:schemeClr>
                </a:solidFill>
              </a:rPr>
              <a:t>(20 февраля 1907 г.- 3 июня 1907г.)</a:t>
            </a:r>
            <a:endParaRPr lang="ru-RU"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dirty="0" smtClean="0"/>
              <a:t>ТРЕТЬЯ ГОСУДАРСТВЕННАЯ ДУМА </a:t>
            </a:r>
            <a:br>
              <a:rPr lang="ru-RU" sz="3600" dirty="0" smtClean="0"/>
            </a:br>
            <a:r>
              <a:rPr lang="ru-RU" sz="3600" dirty="0" smtClean="0"/>
              <a:t>(1.11.1907 г.- 12.06.1912г.)</a:t>
            </a:r>
            <a:endParaRPr lang="ru-RU" sz="3600" dirty="0"/>
          </a:p>
        </p:txBody>
      </p:sp>
      <p:sp>
        <p:nvSpPr>
          <p:cNvPr id="4" name="Горизонтальный свиток 3"/>
          <p:cNvSpPr/>
          <p:nvPr/>
        </p:nvSpPr>
        <p:spPr>
          <a:xfrm>
            <a:off x="1857356" y="1357298"/>
            <a:ext cx="6929486" cy="1071570"/>
          </a:xfrm>
          <a:prstGeom prst="horizontalScroll">
            <a:avLst/>
          </a:prstGeom>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smtClean="0"/>
              <a:t>Единственная из дореволюционных Дум, которая полностью проработала предусмотренный законодательством того времени пятилетний срок ее полномочий.</a:t>
            </a:r>
            <a:endParaRPr lang="ru-RU" dirty="0"/>
          </a:p>
        </p:txBody>
      </p:sp>
      <p:sp>
        <p:nvSpPr>
          <p:cNvPr id="5" name="Прямоугольник с двумя вырезанными соседними углами 4"/>
          <p:cNvSpPr/>
          <p:nvPr/>
        </p:nvSpPr>
        <p:spPr>
          <a:xfrm>
            <a:off x="3143240" y="2428868"/>
            <a:ext cx="2857520" cy="928694"/>
          </a:xfrm>
          <a:prstGeom prst="snip2Same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smtClean="0"/>
              <a:t>Итоги деятельности Государственной Думы</a:t>
            </a:r>
            <a:endParaRPr lang="ru-RU" dirty="0"/>
          </a:p>
        </p:txBody>
      </p:sp>
      <p:cxnSp>
        <p:nvCxnSpPr>
          <p:cNvPr id="6" name="Прямая соединительная линия 5"/>
          <p:cNvCxnSpPr>
            <a:stCxn id="5" idx="1"/>
          </p:cNvCxnSpPr>
          <p:nvPr/>
        </p:nvCxnSpPr>
        <p:spPr>
          <a:xfrm rot="5400000">
            <a:off x="3607587" y="4321975"/>
            <a:ext cx="1928826"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3643306" y="3714752"/>
            <a:ext cx="2000264"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Блок-схема: документ 7"/>
          <p:cNvSpPr/>
          <p:nvPr/>
        </p:nvSpPr>
        <p:spPr>
          <a:xfrm>
            <a:off x="571472" y="3429000"/>
            <a:ext cx="3071834" cy="785818"/>
          </a:xfrm>
          <a:prstGeom prst="flowChartDocument">
            <a:avLst/>
          </a:prstGeom>
          <a:solidFill>
            <a:schemeClr val="accent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smtClean="0"/>
              <a:t>Закон о годовом государственном бюджете</a:t>
            </a:r>
            <a:endParaRPr lang="ru-RU" dirty="0"/>
          </a:p>
        </p:txBody>
      </p:sp>
      <p:cxnSp>
        <p:nvCxnSpPr>
          <p:cNvPr id="9" name="Прямая со стрелкой 8"/>
          <p:cNvCxnSpPr/>
          <p:nvPr/>
        </p:nvCxnSpPr>
        <p:spPr>
          <a:xfrm>
            <a:off x="3643306" y="4500570"/>
            <a:ext cx="2000264"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Блок-схема: документ 9"/>
          <p:cNvSpPr/>
          <p:nvPr/>
        </p:nvSpPr>
        <p:spPr>
          <a:xfrm>
            <a:off x="571472" y="4214818"/>
            <a:ext cx="3071834" cy="785818"/>
          </a:xfrm>
          <a:prstGeom prst="flowChartDocument">
            <a:avLst/>
          </a:prstGeom>
          <a:solidFill>
            <a:schemeClr val="accent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dirty="0" smtClean="0"/>
              <a:t>Правительственная  реформа крестьянского землевладения</a:t>
            </a:r>
            <a:endParaRPr lang="ru-RU" sz="1600" dirty="0"/>
          </a:p>
        </p:txBody>
      </p:sp>
      <p:sp>
        <p:nvSpPr>
          <p:cNvPr id="11" name="Блок-схема: документ 10"/>
          <p:cNvSpPr/>
          <p:nvPr/>
        </p:nvSpPr>
        <p:spPr>
          <a:xfrm>
            <a:off x="5643570" y="3429000"/>
            <a:ext cx="3071834" cy="857256"/>
          </a:xfrm>
          <a:prstGeom prst="flowChartDocument">
            <a:avLst/>
          </a:prstGeom>
          <a:solidFill>
            <a:schemeClr val="accent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dirty="0" smtClean="0"/>
              <a:t>Учреждение земств на южной и западной территориях Российской империи</a:t>
            </a:r>
            <a:endParaRPr lang="ru-RU" sz="1600" dirty="0"/>
          </a:p>
        </p:txBody>
      </p:sp>
      <p:cxnSp>
        <p:nvCxnSpPr>
          <p:cNvPr id="12" name="Прямая со стрелкой 11"/>
          <p:cNvCxnSpPr/>
          <p:nvPr/>
        </p:nvCxnSpPr>
        <p:spPr>
          <a:xfrm>
            <a:off x="3643306" y="5286388"/>
            <a:ext cx="2000264"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Блок-схема: документ 12"/>
          <p:cNvSpPr/>
          <p:nvPr/>
        </p:nvSpPr>
        <p:spPr>
          <a:xfrm>
            <a:off x="571472" y="5000636"/>
            <a:ext cx="3071834" cy="1143008"/>
          </a:xfrm>
          <a:prstGeom prst="flowChartDocument">
            <a:avLst/>
          </a:prstGeom>
          <a:solidFill>
            <a:schemeClr val="accent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dirty="0" smtClean="0"/>
              <a:t>Принятие страховых законов по обеспечению рабочих в случаях травматизма и болезней</a:t>
            </a:r>
            <a:endParaRPr lang="ru-RU" sz="1600" dirty="0"/>
          </a:p>
        </p:txBody>
      </p:sp>
      <p:sp>
        <p:nvSpPr>
          <p:cNvPr id="14" name="Блок-схема: документ 13"/>
          <p:cNvSpPr/>
          <p:nvPr/>
        </p:nvSpPr>
        <p:spPr>
          <a:xfrm>
            <a:off x="5643570" y="4286256"/>
            <a:ext cx="3071834" cy="571504"/>
          </a:xfrm>
          <a:prstGeom prst="flowChartDocument">
            <a:avLst/>
          </a:prstGeom>
          <a:solidFill>
            <a:schemeClr val="accent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dirty="0" smtClean="0"/>
              <a:t>Принятие программы морского ведомства</a:t>
            </a:r>
            <a:endParaRPr lang="ru-RU" sz="1600" dirty="0"/>
          </a:p>
        </p:txBody>
      </p:sp>
      <p:sp>
        <p:nvSpPr>
          <p:cNvPr id="25" name="Блок-схема: документ 24"/>
          <p:cNvSpPr/>
          <p:nvPr/>
        </p:nvSpPr>
        <p:spPr>
          <a:xfrm>
            <a:off x="5643570" y="4857760"/>
            <a:ext cx="3143272" cy="1214446"/>
          </a:xfrm>
          <a:prstGeom prst="flowChartDocument">
            <a:avLst/>
          </a:prstGeom>
          <a:solidFill>
            <a:schemeClr val="accent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400" dirty="0" smtClean="0"/>
              <a:t>Были существенно увеличены государственные дотации земствам на строительство и содержание школ, значительно расширилась сеть народных школ и училищ</a:t>
            </a:r>
            <a:endParaRPr lang="ru-RU" sz="1400" dirty="0"/>
          </a:p>
        </p:txBody>
      </p:sp>
      <p:pic>
        <p:nvPicPr>
          <p:cNvPr id="4098" name="Picture 2"/>
          <p:cNvPicPr>
            <a:picLocks noChangeAspect="1" noChangeArrowheads="1"/>
          </p:cNvPicPr>
          <p:nvPr/>
        </p:nvPicPr>
        <p:blipFill>
          <a:blip r:embed="rId2" cstate="email"/>
          <a:srcRect/>
          <a:stretch>
            <a:fillRect/>
          </a:stretch>
        </p:blipFill>
        <p:spPr bwMode="auto">
          <a:xfrm>
            <a:off x="305514" y="785795"/>
            <a:ext cx="1408966" cy="2143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428604"/>
            <a:ext cx="7498080" cy="1143000"/>
          </a:xfrm>
        </p:spPr>
        <p:txBody>
          <a:bodyPr>
            <a:noAutofit/>
          </a:bodyPr>
          <a:lstStyle/>
          <a:p>
            <a:pPr algn="ctr"/>
            <a:r>
              <a:rPr lang="ru-RU" sz="3600" dirty="0" smtClean="0"/>
              <a:t>ЧЕТВЕРТАЯ ГОСУДАРСТВЕННАЯ ДУМА </a:t>
            </a:r>
            <a:br>
              <a:rPr lang="ru-RU" sz="3600" dirty="0" smtClean="0"/>
            </a:br>
            <a:r>
              <a:rPr lang="ru-RU" sz="3600" dirty="0" smtClean="0"/>
              <a:t>(15.11.1912 г.- 25.02.1917г.)</a:t>
            </a:r>
            <a:endParaRPr lang="ru-RU" sz="3600" dirty="0"/>
          </a:p>
        </p:txBody>
      </p:sp>
      <p:pic>
        <p:nvPicPr>
          <p:cNvPr id="5122" name="Picture 2"/>
          <p:cNvPicPr>
            <a:picLocks noChangeAspect="1" noChangeArrowheads="1"/>
          </p:cNvPicPr>
          <p:nvPr/>
        </p:nvPicPr>
        <p:blipFill>
          <a:blip r:embed="rId2" cstate="email"/>
          <a:srcRect/>
          <a:stretch>
            <a:fillRect/>
          </a:stretch>
        </p:blipFill>
        <p:spPr bwMode="auto">
          <a:xfrm>
            <a:off x="7143768" y="3429000"/>
            <a:ext cx="1357322" cy="28028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Овал 4"/>
          <p:cNvSpPr/>
          <p:nvPr/>
        </p:nvSpPr>
        <p:spPr>
          <a:xfrm>
            <a:off x="642910" y="1857364"/>
            <a:ext cx="2357454" cy="57150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t>Царское правительство</a:t>
            </a:r>
            <a:endParaRPr lang="ru-RU" dirty="0"/>
          </a:p>
        </p:txBody>
      </p:sp>
      <p:sp>
        <p:nvSpPr>
          <p:cNvPr id="6" name="Овал 5"/>
          <p:cNvSpPr/>
          <p:nvPr/>
        </p:nvSpPr>
        <p:spPr>
          <a:xfrm>
            <a:off x="5214942" y="1857364"/>
            <a:ext cx="2786050" cy="57150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t>Государственная Дума</a:t>
            </a:r>
            <a:endParaRPr lang="ru-RU" dirty="0"/>
          </a:p>
        </p:txBody>
      </p:sp>
      <p:sp>
        <p:nvSpPr>
          <p:cNvPr id="7" name="Двойная стрелка влево/вправо 6"/>
          <p:cNvSpPr/>
          <p:nvPr/>
        </p:nvSpPr>
        <p:spPr>
          <a:xfrm>
            <a:off x="3000332" y="1785926"/>
            <a:ext cx="2214578" cy="642942"/>
          </a:xfrm>
          <a:prstGeom prst="leftRightArrow">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smtClean="0"/>
              <a:t>Конфронтация </a:t>
            </a:r>
            <a:endParaRPr lang="ru-RU" dirty="0"/>
          </a:p>
        </p:txBody>
      </p:sp>
      <p:sp>
        <p:nvSpPr>
          <p:cNvPr id="9" name="Прямоугольник с одним вырезанным скругленным углом 8"/>
          <p:cNvSpPr/>
          <p:nvPr/>
        </p:nvSpPr>
        <p:spPr>
          <a:xfrm>
            <a:off x="285720" y="2500306"/>
            <a:ext cx="3571900" cy="1428760"/>
          </a:xfrm>
          <a:prstGeom prst="snip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Смена премьер-министров (</a:t>
            </a:r>
            <a:r>
              <a:rPr lang="ru-RU" dirty="0" err="1" smtClean="0"/>
              <a:t>В.Н.Коковцев</a:t>
            </a:r>
            <a:r>
              <a:rPr lang="ru-RU" dirty="0" smtClean="0"/>
              <a:t>, И.Л.Горемыкин, Б.В.Штюрмер, А.Ф.Трепов, </a:t>
            </a:r>
          </a:p>
          <a:p>
            <a:pPr algn="ctr"/>
            <a:r>
              <a:rPr lang="ru-RU" dirty="0" smtClean="0"/>
              <a:t>Н.Д. Голицын )</a:t>
            </a:r>
            <a:endParaRPr lang="ru-RU" dirty="0"/>
          </a:p>
        </p:txBody>
      </p:sp>
      <p:sp>
        <p:nvSpPr>
          <p:cNvPr id="10" name="Прямоугольник с одним вырезанным скругленным углом 9"/>
          <p:cNvSpPr/>
          <p:nvPr/>
        </p:nvSpPr>
        <p:spPr>
          <a:xfrm>
            <a:off x="5000628" y="2500306"/>
            <a:ext cx="2857520" cy="642942"/>
          </a:xfrm>
          <a:prstGeom prst="snip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Создание Прогрессивного блока</a:t>
            </a:r>
            <a:endParaRPr lang="ru-RU" dirty="0"/>
          </a:p>
        </p:txBody>
      </p:sp>
      <p:cxnSp>
        <p:nvCxnSpPr>
          <p:cNvPr id="11" name="Прямая соединительная линия 10"/>
          <p:cNvCxnSpPr/>
          <p:nvPr/>
        </p:nvCxnSpPr>
        <p:spPr>
          <a:xfrm rot="5400000">
            <a:off x="4751389" y="4464057"/>
            <a:ext cx="2643206"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10800000">
            <a:off x="5715008" y="4357694"/>
            <a:ext cx="357952" cy="1588"/>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5" name="Прямая со стрелкой 14"/>
          <p:cNvCxnSpPr/>
          <p:nvPr/>
        </p:nvCxnSpPr>
        <p:spPr>
          <a:xfrm rot="10800000">
            <a:off x="5715008" y="5786454"/>
            <a:ext cx="357952" cy="1588"/>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7" name="Прямоугольник 16"/>
          <p:cNvSpPr/>
          <p:nvPr/>
        </p:nvSpPr>
        <p:spPr>
          <a:xfrm>
            <a:off x="2357422" y="4000504"/>
            <a:ext cx="3357586" cy="78581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t>Создание  «Кабинета общественного доверия»</a:t>
            </a:r>
            <a:endParaRPr lang="ru-RU" dirty="0"/>
          </a:p>
        </p:txBody>
      </p:sp>
      <p:sp>
        <p:nvSpPr>
          <p:cNvPr id="18" name="Прямоугольник 17"/>
          <p:cNvSpPr/>
          <p:nvPr/>
        </p:nvSpPr>
        <p:spPr>
          <a:xfrm>
            <a:off x="2214546" y="5214950"/>
            <a:ext cx="3500462" cy="142876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smtClean="0"/>
              <a:t>Выступление за проведение широких демократических реформ в стране при сохранении монархической формы правления, но в ее конституционном виде</a:t>
            </a:r>
            <a:endParaRPr lang="ru-RU"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вырезанными соседними углами 3"/>
          <p:cNvSpPr/>
          <p:nvPr/>
        </p:nvSpPr>
        <p:spPr>
          <a:xfrm>
            <a:off x="3214678" y="142852"/>
            <a:ext cx="2857520" cy="928694"/>
          </a:xfrm>
          <a:prstGeom prst="snip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t>Итоги деятельности Государственной Думы</a:t>
            </a:r>
            <a:endParaRPr lang="ru-RU" dirty="0"/>
          </a:p>
        </p:txBody>
      </p:sp>
      <p:cxnSp>
        <p:nvCxnSpPr>
          <p:cNvPr id="5" name="Прямая соединительная линия 4"/>
          <p:cNvCxnSpPr/>
          <p:nvPr/>
        </p:nvCxnSpPr>
        <p:spPr>
          <a:xfrm rot="5400000">
            <a:off x="4287042" y="1428736"/>
            <a:ext cx="713586" cy="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3714744" y="1785926"/>
            <a:ext cx="2000264"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Блок-схема: документ 6"/>
          <p:cNvSpPr/>
          <p:nvPr/>
        </p:nvSpPr>
        <p:spPr>
          <a:xfrm>
            <a:off x="642910" y="1285860"/>
            <a:ext cx="3071834" cy="1214446"/>
          </a:xfrm>
          <a:prstGeom prst="flowChartDocument">
            <a:avLst/>
          </a:prstGeom>
          <a:solidFill>
            <a:schemeClr val="accent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2000" dirty="0" smtClean="0"/>
              <a:t>Закон о перевооружении армии</a:t>
            </a:r>
            <a:endParaRPr lang="ru-RU" sz="2000" dirty="0"/>
          </a:p>
        </p:txBody>
      </p:sp>
      <p:sp>
        <p:nvSpPr>
          <p:cNvPr id="8" name="Блок-схема: документ 7"/>
          <p:cNvSpPr/>
          <p:nvPr/>
        </p:nvSpPr>
        <p:spPr>
          <a:xfrm>
            <a:off x="5715008" y="1214422"/>
            <a:ext cx="3000396" cy="1214446"/>
          </a:xfrm>
          <a:prstGeom prst="flowChartDocument">
            <a:avLst/>
          </a:prstGeom>
          <a:solidFill>
            <a:schemeClr val="accent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2000" dirty="0" smtClean="0"/>
              <a:t>Закон о кооперации, об ответственности чиновников</a:t>
            </a:r>
            <a:endParaRPr lang="ru-RU" sz="2000" dirty="0"/>
          </a:p>
        </p:txBody>
      </p:sp>
      <p:sp>
        <p:nvSpPr>
          <p:cNvPr id="9" name="Прямоугольник 8"/>
          <p:cNvSpPr/>
          <p:nvPr/>
        </p:nvSpPr>
        <p:spPr>
          <a:xfrm>
            <a:off x="500034" y="2857496"/>
            <a:ext cx="4214842" cy="3429024"/>
          </a:xfrm>
          <a:prstGeom prst="rect">
            <a:avLst/>
          </a:prstGeom>
          <a:solidFill>
            <a:schemeClr val="accent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ru-RU" sz="2400" b="1" dirty="0" smtClean="0"/>
              <a:t>С началом 1-й Мировой войны сессии Государственной думы созывались нерегулярно, основное законодательство осуществлялось правительством помимо Думы.</a:t>
            </a:r>
            <a:endParaRPr lang="ru-RU" sz="2400" dirty="0"/>
          </a:p>
        </p:txBody>
      </p:sp>
      <p:pic>
        <p:nvPicPr>
          <p:cNvPr id="6146" name="Picture 2"/>
          <p:cNvPicPr>
            <a:picLocks noChangeAspect="1" noChangeArrowheads="1"/>
          </p:cNvPicPr>
          <p:nvPr/>
        </p:nvPicPr>
        <p:blipFill>
          <a:blip r:embed="rId2"/>
          <a:srcRect/>
          <a:stretch>
            <a:fillRect/>
          </a:stretch>
        </p:blipFill>
        <p:spPr bwMode="auto">
          <a:xfrm>
            <a:off x="5000627" y="2928934"/>
            <a:ext cx="4049917" cy="3000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1143000"/>
          </a:xfrm>
        </p:spPr>
        <p:txBody>
          <a:bodyPr>
            <a:noAutofit/>
          </a:bodyPr>
          <a:lstStyle/>
          <a:p>
            <a:pPr algn="ctr"/>
            <a:r>
              <a:rPr lang="ru-RU" sz="3200" i="1" dirty="0" smtClean="0">
                <a:effectLst>
                  <a:outerShdw blurRad="38100" dist="38100" dir="2700000" algn="tl">
                    <a:srgbClr val="000000">
                      <a:alpha val="43137"/>
                    </a:srgbClr>
                  </a:outerShdw>
                </a:effectLst>
              </a:rPr>
              <a:t>Государственная Дума первого созыва (11.01.1994 г.-22.12.1995 г.)</a:t>
            </a:r>
            <a:endParaRPr lang="ru-RU" sz="3200" i="1" dirty="0">
              <a:effectLst>
                <a:outerShdw blurRad="38100" dist="38100" dir="2700000" algn="tl">
                  <a:srgbClr val="000000">
                    <a:alpha val="43137"/>
                  </a:srgbClr>
                </a:outerShdw>
              </a:effectLst>
            </a:endParaRPr>
          </a:p>
        </p:txBody>
      </p:sp>
      <p:sp>
        <p:nvSpPr>
          <p:cNvPr id="4" name="Скругленный прямоугольник 3"/>
          <p:cNvSpPr/>
          <p:nvPr/>
        </p:nvSpPr>
        <p:spPr>
          <a:xfrm>
            <a:off x="2743200" y="1600200"/>
            <a:ext cx="3733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Деятельность думы</a:t>
            </a:r>
            <a:endParaRPr lang="ru-RU" sz="2800" dirty="0"/>
          </a:p>
        </p:txBody>
      </p:sp>
      <p:sp>
        <p:nvSpPr>
          <p:cNvPr id="5" name="Прямоугольник с одним скругленным углом 4"/>
          <p:cNvSpPr/>
          <p:nvPr/>
        </p:nvSpPr>
        <p:spPr>
          <a:xfrm>
            <a:off x="152400" y="2895600"/>
            <a:ext cx="1752600" cy="1219200"/>
          </a:xfrm>
          <a:prstGeom prst="round1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Избиралась на 2 года.</a:t>
            </a:r>
            <a:endParaRPr lang="ru-RU" dirty="0"/>
          </a:p>
        </p:txBody>
      </p:sp>
      <p:sp>
        <p:nvSpPr>
          <p:cNvPr id="6" name="Прямоугольник с одним скругленным углом 5"/>
          <p:cNvSpPr/>
          <p:nvPr/>
        </p:nvSpPr>
        <p:spPr>
          <a:xfrm>
            <a:off x="4419600" y="3429000"/>
            <a:ext cx="1752600" cy="1219200"/>
          </a:xfrm>
          <a:prstGeom prst="round1Rect">
            <a:avLst>
              <a:gd name="adj" fmla="val 21684"/>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ln>
                  <a:solidFill>
                    <a:schemeClr val="tx1"/>
                  </a:solidFill>
                </a:ln>
                <a:solidFill>
                  <a:sysClr val="windowText" lastClr="000000"/>
                </a:solidFill>
                <a:hlinkClick r:id="rId2" action="ppaction://hlinksldjump"/>
              </a:rPr>
              <a:t>Состав фракций </a:t>
            </a:r>
            <a:r>
              <a:rPr lang="ru-RU" dirty="0" smtClean="0"/>
              <a:t>постоянно менялся</a:t>
            </a:r>
            <a:endParaRPr lang="ru-RU" dirty="0"/>
          </a:p>
        </p:txBody>
      </p:sp>
      <p:sp>
        <p:nvSpPr>
          <p:cNvPr id="8" name="Прямоугольник с одним скругленным углом 7"/>
          <p:cNvSpPr/>
          <p:nvPr/>
        </p:nvSpPr>
        <p:spPr>
          <a:xfrm>
            <a:off x="6858000" y="3505200"/>
            <a:ext cx="2286000" cy="1219200"/>
          </a:xfrm>
          <a:prstGeom prst="round1Rect">
            <a:avLst>
              <a:gd name="adj" fmla="val 34269"/>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Политически отличалась неустойчивостью</a:t>
            </a:r>
            <a:endParaRPr lang="ru-RU" dirty="0"/>
          </a:p>
        </p:txBody>
      </p:sp>
      <p:sp>
        <p:nvSpPr>
          <p:cNvPr id="9" name="Прямоугольник с одним скругленным углом 8"/>
          <p:cNvSpPr/>
          <p:nvPr/>
        </p:nvSpPr>
        <p:spPr>
          <a:xfrm>
            <a:off x="2057400" y="3962400"/>
            <a:ext cx="2209800" cy="1219200"/>
          </a:xfrm>
          <a:prstGeom prst="round1Rect">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solidFill>
                  <a:schemeClr val="tx1"/>
                </a:solidFill>
              </a:rPr>
              <a:t>В июле 1995 года выражала недоверие правительству</a:t>
            </a:r>
          </a:p>
        </p:txBody>
      </p:sp>
      <p:sp>
        <p:nvSpPr>
          <p:cNvPr id="10" name="Стрелка вниз 9"/>
          <p:cNvSpPr/>
          <p:nvPr/>
        </p:nvSpPr>
        <p:spPr>
          <a:xfrm rot="2499936">
            <a:off x="1909287" y="2032990"/>
            <a:ext cx="762000" cy="990600"/>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Стрелка вниз 10"/>
          <p:cNvSpPr/>
          <p:nvPr/>
        </p:nvSpPr>
        <p:spPr>
          <a:xfrm rot="968727">
            <a:off x="3053973" y="2709690"/>
            <a:ext cx="1037526" cy="1286217"/>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Стрелка вниз 11"/>
          <p:cNvSpPr/>
          <p:nvPr/>
        </p:nvSpPr>
        <p:spPr>
          <a:xfrm rot="19615895">
            <a:off x="6304541" y="2566060"/>
            <a:ext cx="762000" cy="990600"/>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Стрелка вниз 12"/>
          <p:cNvSpPr/>
          <p:nvPr/>
        </p:nvSpPr>
        <p:spPr>
          <a:xfrm>
            <a:off x="4648200" y="2667000"/>
            <a:ext cx="544236" cy="752681"/>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ru-RU"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Прямоугольник с одним скругленным углом 13"/>
          <p:cNvSpPr/>
          <p:nvPr/>
        </p:nvSpPr>
        <p:spPr>
          <a:xfrm>
            <a:off x="609600" y="5257800"/>
            <a:ext cx="8382000" cy="1600200"/>
          </a:xfrm>
          <a:prstGeom prst="round1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…были приняты федеральные </a:t>
            </a:r>
            <a:r>
              <a:rPr lang="ru-RU" b="1" u="sng" dirty="0" smtClean="0">
                <a:effectLst>
                  <a:outerShdw blurRad="38100" dist="38100" dir="2700000" algn="tl">
                    <a:srgbClr val="000000">
                      <a:alpha val="43137"/>
                    </a:srgbClr>
                  </a:outerShdw>
                </a:effectLst>
              </a:rPr>
              <a:t>конституционные</a:t>
            </a:r>
            <a:r>
              <a:rPr lang="ru-RU" b="1" dirty="0" smtClean="0"/>
              <a:t> законы: «</a:t>
            </a:r>
            <a:r>
              <a:rPr lang="ru-RU" b="1" u="sng" dirty="0" smtClean="0">
                <a:effectLst>
                  <a:outerShdw blurRad="38100" dist="38100" dir="2700000" algn="tl">
                    <a:srgbClr val="000000">
                      <a:alpha val="43137"/>
                    </a:srgbClr>
                  </a:outerShdw>
                </a:effectLst>
              </a:rPr>
              <a:t>Об арбитражных судах в Российской Федерации</a:t>
            </a:r>
            <a:r>
              <a:rPr lang="ru-RU" b="1" dirty="0" smtClean="0"/>
              <a:t>» и «</a:t>
            </a:r>
            <a:r>
              <a:rPr lang="ru-RU" b="1" u="sng" dirty="0" smtClean="0">
                <a:effectLst>
                  <a:outerShdw blurRad="38100" dist="38100" dir="2700000" algn="tl">
                    <a:srgbClr val="000000">
                      <a:alpha val="43137"/>
                    </a:srgbClr>
                  </a:outerShdw>
                </a:effectLst>
              </a:rPr>
              <a:t>О Конституционном Суде Российской Федерации</a:t>
            </a:r>
            <a:r>
              <a:rPr lang="ru-RU" b="1" dirty="0" smtClean="0"/>
              <a:t>», «</a:t>
            </a:r>
            <a:r>
              <a:rPr lang="ru-RU" b="1" u="sng" dirty="0" smtClean="0">
                <a:effectLst>
                  <a:outerShdw blurRad="38100" dist="38100" dir="2700000" algn="tl">
                    <a:srgbClr val="000000">
                      <a:alpha val="43137"/>
                    </a:srgbClr>
                  </a:outerShdw>
                </a:effectLst>
              </a:rPr>
              <a:t>О референдуме Российской Федерации</a:t>
            </a:r>
            <a:r>
              <a:rPr lang="ru-RU" b="1" dirty="0" smtClean="0"/>
              <a:t>»; первая часть Гражданского кодекса; Семейный, Водный, Арбитражный процессуальный кодексы. Всего за два года работы Дума приняла 461 закон, из них 310 вступило в действие</a:t>
            </a:r>
            <a:endParaRPr lang="ru-RU" b="1" dirty="0"/>
          </a:p>
        </p:txBody>
      </p:sp>
      <p:pic>
        <p:nvPicPr>
          <p:cNvPr id="16" name="Рисунок 3" descr="picture.jpg"/>
          <p:cNvPicPr>
            <a:picLocks noChangeAspect="1"/>
          </p:cNvPicPr>
          <p:nvPr/>
        </p:nvPicPr>
        <p:blipFill>
          <a:blip r:embed="rId3"/>
          <a:srcRect/>
          <a:stretch>
            <a:fillRect/>
          </a:stretch>
        </p:blipFill>
        <p:spPr bwMode="auto">
          <a:xfrm>
            <a:off x="7215206" y="928670"/>
            <a:ext cx="1716088" cy="1489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p:cNvSpPr txBox="1"/>
          <p:nvPr/>
        </p:nvSpPr>
        <p:spPr>
          <a:xfrm>
            <a:off x="7358082" y="2571744"/>
            <a:ext cx="1428760" cy="830997"/>
          </a:xfrm>
          <a:prstGeom prst="rect">
            <a:avLst/>
          </a:prstGeom>
          <a:noFill/>
        </p:spPr>
        <p:txBody>
          <a:bodyPr wrap="square" rtlCol="0">
            <a:spAutoFit/>
          </a:bodyPr>
          <a:lstStyle/>
          <a:p>
            <a:r>
              <a:rPr lang="ru-RU" sz="1200" dirty="0" smtClean="0">
                <a:latin typeface="Times New Roman" pitchFamily="18" charset="0"/>
                <a:cs typeface="Times New Roman" pitchFamily="18" charset="0"/>
              </a:rPr>
              <a:t>И.П. Рыбкин (фракция Аграрной партии России).</a:t>
            </a:r>
            <a:endParaRPr lang="ru-RU" sz="1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dirty="0" smtClean="0">
                <a:effectLst>
                  <a:outerShdw blurRad="38100" dist="38100" dir="2700000" algn="tl">
                    <a:srgbClr val="000000">
                      <a:alpha val="43137"/>
                    </a:srgbClr>
                  </a:outerShdw>
                </a:effectLst>
              </a:rPr>
              <a:t>Государственная Дума Российской Федерации 2 созыва (16. 01. 1996 г.-24 .12. 1999 г.)</a:t>
            </a:r>
            <a:endParaRPr lang="ru-RU" sz="3200" b="1" dirty="0">
              <a:effectLst>
                <a:outerShdw blurRad="38100" dist="38100" dir="2700000" algn="tl">
                  <a:srgbClr val="000000">
                    <a:alpha val="43137"/>
                  </a:srgbClr>
                </a:outerShdw>
              </a:effectLst>
            </a:endParaRPr>
          </a:p>
        </p:txBody>
      </p:sp>
      <p:sp>
        <p:nvSpPr>
          <p:cNvPr id="4" name="Прямоугольник с двумя скругленными соседними углами 3"/>
          <p:cNvSpPr/>
          <p:nvPr/>
        </p:nvSpPr>
        <p:spPr>
          <a:xfrm>
            <a:off x="2819400" y="1828800"/>
            <a:ext cx="2971800" cy="1447800"/>
          </a:xfrm>
          <a:prstGeom prst="round2Same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sz="2800" b="1"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Деятельность думы</a:t>
            </a:r>
            <a:endParaRPr lang="ru-RU" sz="2800" b="1"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Стрелка вправо 4"/>
          <p:cNvSpPr/>
          <p:nvPr/>
        </p:nvSpPr>
        <p:spPr>
          <a:xfrm rot="7641598">
            <a:off x="1544701" y="3162105"/>
            <a:ext cx="1047523"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Шестиугольник 6"/>
          <p:cNvSpPr/>
          <p:nvPr/>
        </p:nvSpPr>
        <p:spPr>
          <a:xfrm rot="21378215">
            <a:off x="6961249" y="2886519"/>
            <a:ext cx="2133600" cy="1593623"/>
          </a:xfrm>
          <a:prstGeom prst="hexagon">
            <a:avLst>
              <a:gd name="adj" fmla="val 15379"/>
              <a:gd name="vf" fmla="val 115470"/>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smtClean="0">
                <a:latin typeface="Times New Roman" pitchFamily="18" charset="0"/>
                <a:cs typeface="Times New Roman" pitchFamily="18" charset="0"/>
              </a:rPr>
              <a:t>Депутаты этого состава рассмотрели 1730 законопроектов.</a:t>
            </a:r>
            <a:endParaRPr lang="ru-RU" sz="1600" dirty="0">
              <a:latin typeface="Times New Roman" pitchFamily="18" charset="0"/>
              <a:cs typeface="Times New Roman" pitchFamily="18" charset="0"/>
            </a:endParaRPr>
          </a:p>
        </p:txBody>
      </p:sp>
      <p:sp>
        <p:nvSpPr>
          <p:cNvPr id="8" name="Шестиугольник 7"/>
          <p:cNvSpPr/>
          <p:nvPr/>
        </p:nvSpPr>
        <p:spPr>
          <a:xfrm rot="246055">
            <a:off x="43295" y="4045206"/>
            <a:ext cx="2362200" cy="1295400"/>
          </a:xfrm>
          <a:prstGeom prst="hexagon">
            <a:avLst>
              <a:gd name="adj" fmla="val 10868"/>
              <a:gd name="vf" fmla="val 115470"/>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smtClean="0"/>
              <a:t>Деятельность думы отличалась вниманием к социальным делам</a:t>
            </a:r>
            <a:endParaRPr lang="ru-RU" sz="1600" dirty="0"/>
          </a:p>
        </p:txBody>
      </p:sp>
      <p:sp>
        <p:nvSpPr>
          <p:cNvPr id="9" name="Шестиугольник 8"/>
          <p:cNvSpPr/>
          <p:nvPr/>
        </p:nvSpPr>
        <p:spPr>
          <a:xfrm>
            <a:off x="609600" y="5562600"/>
            <a:ext cx="8534400" cy="1295400"/>
          </a:xfrm>
          <a:prstGeom prst="hexagon">
            <a:avLst>
              <a:gd name="adj" fmla="val 15379"/>
              <a:gd name="vf" fmla="val 11547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i="1" dirty="0" smtClean="0">
                <a:solidFill>
                  <a:schemeClr val="tx1"/>
                </a:solidFill>
                <a:effectLst>
                  <a:outerShdw blurRad="38100" dist="38100" dir="2700000" algn="tl">
                    <a:srgbClr val="000000">
                      <a:alpha val="43137"/>
                    </a:srgbClr>
                  </a:outerShdw>
                </a:effectLst>
              </a:rPr>
              <a:t>За четыре года работы депутаты приняли 1036 федеральных законов (715 из них на данный момент обрели юридическую силу) и ратифицировали 212 законов, двусторонних договоров и соглашений, международных конвенций</a:t>
            </a:r>
            <a:endParaRPr lang="ru-RU" b="1" i="1" dirty="0">
              <a:solidFill>
                <a:schemeClr val="tx1"/>
              </a:solidFill>
              <a:effectLst>
                <a:outerShdw blurRad="38100" dist="38100" dir="2700000" algn="tl">
                  <a:srgbClr val="000000">
                    <a:alpha val="43137"/>
                  </a:srgbClr>
                </a:outerShdw>
              </a:effectLst>
            </a:endParaRPr>
          </a:p>
        </p:txBody>
      </p:sp>
      <p:sp>
        <p:nvSpPr>
          <p:cNvPr id="10" name="Стрелка вправо 9"/>
          <p:cNvSpPr/>
          <p:nvPr/>
        </p:nvSpPr>
        <p:spPr>
          <a:xfrm rot="2612217">
            <a:off x="5911745" y="2612731"/>
            <a:ext cx="1031711"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с двумя вырезанными соседними углами 10"/>
          <p:cNvSpPr/>
          <p:nvPr/>
        </p:nvSpPr>
        <p:spPr>
          <a:xfrm>
            <a:off x="3429000" y="4114800"/>
            <a:ext cx="1524000" cy="914400"/>
          </a:xfrm>
          <a:prstGeom prst="snip2Same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t>Была избрана на 4 года</a:t>
            </a:r>
            <a:endParaRPr lang="ru-RU" dirty="0"/>
          </a:p>
        </p:txBody>
      </p:sp>
      <p:sp>
        <p:nvSpPr>
          <p:cNvPr id="12" name="Стрелка вправо 11"/>
          <p:cNvSpPr/>
          <p:nvPr/>
        </p:nvSpPr>
        <p:spPr>
          <a:xfrm rot="5234744">
            <a:off x="3749118" y="3296993"/>
            <a:ext cx="764049" cy="758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4" descr="%C3%E5%ED%ED%E0%E4%E8%E9%20%D1%E5%EB%E5%E7%ED%E5%E2.jpg"/>
          <p:cNvPicPr>
            <a:picLocks noChangeAspect="1"/>
          </p:cNvPicPr>
          <p:nvPr/>
        </p:nvPicPr>
        <p:blipFill>
          <a:blip r:embed="rId2"/>
          <a:srcRect/>
          <a:stretch>
            <a:fillRect/>
          </a:stretch>
        </p:blipFill>
        <p:spPr bwMode="auto">
          <a:xfrm>
            <a:off x="285720" y="1071546"/>
            <a:ext cx="1257300" cy="1266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285720" y="2500306"/>
            <a:ext cx="2071702" cy="646331"/>
          </a:xfrm>
          <a:prstGeom prst="rect">
            <a:avLst/>
          </a:prstGeom>
          <a:noFill/>
        </p:spPr>
        <p:txBody>
          <a:bodyPr wrap="square" rtlCol="0">
            <a:spAutoFit/>
          </a:bodyPr>
          <a:lstStyle/>
          <a:p>
            <a:r>
              <a:rPr lang="ru-RU" b="1" dirty="0" smtClean="0"/>
              <a:t>Г.Н.Селезнев (КПРФ)</a:t>
            </a:r>
            <a:endParaRPr lang="ru-RU"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85786" y="214290"/>
            <a:ext cx="7658128" cy="3457580"/>
          </a:xfrm>
        </p:spPr>
        <p:txBody>
          <a:bodyPr>
            <a:normAutofit/>
          </a:bodyPr>
          <a:lstStyle/>
          <a:p>
            <a:r>
              <a:rPr lang="ru-RU" sz="2400" dirty="0" smtClean="0"/>
              <a:t>приняла пять федеральных конституционных законов: </a:t>
            </a:r>
          </a:p>
          <a:p>
            <a:pPr lvl="1"/>
            <a:r>
              <a:rPr lang="ru-RU" sz="2400" dirty="0" smtClean="0"/>
              <a:t>«О судебной системе Российской Федерации»</a:t>
            </a:r>
          </a:p>
          <a:p>
            <a:pPr lvl="1"/>
            <a:r>
              <a:rPr lang="ru-RU" sz="2400" dirty="0" smtClean="0"/>
              <a:t>«О Правительстве Российской Федерации»</a:t>
            </a:r>
          </a:p>
          <a:p>
            <a:pPr lvl="1"/>
            <a:r>
              <a:rPr lang="ru-RU" sz="2400" dirty="0" smtClean="0"/>
              <a:t>«Об уполномоченном по правам человека в Российской Федерации»</a:t>
            </a:r>
          </a:p>
          <a:p>
            <a:pPr lvl="1"/>
            <a:r>
              <a:rPr lang="ru-RU" sz="2400" dirty="0" smtClean="0"/>
              <a:t>«О военных судах Российской Федерации»</a:t>
            </a:r>
            <a:endParaRPr lang="ru-RU" sz="2400" dirty="0"/>
          </a:p>
        </p:txBody>
      </p:sp>
      <p:graphicFrame>
        <p:nvGraphicFramePr>
          <p:cNvPr id="4" name="Таблица 3"/>
          <p:cNvGraphicFramePr>
            <a:graphicFrameLocks noGrp="1"/>
          </p:cNvGraphicFramePr>
          <p:nvPr/>
        </p:nvGraphicFramePr>
        <p:xfrm>
          <a:off x="1214414" y="3357562"/>
          <a:ext cx="7377135" cy="3149600"/>
        </p:xfrm>
        <a:graphic>
          <a:graphicData uri="http://schemas.openxmlformats.org/drawingml/2006/table">
            <a:tbl>
              <a:tblPr>
                <a:tableStyleId>{3C2FFA5D-87B4-456A-9821-1D502468CF0F}</a:tableStyleId>
              </a:tblPr>
              <a:tblGrid>
                <a:gridCol w="2459045"/>
                <a:gridCol w="2459045"/>
                <a:gridCol w="2459045"/>
              </a:tblGrid>
              <a:tr h="211528">
                <a:tc>
                  <a:txBody>
                    <a:bodyPr/>
                    <a:lstStyle/>
                    <a:p>
                      <a:pPr algn="ctr"/>
                      <a:r>
                        <a:rPr lang="ru-RU" sz="1200" dirty="0"/>
                        <a:t>Фракция</a:t>
                      </a:r>
                    </a:p>
                  </a:txBody>
                  <a:tcPr marL="40640" marR="40640" marT="20320" marB="20320" anchor="ctr"/>
                </a:tc>
                <a:tc>
                  <a:txBody>
                    <a:bodyPr/>
                    <a:lstStyle/>
                    <a:p>
                      <a:pPr algn="ctr"/>
                      <a:r>
                        <a:rPr lang="ru-RU" sz="1200" dirty="0"/>
                        <a:t>Число депутатов</a:t>
                      </a:r>
                    </a:p>
                  </a:txBody>
                  <a:tcPr marL="40640" marR="40640" marT="20320" marB="20320" anchor="ctr"/>
                </a:tc>
                <a:tc>
                  <a:txBody>
                    <a:bodyPr/>
                    <a:lstStyle/>
                    <a:p>
                      <a:pPr algn="ctr"/>
                      <a:r>
                        <a:rPr lang="ru-RU" sz="1200" dirty="0"/>
                        <a:t>В процентах</a:t>
                      </a:r>
                    </a:p>
                  </a:txBody>
                  <a:tcPr marL="40640" marR="40640" marT="20320" marB="20320" anchor="ctr"/>
                </a:tc>
              </a:tr>
              <a:tr h="211528">
                <a:tc>
                  <a:txBody>
                    <a:bodyPr/>
                    <a:lstStyle/>
                    <a:p>
                      <a:pPr algn="ctr"/>
                      <a:r>
                        <a:rPr lang="ru-RU" sz="1200" dirty="0"/>
                        <a:t>Нефракционные депутаты</a:t>
                      </a:r>
                    </a:p>
                  </a:txBody>
                  <a:tcPr marL="40640" marR="40640" marT="20320" marB="20320" anchor="ctr"/>
                </a:tc>
                <a:tc>
                  <a:txBody>
                    <a:bodyPr/>
                    <a:lstStyle/>
                    <a:p>
                      <a:pPr algn="ctr"/>
                      <a:r>
                        <a:rPr lang="ru-RU" sz="1200"/>
                        <a:t>19</a:t>
                      </a:r>
                    </a:p>
                  </a:txBody>
                  <a:tcPr marL="40640" marR="40640" marT="20320" marB="20320" anchor="ctr"/>
                </a:tc>
                <a:tc>
                  <a:txBody>
                    <a:bodyPr/>
                    <a:lstStyle/>
                    <a:p>
                      <a:pPr algn="ctr"/>
                      <a:r>
                        <a:rPr lang="ru-RU" sz="1200" dirty="0"/>
                        <a:t>4,29 %</a:t>
                      </a:r>
                    </a:p>
                  </a:txBody>
                  <a:tcPr marL="40640" marR="40640" marT="20320" marB="20320" anchor="ctr"/>
                </a:tc>
              </a:tr>
              <a:tr h="374264">
                <a:tc>
                  <a:txBody>
                    <a:bodyPr/>
                    <a:lstStyle/>
                    <a:p>
                      <a:pPr algn="ctr"/>
                      <a:r>
                        <a:rPr lang="ru-RU" sz="1200" dirty="0"/>
                        <a:t>Неформальная группа «Демократический выбор России»</a:t>
                      </a:r>
                    </a:p>
                  </a:txBody>
                  <a:tcPr marL="40640" marR="40640" marT="20320" marB="20320" anchor="ctr"/>
                </a:tc>
                <a:tc>
                  <a:txBody>
                    <a:bodyPr/>
                    <a:lstStyle/>
                    <a:p>
                      <a:pPr algn="ctr"/>
                      <a:r>
                        <a:rPr lang="ru-RU" sz="1200" dirty="0"/>
                        <a:t>6</a:t>
                      </a:r>
                    </a:p>
                  </a:txBody>
                  <a:tcPr marL="40640" marR="40640" marT="20320" marB="20320" anchor="ctr"/>
                </a:tc>
                <a:tc>
                  <a:txBody>
                    <a:bodyPr/>
                    <a:lstStyle/>
                    <a:p>
                      <a:pPr algn="ctr"/>
                      <a:r>
                        <a:rPr lang="ru-RU" sz="1200" dirty="0"/>
                        <a:t>1,35 %</a:t>
                      </a:r>
                    </a:p>
                  </a:txBody>
                  <a:tcPr marL="40640" marR="40640" marT="20320" marB="20320" anchor="ctr"/>
                </a:tc>
              </a:tr>
              <a:tr h="211528">
                <a:tc>
                  <a:txBody>
                    <a:bodyPr/>
                    <a:lstStyle/>
                    <a:p>
                      <a:pPr algn="ctr"/>
                      <a:r>
                        <a:rPr lang="ru-RU" sz="1200" dirty="0"/>
                        <a:t>Наш дом — Россия</a:t>
                      </a:r>
                    </a:p>
                  </a:txBody>
                  <a:tcPr marL="40640" marR="40640" marT="20320" marB="20320" anchor="ctr"/>
                </a:tc>
                <a:tc>
                  <a:txBody>
                    <a:bodyPr/>
                    <a:lstStyle/>
                    <a:p>
                      <a:pPr algn="ctr"/>
                      <a:r>
                        <a:rPr lang="ru-RU" sz="1200" dirty="0"/>
                        <a:t>65</a:t>
                      </a:r>
                    </a:p>
                  </a:txBody>
                  <a:tcPr marL="40640" marR="40640" marT="20320" marB="20320" anchor="ctr"/>
                </a:tc>
                <a:tc>
                  <a:txBody>
                    <a:bodyPr/>
                    <a:lstStyle/>
                    <a:p>
                      <a:pPr algn="ctr"/>
                      <a:r>
                        <a:rPr lang="ru-RU" sz="1200"/>
                        <a:t>14,67 %</a:t>
                      </a:r>
                    </a:p>
                  </a:txBody>
                  <a:tcPr marL="40640" marR="40640" marT="20320" marB="20320" anchor="ctr"/>
                </a:tc>
              </a:tr>
              <a:tr h="374264">
                <a:tc>
                  <a:txBody>
                    <a:bodyPr/>
                    <a:lstStyle/>
                    <a:p>
                      <a:pPr algn="ctr"/>
                      <a:r>
                        <a:rPr lang="ru-RU" sz="1200" dirty="0"/>
                        <a:t>Либерально-демократическая партия России</a:t>
                      </a:r>
                    </a:p>
                  </a:txBody>
                  <a:tcPr marL="40640" marR="40640" marT="20320" marB="20320" anchor="ctr"/>
                </a:tc>
                <a:tc>
                  <a:txBody>
                    <a:bodyPr/>
                    <a:lstStyle/>
                    <a:p>
                      <a:pPr algn="ctr"/>
                      <a:r>
                        <a:rPr lang="ru-RU" sz="1200" dirty="0"/>
                        <a:t>49</a:t>
                      </a:r>
                    </a:p>
                  </a:txBody>
                  <a:tcPr marL="40640" marR="40640" marT="20320" marB="20320" anchor="ctr"/>
                </a:tc>
                <a:tc>
                  <a:txBody>
                    <a:bodyPr/>
                    <a:lstStyle/>
                    <a:p>
                      <a:pPr algn="ctr"/>
                      <a:r>
                        <a:rPr lang="ru-RU" sz="1200" dirty="0"/>
                        <a:t>11,06 %</a:t>
                      </a:r>
                    </a:p>
                  </a:txBody>
                  <a:tcPr marL="40640" marR="40640" marT="20320" marB="20320" anchor="ctr"/>
                </a:tc>
              </a:tr>
              <a:tr h="374264">
                <a:tc>
                  <a:txBody>
                    <a:bodyPr/>
                    <a:lstStyle/>
                    <a:p>
                      <a:pPr algn="ctr"/>
                      <a:r>
                        <a:rPr lang="ru-RU" sz="1200" dirty="0"/>
                        <a:t>Коммунистическая партия Российской Федерации</a:t>
                      </a:r>
                    </a:p>
                  </a:txBody>
                  <a:tcPr marL="40640" marR="40640" marT="20320" marB="20320" anchor="ctr">
                    <a:solidFill>
                      <a:schemeClr val="accent1">
                        <a:lumMod val="60000"/>
                        <a:lumOff val="40000"/>
                      </a:schemeClr>
                    </a:solidFill>
                  </a:tcPr>
                </a:tc>
                <a:tc>
                  <a:txBody>
                    <a:bodyPr/>
                    <a:lstStyle/>
                    <a:p>
                      <a:pPr algn="ctr"/>
                      <a:r>
                        <a:rPr lang="ru-RU" sz="1200" dirty="0"/>
                        <a:t>139</a:t>
                      </a:r>
                    </a:p>
                  </a:txBody>
                  <a:tcPr marL="40640" marR="40640" marT="20320" marB="20320" anchor="ctr">
                    <a:solidFill>
                      <a:schemeClr val="accent1">
                        <a:lumMod val="60000"/>
                        <a:lumOff val="40000"/>
                      </a:schemeClr>
                    </a:solidFill>
                  </a:tcPr>
                </a:tc>
                <a:tc>
                  <a:txBody>
                    <a:bodyPr/>
                    <a:lstStyle/>
                    <a:p>
                      <a:pPr algn="ctr"/>
                      <a:r>
                        <a:rPr lang="ru-RU" sz="1200" dirty="0"/>
                        <a:t>31,38 %</a:t>
                      </a:r>
                    </a:p>
                  </a:txBody>
                  <a:tcPr marL="40640" marR="40640" marT="20320" marB="20320" anchor="ctr">
                    <a:solidFill>
                      <a:schemeClr val="accent1">
                        <a:lumMod val="60000"/>
                        <a:lumOff val="40000"/>
                      </a:schemeClr>
                    </a:solidFill>
                  </a:tcPr>
                </a:tc>
              </a:tr>
              <a:tr h="374264">
                <a:tc>
                  <a:txBody>
                    <a:bodyPr/>
                    <a:lstStyle/>
                    <a:p>
                      <a:pPr algn="ctr"/>
                      <a:r>
                        <a:rPr lang="ru-RU" sz="1200" dirty="0"/>
                        <a:t>Депутатская группа «Регионы России» — независимые депутаты</a:t>
                      </a:r>
                    </a:p>
                  </a:txBody>
                  <a:tcPr marL="40640" marR="40640" marT="20320" marB="20320" anchor="ctr"/>
                </a:tc>
                <a:tc>
                  <a:txBody>
                    <a:bodyPr/>
                    <a:lstStyle/>
                    <a:p>
                      <a:pPr algn="ctr"/>
                      <a:r>
                        <a:rPr lang="ru-RU" sz="1200" dirty="0"/>
                        <a:t>44</a:t>
                      </a:r>
                    </a:p>
                  </a:txBody>
                  <a:tcPr marL="40640" marR="40640" marT="20320" marB="20320" anchor="ctr"/>
                </a:tc>
                <a:tc>
                  <a:txBody>
                    <a:bodyPr/>
                    <a:lstStyle/>
                    <a:p>
                      <a:pPr algn="ctr"/>
                      <a:r>
                        <a:rPr lang="ru-RU" sz="1200" dirty="0"/>
                        <a:t>9,93 %</a:t>
                      </a:r>
                    </a:p>
                  </a:txBody>
                  <a:tcPr marL="40640" marR="40640" marT="20320" marB="20320" anchor="ctr"/>
                </a:tc>
              </a:tr>
              <a:tr h="374264">
                <a:tc>
                  <a:txBody>
                    <a:bodyPr/>
                    <a:lstStyle/>
                    <a:p>
                      <a:pPr algn="ctr"/>
                      <a:r>
                        <a:rPr lang="ru-RU" sz="1200" dirty="0"/>
                        <a:t>Депутатская группа «Народовластие»</a:t>
                      </a:r>
                    </a:p>
                  </a:txBody>
                  <a:tcPr marL="40640" marR="40640" marT="20320" marB="20320" anchor="ctr"/>
                </a:tc>
                <a:tc>
                  <a:txBody>
                    <a:bodyPr/>
                    <a:lstStyle/>
                    <a:p>
                      <a:pPr algn="ctr"/>
                      <a:r>
                        <a:rPr lang="ru-RU" sz="1200" dirty="0"/>
                        <a:t>41</a:t>
                      </a:r>
                    </a:p>
                  </a:txBody>
                  <a:tcPr marL="40640" marR="40640" marT="20320" marB="20320" anchor="ctr"/>
                </a:tc>
                <a:tc>
                  <a:txBody>
                    <a:bodyPr/>
                    <a:lstStyle/>
                    <a:p>
                      <a:pPr algn="ctr"/>
                      <a:r>
                        <a:rPr lang="ru-RU" sz="1200" dirty="0"/>
                        <a:t>9,26 %</a:t>
                      </a:r>
                    </a:p>
                  </a:txBody>
                  <a:tcPr marL="40640" marR="40640" marT="20320" marB="20320" anchor="ctr"/>
                </a:tc>
              </a:tr>
              <a:tr h="211528">
                <a:tc>
                  <a:txBody>
                    <a:bodyPr/>
                    <a:lstStyle/>
                    <a:p>
                      <a:pPr algn="ctr"/>
                      <a:r>
                        <a:rPr lang="ru-RU" sz="1200" dirty="0"/>
                        <a:t>Аграрная депутатская группа</a:t>
                      </a:r>
                    </a:p>
                  </a:txBody>
                  <a:tcPr marL="40640" marR="40640" marT="20320" marB="20320" anchor="ctr"/>
                </a:tc>
                <a:tc>
                  <a:txBody>
                    <a:bodyPr/>
                    <a:lstStyle/>
                    <a:p>
                      <a:pPr algn="ctr"/>
                      <a:r>
                        <a:rPr lang="ru-RU" sz="1200"/>
                        <a:t>35</a:t>
                      </a:r>
                    </a:p>
                  </a:txBody>
                  <a:tcPr marL="40640" marR="40640" marT="20320" marB="20320" anchor="ctr"/>
                </a:tc>
                <a:tc>
                  <a:txBody>
                    <a:bodyPr/>
                    <a:lstStyle/>
                    <a:p>
                      <a:pPr algn="ctr"/>
                      <a:r>
                        <a:rPr lang="ru-RU" sz="1200" dirty="0"/>
                        <a:t>7,90 %</a:t>
                      </a:r>
                    </a:p>
                  </a:txBody>
                  <a:tcPr marL="40640" marR="40640" marT="20320" marB="20320" anchor="ctr"/>
                </a:tc>
              </a:tr>
              <a:tr h="211528">
                <a:tc>
                  <a:txBody>
                    <a:bodyPr/>
                    <a:lstStyle/>
                    <a:p>
                      <a:pPr algn="ctr"/>
                      <a:r>
                        <a:rPr lang="ru-RU" sz="1200" dirty="0"/>
                        <a:t>«Яблоко»</a:t>
                      </a:r>
                    </a:p>
                  </a:txBody>
                  <a:tcPr marL="40640" marR="40640" marT="20320" marB="20320" anchor="ctr"/>
                </a:tc>
                <a:tc>
                  <a:txBody>
                    <a:bodyPr/>
                    <a:lstStyle/>
                    <a:p>
                      <a:pPr algn="ctr"/>
                      <a:r>
                        <a:rPr lang="ru-RU" sz="1200"/>
                        <a:t>45</a:t>
                      </a:r>
                    </a:p>
                  </a:txBody>
                  <a:tcPr marL="40640" marR="40640" marT="20320" marB="20320" anchor="ctr"/>
                </a:tc>
                <a:tc>
                  <a:txBody>
                    <a:bodyPr/>
                    <a:lstStyle/>
                    <a:p>
                      <a:pPr algn="ctr"/>
                      <a:r>
                        <a:rPr lang="ru-RU" sz="1200" dirty="0"/>
                        <a:t>10,16 %</a:t>
                      </a:r>
                    </a:p>
                  </a:txBody>
                  <a:tcPr marL="40640" marR="40640" marT="20320" marB="20320" anchor="ctr"/>
                </a:tc>
              </a:tr>
            </a:tbl>
          </a:graphicData>
        </a:graphic>
      </p:graphicFrame>
      <p:pic>
        <p:nvPicPr>
          <p:cNvPr id="28673" name="Picture 1" descr="↓"/>
          <p:cNvPicPr>
            <a:picLocks noChangeAspect="1" noChangeArrowheads="1"/>
          </p:cNvPicPr>
          <p:nvPr/>
        </p:nvPicPr>
        <p:blipFill>
          <a:blip r:embed="rId2" cstate="print"/>
          <a:srcRect/>
          <a:stretch>
            <a:fillRect/>
          </a:stretch>
        </p:blipFill>
        <p:spPr bwMode="auto">
          <a:xfrm>
            <a:off x="0" y="0"/>
            <a:ext cx="114300" cy="133350"/>
          </a:xfrm>
          <a:prstGeom prst="rect">
            <a:avLst/>
          </a:prstGeom>
          <a:noFill/>
        </p:spPr>
      </p:pic>
      <p:pic>
        <p:nvPicPr>
          <p:cNvPr id="28674" name="Picture 2" descr="↓"/>
          <p:cNvPicPr>
            <a:picLocks noChangeAspect="1" noChangeArrowheads="1"/>
          </p:cNvPicPr>
          <p:nvPr/>
        </p:nvPicPr>
        <p:blipFill>
          <a:blip r:embed="rId3" cstate="print"/>
          <a:srcRect/>
          <a:stretch>
            <a:fillRect/>
          </a:stretch>
        </p:blipFill>
        <p:spPr bwMode="auto">
          <a:xfrm>
            <a:off x="0" y="0"/>
            <a:ext cx="114300" cy="133350"/>
          </a:xfrm>
          <a:prstGeom prst="rect">
            <a:avLst/>
          </a:prstGeom>
          <a:noFill/>
        </p:spPr>
      </p:pic>
      <p:pic>
        <p:nvPicPr>
          <p:cNvPr id="28675" name="Picture 3" descr="↓"/>
          <p:cNvPicPr>
            <a:picLocks noChangeAspect="1" noChangeArrowheads="1"/>
          </p:cNvPicPr>
          <p:nvPr/>
        </p:nvPicPr>
        <p:blipFill>
          <a:blip r:embed="rId3" cstate="print"/>
          <a:srcRect/>
          <a:stretch>
            <a:fillRect/>
          </a:stretch>
        </p:blipFill>
        <p:spPr bwMode="auto">
          <a:xfrm>
            <a:off x="0" y="0"/>
            <a:ext cx="114300" cy="133350"/>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Сергей Александрович\Desktop\1275215348_rrrrr5.jpg"/>
          <p:cNvPicPr>
            <a:picLocks noChangeAspect="1" noChangeArrowheads="1"/>
          </p:cNvPicPr>
          <p:nvPr/>
        </p:nvPicPr>
        <p:blipFill>
          <a:blip r:embed="rId2" cstate="email"/>
          <a:srcRect/>
          <a:stretch>
            <a:fillRect/>
          </a:stretch>
        </p:blipFill>
        <p:spPr bwMode="auto">
          <a:xfrm>
            <a:off x="1785918" y="1428736"/>
            <a:ext cx="1714512" cy="1285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a:xfrm>
            <a:off x="500034" y="285728"/>
            <a:ext cx="8229600" cy="1143000"/>
          </a:xfrm>
        </p:spPr>
        <p:txBody>
          <a:bodyPr>
            <a:noAutofit/>
          </a:bodyPr>
          <a:lstStyle/>
          <a:p>
            <a:pPr algn="ctr"/>
            <a:r>
              <a:rPr lang="ru-RU" sz="3600" b="1" dirty="0" smtClean="0">
                <a:effectLst>
                  <a:outerShdw blurRad="38100" dist="38100" dir="2700000" algn="tl">
                    <a:srgbClr val="000000">
                      <a:alpha val="43137"/>
                    </a:srgbClr>
                  </a:outerShdw>
                </a:effectLst>
              </a:rPr>
              <a:t>Государственная Дума третьего созыва (18.01.2000 г.-11 декабря 2003 г.)</a:t>
            </a:r>
            <a:endParaRPr lang="ru-RU" sz="3600" b="1" dirty="0">
              <a:effectLst>
                <a:outerShdw blurRad="38100" dist="38100" dir="2700000" algn="tl">
                  <a:srgbClr val="000000">
                    <a:alpha val="43137"/>
                  </a:srgbClr>
                </a:outerShdw>
              </a:effectLst>
            </a:endParaRPr>
          </a:p>
        </p:txBody>
      </p:sp>
      <p:sp>
        <p:nvSpPr>
          <p:cNvPr id="4" name="Овал 3"/>
          <p:cNvSpPr/>
          <p:nvPr/>
        </p:nvSpPr>
        <p:spPr>
          <a:xfrm>
            <a:off x="4000496" y="1500174"/>
            <a:ext cx="2743200" cy="1295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Деятельность думы</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Стрелка вниз 4"/>
          <p:cNvSpPr/>
          <p:nvPr/>
        </p:nvSpPr>
        <p:spPr>
          <a:xfrm rot="2073015">
            <a:off x="3237527" y="2644741"/>
            <a:ext cx="765105" cy="822374"/>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6" name="Стрелка вниз 5"/>
          <p:cNvSpPr/>
          <p:nvPr/>
        </p:nvSpPr>
        <p:spPr>
          <a:xfrm>
            <a:off x="4929190" y="3286124"/>
            <a:ext cx="762000" cy="990600"/>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7" name="Стрелка вниз 6"/>
          <p:cNvSpPr/>
          <p:nvPr/>
        </p:nvSpPr>
        <p:spPr>
          <a:xfrm rot="18875988">
            <a:off x="6290817" y="2566772"/>
            <a:ext cx="780868" cy="940720"/>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ru-RU"/>
          </a:p>
        </p:txBody>
      </p:sp>
      <p:sp>
        <p:nvSpPr>
          <p:cNvPr id="8" name="Загнутый угол 7"/>
          <p:cNvSpPr/>
          <p:nvPr/>
        </p:nvSpPr>
        <p:spPr>
          <a:xfrm>
            <a:off x="1500166" y="3429000"/>
            <a:ext cx="2819400" cy="1600200"/>
          </a:xfrm>
          <a:prstGeom prst="foldedCorner">
            <a:avLst>
              <a:gd name="adj" fmla="val 2366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Большинство депутатов входили в состав центристского большинства</a:t>
            </a:r>
            <a:endParaRPr lang="ru-RU" sz="20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Багетная рамка 9"/>
          <p:cNvSpPr/>
          <p:nvPr/>
        </p:nvSpPr>
        <p:spPr>
          <a:xfrm>
            <a:off x="5943600" y="3505200"/>
            <a:ext cx="2895600" cy="1447800"/>
          </a:xfrm>
          <a:prstGeom prst="bevel">
            <a:avLst>
              <a:gd name="adj" fmla="val 798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i="1" dirty="0" smtClean="0">
                <a:solidFill>
                  <a:schemeClr val="tx1"/>
                </a:solidFill>
                <a:effectLst>
                  <a:outerShdw blurRad="38100" dist="38100" dir="2700000" algn="tl">
                    <a:srgbClr val="000000">
                      <a:alpha val="43137"/>
                    </a:srgbClr>
                  </a:outerShdw>
                </a:effectLst>
              </a:rPr>
              <a:t>Ввела единый налог на доходы физических лиц в размере 13 %</a:t>
            </a:r>
            <a:endParaRPr lang="ru-RU" b="1" i="1" dirty="0">
              <a:solidFill>
                <a:schemeClr val="tx1"/>
              </a:solidFill>
              <a:effectLst>
                <a:outerShdw blurRad="38100" dist="38100" dir="2700000" algn="tl">
                  <a:srgbClr val="000000">
                    <a:alpha val="43137"/>
                  </a:srgbClr>
                </a:outerShdw>
              </a:effectLst>
            </a:endParaRPr>
          </a:p>
        </p:txBody>
      </p:sp>
      <p:sp>
        <p:nvSpPr>
          <p:cNvPr id="12" name="Блок-схема: альтернативный процесс 11"/>
          <p:cNvSpPr/>
          <p:nvPr/>
        </p:nvSpPr>
        <p:spPr>
          <a:xfrm>
            <a:off x="762000" y="5105400"/>
            <a:ext cx="7696200" cy="1752600"/>
          </a:xfrm>
          <a:prstGeom prst="flowChartAlternateProcess">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ru-RU" i="1" dirty="0" smtClean="0">
                <a:effectLst>
                  <a:outerShdw blurRad="38100" dist="38100" dir="2700000" algn="tl">
                    <a:srgbClr val="000000">
                      <a:alpha val="43137"/>
                    </a:srgbClr>
                  </a:outerShdw>
                </a:effectLst>
                <a:latin typeface="Times New Roman" pitchFamily="18" charset="0"/>
                <a:cs typeface="Times New Roman" pitchFamily="18" charset="0"/>
              </a:rPr>
              <a:t>В декабре 2000 года Государственная Дума также приняла законы о государственной символике: официально утвердила в качестве государственного флага бело-сине-красное полотнище, в качестве государственного гимна — вновь написанные слова С. В Михалкова на текст советского гимна, в качестве герба — золотого двуглавого орла в червленом щите, в качестве военно-морского флага — андреевский стяг</a:t>
            </a:r>
            <a:endParaRPr lang="ru-RU"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5" name="Рисунок 4" descr="%C3%E5%ED%ED%E0%E4%E8%E9%20%D1%E5%EB%E5%E7%ED%E5%E2.jpg"/>
          <p:cNvPicPr>
            <a:picLocks noChangeAspect="1"/>
          </p:cNvPicPr>
          <p:nvPr/>
        </p:nvPicPr>
        <p:blipFill>
          <a:blip r:embed="rId3"/>
          <a:srcRect/>
          <a:stretch>
            <a:fillRect/>
          </a:stretch>
        </p:blipFill>
        <p:spPr bwMode="auto">
          <a:xfrm>
            <a:off x="7286644" y="1571612"/>
            <a:ext cx="1257300" cy="1266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a:off x="7215206" y="2857496"/>
            <a:ext cx="1785950" cy="646331"/>
          </a:xfrm>
          <a:prstGeom prst="rect">
            <a:avLst/>
          </a:prstGeom>
          <a:noFill/>
        </p:spPr>
        <p:txBody>
          <a:bodyPr wrap="square" rtlCol="0">
            <a:spAutoFit/>
          </a:bodyPr>
          <a:lstStyle/>
          <a:p>
            <a:r>
              <a:rPr lang="ru-RU" b="1" dirty="0" smtClean="0"/>
              <a:t>Г.Н.Селезнев (КПРФ)</a:t>
            </a:r>
            <a:endParaRPr lang="ru-RU"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229600" cy="1428760"/>
          </a:xfrm>
        </p:spPr>
        <p:txBody>
          <a:bodyPr>
            <a:normAutofit/>
          </a:bodyPr>
          <a:lstStyle/>
          <a:p>
            <a:pPr algn="ctr"/>
            <a:r>
              <a:rPr lang="ru-RU" sz="3600" b="1" dirty="0" smtClean="0">
                <a:effectLst>
                  <a:outerShdw blurRad="38100" dist="38100" dir="2700000" algn="tl">
                    <a:srgbClr val="000000">
                      <a:alpha val="43137"/>
                    </a:srgbClr>
                  </a:outerShdw>
                </a:effectLst>
              </a:rPr>
              <a:t>Государственная Дума четвертого созыва (29.12.2003 г.-16.11.2007 г.)</a:t>
            </a:r>
            <a:endParaRPr lang="ru-RU" sz="3600" b="1" i="1" dirty="0">
              <a:effectLst>
                <a:outerShdw blurRad="38100" dist="38100" dir="2700000" algn="tl">
                  <a:srgbClr val="000000">
                    <a:alpha val="43137"/>
                  </a:srgbClr>
                </a:outerShdw>
              </a:effectLst>
            </a:endParaRPr>
          </a:p>
        </p:txBody>
      </p:sp>
      <p:sp>
        <p:nvSpPr>
          <p:cNvPr id="4" name="Блок-схема: типовой процесс 3"/>
          <p:cNvSpPr/>
          <p:nvPr/>
        </p:nvSpPr>
        <p:spPr>
          <a:xfrm>
            <a:off x="2714612" y="1785926"/>
            <a:ext cx="3352800" cy="1143000"/>
          </a:xfrm>
          <a:prstGeom prst="flowChartPredefinedProcess">
            <a:avLst/>
          </a:prstGeom>
        </p:spPr>
        <p:style>
          <a:lnRef idx="2">
            <a:schemeClr val="accent6"/>
          </a:lnRef>
          <a:fillRef idx="1001">
            <a:schemeClr val="lt2"/>
          </a:fillRef>
          <a:effectRef idx="0">
            <a:schemeClr val="accent6"/>
          </a:effectRef>
          <a:fontRef idx="minor">
            <a:schemeClr val="dk1"/>
          </a:fontRef>
        </p:style>
        <p:txBody>
          <a:bodyPr rtlCol="0" anchor="ctr"/>
          <a:lstStyle/>
          <a:p>
            <a:pPr algn="ctr"/>
            <a:r>
              <a:rPr lang="ru-RU" sz="2800" b="1" dirty="0" smtClean="0">
                <a:effectLst>
                  <a:outerShdw blurRad="38100" dist="38100" dir="2700000" algn="tl">
                    <a:srgbClr val="000000">
                      <a:alpha val="43137"/>
                    </a:srgbClr>
                  </a:outerShdw>
                </a:effectLst>
                <a:latin typeface="Times New Roman" pitchFamily="18" charset="0"/>
                <a:cs typeface="Times New Roman" pitchFamily="18" charset="0"/>
              </a:rPr>
              <a:t>Деятельность думы</a:t>
            </a:r>
            <a:endParaRPr lang="ru-RU"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6" name="Прямая со стрелкой 5"/>
          <p:cNvCxnSpPr>
            <a:stCxn id="4" idx="1"/>
            <a:endCxn id="7" idx="0"/>
          </p:cNvCxnSpPr>
          <p:nvPr/>
        </p:nvCxnSpPr>
        <p:spPr>
          <a:xfrm rot="10800000" flipV="1">
            <a:off x="1257300" y="2357426"/>
            <a:ext cx="1457312" cy="145257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Блок-схема: альтернативный процесс 6"/>
          <p:cNvSpPr/>
          <p:nvPr/>
        </p:nvSpPr>
        <p:spPr>
          <a:xfrm>
            <a:off x="152400" y="3810000"/>
            <a:ext cx="2209800" cy="121920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t>более ⅔ депутатов входили в состав фракции Единая Россия</a:t>
            </a:r>
            <a:endParaRPr lang="ru-RU" dirty="0"/>
          </a:p>
        </p:txBody>
      </p:sp>
      <p:sp>
        <p:nvSpPr>
          <p:cNvPr id="8" name="Прямоугольник 7"/>
          <p:cNvSpPr/>
          <p:nvPr/>
        </p:nvSpPr>
        <p:spPr>
          <a:xfrm>
            <a:off x="685800" y="5486400"/>
            <a:ext cx="8305800" cy="1219200"/>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smtClean="0">
                <a:solidFill>
                  <a:schemeClr val="tx1"/>
                </a:solidFill>
                <a:effectLst>
                  <a:outerShdw blurRad="38100" dist="38100" dir="2700000" algn="tl">
                    <a:srgbClr val="000000">
                      <a:alpha val="43137"/>
                    </a:srgbClr>
                  </a:outerShdw>
                </a:effectLst>
              </a:rPr>
              <a:t>Приняты законы о 7 % барьере (вместо 5 %) для выборов в Госдуму и переходе на полностью пропорциональную систему выборов ГД, о монетизации льгот, об отмене выборов глав регионов и переходе на новую (смешанную) систему региональных выборов в России.</a:t>
            </a:r>
            <a:endParaRPr lang="ru-RU" dirty="0">
              <a:solidFill>
                <a:schemeClr val="tx1"/>
              </a:solidFill>
              <a:effectLst>
                <a:outerShdw blurRad="38100" dist="38100" dir="2700000" algn="tl">
                  <a:srgbClr val="000000">
                    <a:alpha val="43137"/>
                  </a:srgbClr>
                </a:outerShdw>
              </a:effectLst>
            </a:endParaRPr>
          </a:p>
        </p:txBody>
      </p:sp>
      <p:sp>
        <p:nvSpPr>
          <p:cNvPr id="11" name="Скругленный прямоугольник 10"/>
          <p:cNvSpPr/>
          <p:nvPr/>
        </p:nvSpPr>
        <p:spPr>
          <a:xfrm>
            <a:off x="5929322" y="3857628"/>
            <a:ext cx="2667000" cy="1447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smtClean="0">
                <a:solidFill>
                  <a:schemeClr val="tx1"/>
                </a:solidFill>
              </a:rPr>
              <a:t>для повышения эффективности управления Единой Россией, в составе фракции созданы четыре группы</a:t>
            </a:r>
            <a:endParaRPr lang="ru-RU" sz="1600" dirty="0">
              <a:solidFill>
                <a:schemeClr val="tx1"/>
              </a:solidFill>
            </a:endParaRPr>
          </a:p>
        </p:txBody>
      </p:sp>
      <p:cxnSp>
        <p:nvCxnSpPr>
          <p:cNvPr id="12" name="Прямая со стрелкой 11"/>
          <p:cNvCxnSpPr>
            <a:stCxn id="4" idx="3"/>
            <a:endCxn id="11" idx="0"/>
          </p:cNvCxnSpPr>
          <p:nvPr/>
        </p:nvCxnSpPr>
        <p:spPr>
          <a:xfrm>
            <a:off x="6067412" y="2357426"/>
            <a:ext cx="1195410" cy="150020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3313" name="Picture 1" descr="C:\Users\Сергей Александрович\Desktop\img_16831.jpg"/>
          <p:cNvPicPr>
            <a:picLocks noChangeAspect="1" noChangeArrowheads="1"/>
          </p:cNvPicPr>
          <p:nvPr/>
        </p:nvPicPr>
        <p:blipFill>
          <a:blip r:embed="rId2" cstate="email"/>
          <a:srcRect/>
          <a:stretch>
            <a:fillRect/>
          </a:stretch>
        </p:blipFill>
        <p:spPr bwMode="auto">
          <a:xfrm>
            <a:off x="3857620" y="3786190"/>
            <a:ext cx="1099245" cy="1415583"/>
          </a:xfrm>
          <a:prstGeom prst="rect">
            <a:avLst/>
          </a:prstGeom>
          <a:noFill/>
        </p:spPr>
      </p:pic>
      <p:pic>
        <p:nvPicPr>
          <p:cNvPr id="13" name="Рисунок 7" descr="gryzlov_bv1.jpg"/>
          <p:cNvPicPr>
            <a:picLocks noChangeAspect="1"/>
          </p:cNvPicPr>
          <p:nvPr/>
        </p:nvPicPr>
        <p:blipFill>
          <a:blip r:embed="rId3"/>
          <a:srcRect/>
          <a:stretch>
            <a:fillRect/>
          </a:stretch>
        </p:blipFill>
        <p:spPr bwMode="auto">
          <a:xfrm>
            <a:off x="7500958" y="1428736"/>
            <a:ext cx="1295400" cy="1727200"/>
          </a:xfrm>
          <a:prstGeom prst="rect">
            <a:avLst/>
          </a:prstGeom>
          <a:noFill/>
          <a:ln w="9525">
            <a:noFill/>
            <a:miter lim="800000"/>
            <a:headEnd/>
            <a:tailEnd/>
          </a:ln>
        </p:spPr>
      </p:pic>
      <p:sp>
        <p:nvSpPr>
          <p:cNvPr id="15" name="TextBox 14"/>
          <p:cNvSpPr txBox="1"/>
          <p:nvPr/>
        </p:nvSpPr>
        <p:spPr>
          <a:xfrm>
            <a:off x="7215206" y="3214686"/>
            <a:ext cx="1928794" cy="461665"/>
          </a:xfrm>
          <a:prstGeom prst="rect">
            <a:avLst/>
          </a:prstGeom>
          <a:noFill/>
        </p:spPr>
        <p:txBody>
          <a:bodyPr wrap="square" rtlCol="0">
            <a:spAutoFit/>
          </a:bodyPr>
          <a:lstStyle/>
          <a:p>
            <a:r>
              <a:rPr lang="ru-RU" sz="1200" dirty="0" smtClean="0">
                <a:latin typeface="Times New Roman" pitchFamily="18" charset="0"/>
                <a:cs typeface="Times New Roman" pitchFamily="18" charset="0"/>
              </a:rPr>
              <a:t>Б.В.Грызлов («ЕДИНАЯ РОССИЯ»)</a:t>
            </a:r>
            <a:endParaRPr lang="ru-RU" sz="1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5286380" y="1000108"/>
            <a:ext cx="3714776" cy="2428893"/>
          </a:xfrm>
          <a:prstGeom prst="frame">
            <a:avLst>
              <a:gd name="adj1" fmla="val 2680"/>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lvl="0" algn="ctr"/>
            <a:endParaRPr sz="2000" smtClean="0">
              <a:solidFill>
                <a:schemeClr val="tx1"/>
              </a:solidFill>
              <a:latin typeface="Times New Roman" pitchFamily="18" charset="0"/>
              <a:ea typeface="Times New Roman" pitchFamily="18" charset="0"/>
              <a:cs typeface="Times New Roman" pitchFamily="18" charset="0"/>
            </a:endParaRPr>
          </a:p>
          <a:p>
            <a:pPr lvl="0" algn="ctr"/>
            <a:r>
              <a:rPr sz="2000" smtClean="0">
                <a:solidFill>
                  <a:schemeClr val="tx1"/>
                </a:solidFill>
                <a:latin typeface="Times New Roman" pitchFamily="18" charset="0"/>
                <a:ea typeface="Times New Roman" pitchFamily="18" charset="0"/>
                <a:cs typeface="Times New Roman" pitchFamily="18" charset="0"/>
              </a:rPr>
              <a:t>Народное вече стало важным элементом государственного устройства в Киевской Руси, Новгородской феодальной республике и ряде других раннефеодальных государственных образований.</a:t>
            </a:r>
            <a:endParaRPr sz="3200" smtClean="0">
              <a:solidFill>
                <a:schemeClr val="tx1"/>
              </a:solidFill>
              <a:latin typeface="Arial" pitchFamily="34" charset="0"/>
            </a:endParaRPr>
          </a:p>
          <a:p>
            <a:pPr algn="ctr"/>
            <a:endParaRPr lang="ru-RU" sz="2000" dirty="0"/>
          </a:p>
        </p:txBody>
      </p:sp>
      <p:sp>
        <p:nvSpPr>
          <p:cNvPr id="3" name="Title 1"/>
          <p:cNvSpPr txBox="1">
            <a:spLocks/>
          </p:cNvSpPr>
          <p:nvPr>
            <p:custDataLst>
              <p:tags r:id="rId1"/>
            </p:custDataLst>
          </p:nvPr>
        </p:nvSpPr>
        <p:spPr>
          <a:xfrm>
            <a:off x="5357818" y="0"/>
            <a:ext cx="3071834" cy="1230542"/>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I</a:t>
            </a:r>
            <a:r>
              <a:rPr kumimoji="0" sz="40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a:t>
            </a:r>
            <a:r>
              <a:rPr kumimoji="0" sz="4000" b="0" i="0" u="none" strike="noStrike" kern="1200" cap="none" spc="0" normalizeH="0" noProof="0" smtClean="0">
                <a:ln>
                  <a:noFill/>
                </a:ln>
                <a:solidFill>
                  <a:schemeClr val="tx1"/>
                </a:solidFill>
                <a:effectLst/>
                <a:uLnTx/>
                <a:uFillTx/>
                <a:latin typeface="Times New Roman" pitchFamily="18" charset="0"/>
                <a:ea typeface="+mj-ea"/>
                <a:cs typeface="Times New Roman" pitchFamily="18" charset="0"/>
              </a:rPr>
              <a:t> </a:t>
            </a:r>
            <a:r>
              <a:rPr kumimoji="0" sz="40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Этап</a:t>
            </a:r>
            <a:endParaRPr kumimoji="0" lang="ru-RU" sz="4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4" name="Выноска со стрелкой вниз 3"/>
          <p:cNvSpPr/>
          <p:nvPr/>
        </p:nvSpPr>
        <p:spPr>
          <a:xfrm>
            <a:off x="1857356" y="1000108"/>
            <a:ext cx="2632418" cy="1356023"/>
          </a:xfrm>
          <a:prstGeom prst="downArrowCallou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sz="2000" smtClean="0">
                <a:latin typeface="Times New Roman" pitchFamily="18" charset="0"/>
                <a:cs typeface="Times New Roman" pitchFamily="18" charset="0"/>
              </a:rPr>
              <a:t>Народные собрания</a:t>
            </a:r>
            <a:endParaRPr lang="ru-RU" sz="2000" dirty="0">
              <a:latin typeface="Times New Roman" pitchFamily="18" charset="0"/>
              <a:cs typeface="Times New Roman" pitchFamily="18" charset="0"/>
            </a:endParaRPr>
          </a:p>
        </p:txBody>
      </p:sp>
      <p:sp>
        <p:nvSpPr>
          <p:cNvPr id="5" name="Прямоугольник с одним скругленным углом 4"/>
          <p:cNvSpPr/>
          <p:nvPr/>
        </p:nvSpPr>
        <p:spPr>
          <a:xfrm>
            <a:off x="1928794" y="2786058"/>
            <a:ext cx="2632418" cy="452008"/>
          </a:xfrm>
          <a:prstGeom prst="round1Rec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sz="2000" smtClean="0">
                <a:latin typeface="Times New Roman" pitchFamily="18" charset="0"/>
                <a:cs typeface="Times New Roman" pitchFamily="18" charset="0"/>
              </a:rPr>
              <a:t>Вечевые собрания</a:t>
            </a:r>
            <a:endParaRPr lang="ru-RU" sz="2000" dirty="0">
              <a:latin typeface="Times New Roman" pitchFamily="18" charset="0"/>
              <a:cs typeface="Times New Roman" pitchFamily="18" charset="0"/>
            </a:endParaRPr>
          </a:p>
        </p:txBody>
      </p:sp>
      <p:sp>
        <p:nvSpPr>
          <p:cNvPr id="6" name="Правая фигурная скобка 5"/>
          <p:cNvSpPr/>
          <p:nvPr/>
        </p:nvSpPr>
        <p:spPr>
          <a:xfrm>
            <a:off x="4643438" y="1071546"/>
            <a:ext cx="411315" cy="2428892"/>
          </a:xfrm>
          <a:prstGeom prst="rightBrace">
            <a:avLst>
              <a:gd name="adj1" fmla="val 75871"/>
              <a:gd name="adj2" fmla="val 4629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2000"/>
          </a:p>
        </p:txBody>
      </p:sp>
      <p:grpSp>
        <p:nvGrpSpPr>
          <p:cNvPr id="7" name="Group 2"/>
          <p:cNvGrpSpPr>
            <a:grpSpLocks/>
          </p:cNvGrpSpPr>
          <p:nvPr/>
        </p:nvGrpSpPr>
        <p:grpSpPr bwMode="auto">
          <a:xfrm>
            <a:off x="2643174" y="3929066"/>
            <a:ext cx="3929090" cy="2571769"/>
            <a:chOff x="127" y="2288"/>
            <a:chExt cx="3701" cy="2891"/>
          </a:xfrm>
        </p:grpSpPr>
        <p:pic>
          <p:nvPicPr>
            <p:cNvPr id="8" name="Picture 3"/>
            <p:cNvPicPr>
              <a:picLocks noChangeAspect="1" noChangeArrowheads="1"/>
            </p:cNvPicPr>
            <p:nvPr/>
          </p:nvPicPr>
          <p:blipFill>
            <a:blip r:embed="rId3"/>
            <a:srcRect/>
            <a:stretch>
              <a:fillRect/>
            </a:stretch>
          </p:blipFill>
          <p:spPr bwMode="auto">
            <a:xfrm>
              <a:off x="127" y="2288"/>
              <a:ext cx="3701" cy="2521"/>
            </a:xfrm>
            <a:prstGeom prst="rect">
              <a:avLst/>
            </a:prstGeom>
            <a:ln>
              <a:noFill/>
            </a:ln>
            <a:effectLst>
              <a:outerShdw blurRad="190500" algn="tl" rotWithShape="0">
                <a:srgbClr val="000000">
                  <a:alpha val="70000"/>
                </a:srgbClr>
              </a:outerShdw>
            </a:effectLst>
          </p:spPr>
        </p:pic>
        <p:sp>
          <p:nvSpPr>
            <p:cNvPr id="9" name="Text Box 4"/>
            <p:cNvSpPr txBox="1">
              <a:spLocks noChangeArrowheads="1"/>
            </p:cNvSpPr>
            <p:nvPr/>
          </p:nvSpPr>
          <p:spPr bwMode="auto">
            <a:xfrm>
              <a:off x="1219" y="4835"/>
              <a:ext cx="1752" cy="344"/>
            </a:xfrm>
            <a:prstGeom prst="rect">
              <a:avLst/>
            </a:prstGeom>
            <a:noFill/>
            <a:ln w="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chemeClr val="tx1"/>
                  </a:solidFill>
                  <a:effectLst/>
                  <a:latin typeface="Times New Roman" pitchFamily="18" charset="0"/>
                </a:rPr>
                <a:t>Древнерусское вече.</a:t>
              </a:r>
              <a:endParaRPr kumimoji="0" lang="ru-RU" sz="4400" b="0" i="1" u="none" strike="noStrike" cap="none" normalizeH="0" baseline="0" dirty="0" smtClean="0">
                <a:ln>
                  <a:noFill/>
                </a:ln>
                <a:solidFill>
                  <a:schemeClr val="tx1"/>
                </a:solidFill>
                <a:effectLst/>
                <a:latin typeface="Arial" pitchFamily="34" charset="0"/>
              </a:endParaRPr>
            </a:p>
          </p:txBody>
        </p:sp>
      </p:grpSp>
      <p:sp>
        <p:nvSpPr>
          <p:cNvPr id="11" name="Прямоугольник 10"/>
          <p:cNvSpPr/>
          <p:nvPr/>
        </p:nvSpPr>
        <p:spPr>
          <a:xfrm>
            <a:off x="285720" y="285728"/>
            <a:ext cx="4572000" cy="646331"/>
          </a:xfrm>
          <a:prstGeom prst="rect">
            <a:avLst/>
          </a:prstGeom>
        </p:spPr>
        <p:txBody>
          <a:bodyPr>
            <a:spAutoFit/>
          </a:bodyPr>
          <a:lstStyle/>
          <a:p>
            <a:pPr lvl="0"/>
            <a:r>
              <a:rPr lang="ru-RU" i="1" dirty="0" smtClean="0">
                <a:solidFill>
                  <a:schemeClr val="accent5">
                    <a:lumMod val="75000"/>
                  </a:schemeClr>
                </a:solidFill>
              </a:rPr>
              <a:t>«</a:t>
            </a:r>
            <a:r>
              <a:rPr lang="ru-RU" i="1" u="sng" dirty="0" smtClean="0">
                <a:solidFill>
                  <a:schemeClr val="accent5">
                    <a:lumMod val="75000"/>
                  </a:schemeClr>
                </a:solidFill>
              </a:rPr>
              <a:t>Исторические этапы становления парламентаризма в России».</a:t>
            </a:r>
            <a:endParaRPr lang="ru-RU" i="1" u="sng"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1142976" y="2438401"/>
          <a:ext cx="7391424" cy="4339561"/>
        </p:xfrm>
        <a:graphic>
          <a:graphicData uri="http://schemas.openxmlformats.org/drawingml/2006/table">
            <a:tbl>
              <a:tblPr>
                <a:tableStyleId>{775DCB02-9BB8-47FD-8907-85C794F793BA}</a:tableStyleId>
              </a:tblPr>
              <a:tblGrid>
                <a:gridCol w="2463808"/>
                <a:gridCol w="2463808"/>
                <a:gridCol w="2463808"/>
              </a:tblGrid>
              <a:tr h="395089">
                <a:tc>
                  <a:txBody>
                    <a:bodyPr/>
                    <a:lstStyle/>
                    <a:p>
                      <a:pPr algn="ctr"/>
                      <a:r>
                        <a:rPr lang="ru-RU" sz="1600" dirty="0">
                          <a:solidFill>
                            <a:schemeClr val="tx1"/>
                          </a:solidFill>
                          <a:latin typeface="Times New Roman" pitchFamily="18" charset="0"/>
                          <a:cs typeface="Times New Roman" pitchFamily="18" charset="0"/>
                        </a:rPr>
                        <a:t>Фракция</a:t>
                      </a:r>
                    </a:p>
                  </a:txBody>
                  <a:tcPr marL="47812" marR="47812" marT="23906" marB="23906" anchor="ctr"/>
                </a:tc>
                <a:tc>
                  <a:txBody>
                    <a:bodyPr/>
                    <a:lstStyle/>
                    <a:p>
                      <a:pPr algn="ctr"/>
                      <a:r>
                        <a:rPr lang="ru-RU" sz="1600" dirty="0">
                          <a:solidFill>
                            <a:schemeClr val="tx1"/>
                          </a:solidFill>
                          <a:latin typeface="Times New Roman" pitchFamily="18" charset="0"/>
                          <a:cs typeface="Times New Roman" pitchFamily="18" charset="0"/>
                        </a:rPr>
                        <a:t>Число депутатов</a:t>
                      </a:r>
                    </a:p>
                  </a:txBody>
                  <a:tcPr marL="47812" marR="47812" marT="23906" marB="23906" anchor="ctr"/>
                </a:tc>
                <a:tc>
                  <a:txBody>
                    <a:bodyPr/>
                    <a:lstStyle/>
                    <a:p>
                      <a:pPr algn="ctr"/>
                      <a:r>
                        <a:rPr lang="ru-RU" sz="1600" dirty="0">
                          <a:solidFill>
                            <a:schemeClr val="tx1"/>
                          </a:solidFill>
                          <a:latin typeface="Times New Roman" pitchFamily="18" charset="0"/>
                          <a:cs typeface="Times New Roman" pitchFamily="18" charset="0"/>
                        </a:rPr>
                        <a:t>Доля голосов</a:t>
                      </a:r>
                    </a:p>
                  </a:txBody>
                  <a:tcPr marL="47812" marR="47812" marT="23906" marB="23906" anchor="ctr"/>
                </a:tc>
              </a:tr>
              <a:tr h="260597">
                <a:tc>
                  <a:txBody>
                    <a:bodyPr/>
                    <a:lstStyle/>
                    <a:p>
                      <a:pPr algn="ctr"/>
                      <a:r>
                        <a:rPr lang="ru-RU" sz="1600" dirty="0">
                          <a:solidFill>
                            <a:schemeClr val="tx1"/>
                          </a:solidFill>
                          <a:latin typeface="Times New Roman" pitchFamily="18" charset="0"/>
                          <a:cs typeface="Times New Roman" pitchFamily="18" charset="0"/>
                        </a:rPr>
                        <a:t>Фракция «Единая Россия»</a:t>
                      </a:r>
                    </a:p>
                  </a:txBody>
                  <a:tcPr marL="47812" marR="47812" marT="23906" marB="23906" anchor="ctr">
                    <a:solidFill>
                      <a:schemeClr val="accent4">
                        <a:lumMod val="60000"/>
                        <a:lumOff val="40000"/>
                      </a:schemeClr>
                    </a:solidFill>
                  </a:tcPr>
                </a:tc>
                <a:tc>
                  <a:txBody>
                    <a:bodyPr/>
                    <a:lstStyle/>
                    <a:p>
                      <a:pPr algn="ctr"/>
                      <a:r>
                        <a:rPr lang="ru-RU" sz="1600" dirty="0">
                          <a:solidFill>
                            <a:schemeClr val="tx1"/>
                          </a:solidFill>
                          <a:latin typeface="Times New Roman" pitchFamily="18" charset="0"/>
                          <a:cs typeface="Times New Roman" pitchFamily="18" charset="0"/>
                        </a:rPr>
                        <a:t>304</a:t>
                      </a:r>
                    </a:p>
                  </a:txBody>
                  <a:tcPr marL="47812" marR="47812" marT="23906" marB="23906" anchor="ctr">
                    <a:solidFill>
                      <a:schemeClr val="accent4">
                        <a:lumMod val="60000"/>
                        <a:lumOff val="40000"/>
                      </a:schemeClr>
                    </a:solidFill>
                  </a:tcPr>
                </a:tc>
                <a:tc>
                  <a:txBody>
                    <a:bodyPr/>
                    <a:lstStyle/>
                    <a:p>
                      <a:pPr algn="ctr"/>
                      <a:r>
                        <a:rPr lang="ru-RU" sz="1600" dirty="0">
                          <a:solidFill>
                            <a:schemeClr val="tx1"/>
                          </a:solidFill>
                          <a:latin typeface="Times New Roman" pitchFamily="18" charset="0"/>
                          <a:cs typeface="Times New Roman" pitchFamily="18" charset="0"/>
                        </a:rPr>
                        <a:t>67.56%</a:t>
                      </a:r>
                    </a:p>
                  </a:txBody>
                  <a:tcPr marL="47812" marR="47812" marT="23906" marB="23906" anchor="ctr">
                    <a:solidFill>
                      <a:schemeClr val="accent4">
                        <a:lumMod val="60000"/>
                        <a:lumOff val="40000"/>
                      </a:schemeClr>
                    </a:solidFill>
                  </a:tcPr>
                </a:tc>
              </a:tr>
              <a:tr h="696349">
                <a:tc>
                  <a:txBody>
                    <a:bodyPr/>
                    <a:lstStyle/>
                    <a:p>
                      <a:pPr algn="ctr"/>
                      <a:r>
                        <a:rPr lang="ru-RU" sz="1600" dirty="0">
                          <a:solidFill>
                            <a:schemeClr val="tx1"/>
                          </a:solidFill>
                          <a:latin typeface="Times New Roman" pitchFamily="18" charset="0"/>
                          <a:cs typeface="Times New Roman" pitchFamily="18" charset="0"/>
                        </a:rPr>
                        <a:t>Фракция Коммунистической партии Российской Федерации</a:t>
                      </a:r>
                    </a:p>
                  </a:txBody>
                  <a:tcPr marL="47812" marR="47812" marT="23906" marB="23906" anchor="ctr"/>
                </a:tc>
                <a:tc>
                  <a:txBody>
                    <a:bodyPr/>
                    <a:lstStyle/>
                    <a:p>
                      <a:pPr algn="ctr"/>
                      <a:r>
                        <a:rPr lang="ru-RU" sz="1600" dirty="0">
                          <a:solidFill>
                            <a:schemeClr val="tx1"/>
                          </a:solidFill>
                          <a:latin typeface="Times New Roman" pitchFamily="18" charset="0"/>
                          <a:cs typeface="Times New Roman" pitchFamily="18" charset="0"/>
                        </a:rPr>
                        <a:t>47</a:t>
                      </a:r>
                    </a:p>
                  </a:txBody>
                  <a:tcPr marL="47812" marR="47812" marT="23906" marB="23906" anchor="ctr"/>
                </a:tc>
                <a:tc>
                  <a:txBody>
                    <a:bodyPr/>
                    <a:lstStyle/>
                    <a:p>
                      <a:pPr algn="ctr"/>
                      <a:r>
                        <a:rPr lang="ru-RU" sz="1600" dirty="0">
                          <a:solidFill>
                            <a:schemeClr val="tx1"/>
                          </a:solidFill>
                          <a:latin typeface="Times New Roman" pitchFamily="18" charset="0"/>
                          <a:cs typeface="Times New Roman" pitchFamily="18" charset="0"/>
                        </a:rPr>
                        <a:t>10.44%</a:t>
                      </a:r>
                    </a:p>
                  </a:txBody>
                  <a:tcPr marL="47812" marR="47812" marT="23906" marB="23906" anchor="ctr"/>
                </a:tc>
              </a:tr>
              <a:tr h="914226">
                <a:tc>
                  <a:txBody>
                    <a:bodyPr/>
                    <a:lstStyle/>
                    <a:p>
                      <a:pPr algn="ctr"/>
                      <a:r>
                        <a:rPr lang="ru-RU" sz="1600" dirty="0">
                          <a:solidFill>
                            <a:schemeClr val="tx1"/>
                          </a:solidFill>
                          <a:latin typeface="Times New Roman" pitchFamily="18" charset="0"/>
                          <a:cs typeface="Times New Roman" pitchFamily="18" charset="0"/>
                        </a:rPr>
                        <a:t>Фракция «Справедливая Россия - "Родина" (народно-патриотический союз)»</a:t>
                      </a:r>
                    </a:p>
                  </a:txBody>
                  <a:tcPr marL="47812" marR="47812" marT="23906" marB="23906" anchor="ctr"/>
                </a:tc>
                <a:tc>
                  <a:txBody>
                    <a:bodyPr/>
                    <a:lstStyle/>
                    <a:p>
                      <a:pPr algn="ctr"/>
                      <a:r>
                        <a:rPr lang="ru-RU" sz="1600" dirty="0">
                          <a:solidFill>
                            <a:schemeClr val="tx1"/>
                          </a:solidFill>
                          <a:latin typeface="Times New Roman" pitchFamily="18" charset="0"/>
                          <a:cs typeface="Times New Roman" pitchFamily="18" charset="0"/>
                        </a:rPr>
                        <a:t>33</a:t>
                      </a:r>
                    </a:p>
                  </a:txBody>
                  <a:tcPr marL="47812" marR="47812" marT="23906" marB="23906" anchor="ctr"/>
                </a:tc>
                <a:tc>
                  <a:txBody>
                    <a:bodyPr/>
                    <a:lstStyle/>
                    <a:p>
                      <a:pPr algn="ctr"/>
                      <a:r>
                        <a:rPr lang="ru-RU" sz="1600" dirty="0">
                          <a:solidFill>
                            <a:schemeClr val="tx1"/>
                          </a:solidFill>
                          <a:latin typeface="Times New Roman" pitchFamily="18" charset="0"/>
                          <a:cs typeface="Times New Roman" pitchFamily="18" charset="0"/>
                        </a:rPr>
                        <a:t>7.33%</a:t>
                      </a:r>
                    </a:p>
                  </a:txBody>
                  <a:tcPr marL="47812" marR="47812" marT="23906" marB="23906" anchor="ctr"/>
                </a:tc>
              </a:tr>
              <a:tr h="260597">
                <a:tc>
                  <a:txBody>
                    <a:bodyPr/>
                    <a:lstStyle/>
                    <a:p>
                      <a:pPr algn="ctr"/>
                      <a:r>
                        <a:rPr lang="ru-RU" sz="1600" dirty="0">
                          <a:solidFill>
                            <a:schemeClr val="tx1"/>
                          </a:solidFill>
                          <a:latin typeface="Times New Roman" pitchFamily="18" charset="0"/>
                          <a:cs typeface="Times New Roman" pitchFamily="18" charset="0"/>
                        </a:rPr>
                        <a:t>Фракция ЛДПР</a:t>
                      </a:r>
                    </a:p>
                  </a:txBody>
                  <a:tcPr marL="47812" marR="47812" marT="23906" marB="23906" anchor="ctr"/>
                </a:tc>
                <a:tc>
                  <a:txBody>
                    <a:bodyPr/>
                    <a:lstStyle/>
                    <a:p>
                      <a:pPr algn="ctr"/>
                      <a:r>
                        <a:rPr lang="ru-RU" sz="1600" dirty="0">
                          <a:solidFill>
                            <a:schemeClr val="tx1"/>
                          </a:solidFill>
                          <a:latin typeface="Times New Roman" pitchFamily="18" charset="0"/>
                          <a:cs typeface="Times New Roman" pitchFamily="18" charset="0"/>
                        </a:rPr>
                        <a:t>30</a:t>
                      </a:r>
                    </a:p>
                  </a:txBody>
                  <a:tcPr marL="47812" marR="47812" marT="23906" marB="23906" anchor="ctr"/>
                </a:tc>
                <a:tc>
                  <a:txBody>
                    <a:bodyPr/>
                    <a:lstStyle/>
                    <a:p>
                      <a:pPr algn="ctr"/>
                      <a:r>
                        <a:rPr lang="ru-RU" sz="1600" dirty="0">
                          <a:solidFill>
                            <a:schemeClr val="tx1"/>
                          </a:solidFill>
                          <a:latin typeface="Times New Roman" pitchFamily="18" charset="0"/>
                          <a:cs typeface="Times New Roman" pitchFamily="18" charset="0"/>
                        </a:rPr>
                        <a:t>6.67%</a:t>
                      </a:r>
                    </a:p>
                  </a:txBody>
                  <a:tcPr marL="47812" marR="47812" marT="23906" marB="23906" anchor="ctr"/>
                </a:tc>
              </a:tr>
              <a:tr h="696349">
                <a:tc>
                  <a:txBody>
                    <a:bodyPr/>
                    <a:lstStyle/>
                    <a:p>
                      <a:pPr algn="ctr"/>
                      <a:r>
                        <a:rPr lang="ru-RU" sz="1600" dirty="0">
                          <a:solidFill>
                            <a:schemeClr val="tx1"/>
                          </a:solidFill>
                          <a:latin typeface="Times New Roman" pitchFamily="18" charset="0"/>
                          <a:cs typeface="Times New Roman" pitchFamily="18" charset="0"/>
                        </a:rPr>
                        <a:t>Социалистическая единая партия России - «Патриоты России»</a:t>
                      </a:r>
                    </a:p>
                  </a:txBody>
                  <a:tcPr marL="47812" marR="47812" marT="23906" marB="23906" anchor="ctr"/>
                </a:tc>
                <a:tc>
                  <a:txBody>
                    <a:bodyPr/>
                    <a:lstStyle/>
                    <a:p>
                      <a:pPr algn="ctr"/>
                      <a:r>
                        <a:rPr lang="ru-RU" sz="1600">
                          <a:solidFill>
                            <a:schemeClr val="tx1"/>
                          </a:solidFill>
                          <a:latin typeface="Times New Roman" pitchFamily="18" charset="0"/>
                          <a:cs typeface="Times New Roman" pitchFamily="18" charset="0"/>
                        </a:rPr>
                        <a:t>8</a:t>
                      </a:r>
                    </a:p>
                  </a:txBody>
                  <a:tcPr marL="47812" marR="47812" marT="23906" marB="23906" anchor="ctr"/>
                </a:tc>
                <a:tc>
                  <a:txBody>
                    <a:bodyPr/>
                    <a:lstStyle/>
                    <a:p>
                      <a:pPr algn="ctr"/>
                      <a:r>
                        <a:rPr lang="ru-RU" sz="1600" dirty="0">
                          <a:solidFill>
                            <a:schemeClr val="tx1"/>
                          </a:solidFill>
                          <a:latin typeface="Times New Roman" pitchFamily="18" charset="0"/>
                          <a:cs typeface="Times New Roman" pitchFamily="18" charset="0"/>
                        </a:rPr>
                        <a:t>1.78%</a:t>
                      </a:r>
                    </a:p>
                  </a:txBody>
                  <a:tcPr marL="47812" marR="47812" marT="23906" marB="23906" anchor="ctr"/>
                </a:tc>
              </a:tr>
              <a:tr h="696349">
                <a:tc>
                  <a:txBody>
                    <a:bodyPr/>
                    <a:lstStyle/>
                    <a:p>
                      <a:pPr algn="ctr"/>
                      <a:r>
                        <a:rPr lang="ru-RU" sz="1600" dirty="0">
                          <a:solidFill>
                            <a:schemeClr val="tx1"/>
                          </a:solidFill>
                          <a:latin typeface="Times New Roman" pitchFamily="18" charset="0"/>
                          <a:cs typeface="Times New Roman" pitchFamily="18" charset="0"/>
                        </a:rPr>
                        <a:t>Депутаты, не входящие в зарегистрированные депутатские объединения</a:t>
                      </a:r>
                    </a:p>
                  </a:txBody>
                  <a:tcPr marL="47812" marR="47812" marT="23906" marB="23906" anchor="ctr"/>
                </a:tc>
                <a:tc>
                  <a:txBody>
                    <a:bodyPr/>
                    <a:lstStyle/>
                    <a:p>
                      <a:pPr algn="ctr"/>
                      <a:r>
                        <a:rPr lang="ru-RU" sz="1600">
                          <a:solidFill>
                            <a:schemeClr val="tx1"/>
                          </a:solidFill>
                          <a:latin typeface="Times New Roman" pitchFamily="18" charset="0"/>
                          <a:cs typeface="Times New Roman" pitchFamily="18" charset="0"/>
                        </a:rPr>
                        <a:t>23</a:t>
                      </a:r>
                    </a:p>
                  </a:txBody>
                  <a:tcPr marL="47812" marR="47812" marT="23906" marB="23906" anchor="ctr"/>
                </a:tc>
                <a:tc>
                  <a:txBody>
                    <a:bodyPr/>
                    <a:lstStyle/>
                    <a:p>
                      <a:pPr algn="ctr"/>
                      <a:r>
                        <a:rPr lang="ru-RU" sz="1600" dirty="0">
                          <a:solidFill>
                            <a:schemeClr val="tx1"/>
                          </a:solidFill>
                          <a:latin typeface="Times New Roman" pitchFamily="18" charset="0"/>
                          <a:cs typeface="Times New Roman" pitchFamily="18" charset="0"/>
                        </a:rPr>
                        <a:t>5.11%</a:t>
                      </a:r>
                    </a:p>
                  </a:txBody>
                  <a:tcPr marL="47812" marR="47812" marT="23906" marB="23906" anchor="ctr"/>
                </a:tc>
              </a:tr>
            </a:tbl>
          </a:graphicData>
        </a:graphic>
      </p:graphicFrame>
      <p:pic>
        <p:nvPicPr>
          <p:cNvPr id="12289" name="Picture 1" descr="↓"/>
          <p:cNvPicPr>
            <a:picLocks noChangeAspect="1" noChangeArrowheads="1"/>
          </p:cNvPicPr>
          <p:nvPr/>
        </p:nvPicPr>
        <p:blipFill>
          <a:blip r:embed="rId2" cstate="print"/>
          <a:srcRect/>
          <a:stretch>
            <a:fillRect/>
          </a:stretch>
        </p:blipFill>
        <p:spPr bwMode="auto">
          <a:xfrm>
            <a:off x="0" y="0"/>
            <a:ext cx="114300" cy="133350"/>
          </a:xfrm>
          <a:prstGeom prst="rect">
            <a:avLst/>
          </a:prstGeom>
          <a:noFill/>
        </p:spPr>
      </p:pic>
      <p:pic>
        <p:nvPicPr>
          <p:cNvPr id="12290" name="Picture 2" descr="↓"/>
          <p:cNvPicPr>
            <a:picLocks noChangeAspect="1" noChangeArrowheads="1"/>
          </p:cNvPicPr>
          <p:nvPr/>
        </p:nvPicPr>
        <p:blipFill>
          <a:blip r:embed="rId2" cstate="print"/>
          <a:srcRect/>
          <a:stretch>
            <a:fillRect/>
          </a:stretch>
        </p:blipFill>
        <p:spPr bwMode="auto">
          <a:xfrm>
            <a:off x="0" y="0"/>
            <a:ext cx="114300" cy="133350"/>
          </a:xfrm>
          <a:prstGeom prst="rect">
            <a:avLst/>
          </a:prstGeom>
          <a:noFill/>
        </p:spPr>
      </p:pic>
      <p:sp>
        <p:nvSpPr>
          <p:cNvPr id="9" name="Прямоугольник 8"/>
          <p:cNvSpPr/>
          <p:nvPr/>
        </p:nvSpPr>
        <p:spPr>
          <a:xfrm>
            <a:off x="3276600" y="1447800"/>
            <a:ext cx="248407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Состав</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 name="Picture 1" descr="C:\Users\Сергей Александрович\Desktop\img_16831.jpg"/>
          <p:cNvPicPr>
            <a:picLocks noChangeAspect="1" noChangeArrowheads="1"/>
          </p:cNvPicPr>
          <p:nvPr/>
        </p:nvPicPr>
        <p:blipFill>
          <a:blip r:embed="rId3" cstate="email"/>
          <a:srcRect/>
          <a:stretch>
            <a:fillRect/>
          </a:stretch>
        </p:blipFill>
        <p:spPr bwMode="auto">
          <a:xfrm>
            <a:off x="7772400" y="457200"/>
            <a:ext cx="1066800" cy="13738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92" name="Picture 4" descr="C:\Users\Сергей Александрович\Desktop\1244.gif"/>
          <p:cNvPicPr>
            <a:picLocks noChangeAspect="1" noChangeArrowheads="1"/>
          </p:cNvPicPr>
          <p:nvPr/>
        </p:nvPicPr>
        <p:blipFill>
          <a:blip r:embed="rId4" cstate="print"/>
          <a:srcRect/>
          <a:stretch>
            <a:fillRect/>
          </a:stretch>
        </p:blipFill>
        <p:spPr bwMode="auto">
          <a:xfrm>
            <a:off x="5857884" y="500042"/>
            <a:ext cx="1219200" cy="1347990"/>
          </a:xfrm>
          <a:prstGeom prst="rect">
            <a:avLst/>
          </a:prstGeom>
          <a:ln>
            <a:noFill/>
          </a:ln>
          <a:effectLst>
            <a:outerShdw blurRad="292100" dist="139700" dir="2700000" algn="tl" rotWithShape="0">
              <a:srgbClr val="333333">
                <a:alpha val="65000"/>
              </a:srgbClr>
            </a:outerShdw>
          </a:effectLst>
        </p:spPr>
      </p:pic>
      <p:pic>
        <p:nvPicPr>
          <p:cNvPr id="12293" name="Picture 5" descr="C:\Users\Сергей Александрович\Desktop\Spravedlivaya_Rossiya.jpg"/>
          <p:cNvPicPr>
            <a:picLocks noChangeAspect="1" noChangeArrowheads="1"/>
          </p:cNvPicPr>
          <p:nvPr/>
        </p:nvPicPr>
        <p:blipFill>
          <a:blip r:embed="rId5" cstate="email"/>
          <a:srcRect/>
          <a:stretch>
            <a:fillRect/>
          </a:stretch>
        </p:blipFill>
        <p:spPr bwMode="auto">
          <a:xfrm>
            <a:off x="2362200" y="228600"/>
            <a:ext cx="2178627" cy="129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94" name="Picture 6" descr="C:\Users\Сергей Александрович\Desktop\logo_colour1_2_version.jpg"/>
          <p:cNvPicPr>
            <a:picLocks noChangeAspect="1" noChangeArrowheads="1"/>
          </p:cNvPicPr>
          <p:nvPr/>
        </p:nvPicPr>
        <p:blipFill>
          <a:blip r:embed="rId6" cstate="email"/>
          <a:srcRect/>
          <a:stretch>
            <a:fillRect/>
          </a:stretch>
        </p:blipFill>
        <p:spPr bwMode="auto">
          <a:xfrm>
            <a:off x="228600" y="914400"/>
            <a:ext cx="1454150" cy="1454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85728"/>
            <a:ext cx="8229600" cy="1000132"/>
          </a:xfrm>
        </p:spPr>
        <p:txBody>
          <a:bodyPr>
            <a:noAutofit/>
          </a:bodyPr>
          <a:lstStyle/>
          <a:p>
            <a:pPr algn="ctr"/>
            <a:r>
              <a:rPr lang="ru-RU" sz="3200" b="1" dirty="0" smtClean="0">
                <a:effectLst>
                  <a:outerShdw blurRad="38100" dist="38100" dir="2700000" algn="tl">
                    <a:srgbClr val="000000">
                      <a:alpha val="43137"/>
                    </a:srgbClr>
                  </a:outerShdw>
                </a:effectLst>
              </a:rPr>
              <a:t>Государственная Дума пятого созыва </a:t>
            </a:r>
            <a:br>
              <a:rPr lang="ru-RU" sz="3200" b="1" dirty="0" smtClean="0">
                <a:effectLst>
                  <a:outerShdw blurRad="38100" dist="38100" dir="2700000" algn="tl">
                    <a:srgbClr val="000000">
                      <a:alpha val="43137"/>
                    </a:srgbClr>
                  </a:outerShdw>
                </a:effectLst>
              </a:rPr>
            </a:br>
            <a:r>
              <a:rPr lang="ru-RU" sz="3200" b="1" dirty="0" smtClean="0">
                <a:effectLst>
                  <a:outerShdw blurRad="38100" dist="38100" dir="2700000" algn="tl">
                    <a:srgbClr val="000000">
                      <a:alpha val="43137"/>
                    </a:srgbClr>
                  </a:outerShdw>
                </a:effectLst>
              </a:rPr>
              <a:t>(24. 12.2007 г.- 2011 г.)</a:t>
            </a:r>
            <a:endParaRPr lang="ru-RU" sz="3200" b="1" dirty="0">
              <a:effectLst>
                <a:outerShdw blurRad="38100" dist="38100" dir="2700000" algn="tl">
                  <a:srgbClr val="000000">
                    <a:alpha val="43137"/>
                  </a:srgbClr>
                </a:outerShdw>
              </a:effectLst>
            </a:endParaRPr>
          </a:p>
        </p:txBody>
      </p:sp>
      <p:sp>
        <p:nvSpPr>
          <p:cNvPr id="4" name="Блок-схема: альтернативный процесс 3"/>
          <p:cNvSpPr/>
          <p:nvPr/>
        </p:nvSpPr>
        <p:spPr>
          <a:xfrm>
            <a:off x="2500298" y="1600200"/>
            <a:ext cx="5000660" cy="757230"/>
          </a:xfrm>
          <a:prstGeom prst="flowChartAlternateProcess">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ru-RU"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Деятельность думы</a:t>
            </a:r>
            <a:endParaRPr lang="ru-RU"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с двумя вырезанными соседними углами 4"/>
          <p:cNvSpPr/>
          <p:nvPr/>
        </p:nvSpPr>
        <p:spPr>
          <a:xfrm>
            <a:off x="228600" y="2971800"/>
            <a:ext cx="2133600" cy="1066800"/>
          </a:xfrm>
          <a:prstGeom prst="snip2SameRect">
            <a:avLst/>
          </a:prstGeom>
          <a:solidFill>
            <a:schemeClr val="bg2"/>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ru-RU" b="1" u="sng" dirty="0" smtClean="0"/>
              <a:t>Утверждение Председателя Правительства</a:t>
            </a:r>
            <a:endParaRPr lang="ru-RU" b="1" u="sng" dirty="0"/>
          </a:p>
        </p:txBody>
      </p:sp>
      <p:sp>
        <p:nvSpPr>
          <p:cNvPr id="6" name="Прямоугольник с двумя вырезанными соседними углами 5"/>
          <p:cNvSpPr/>
          <p:nvPr/>
        </p:nvSpPr>
        <p:spPr>
          <a:xfrm>
            <a:off x="3429000" y="2971800"/>
            <a:ext cx="2514600" cy="1028704"/>
          </a:xfrm>
          <a:prstGeom prst="snip2SameRect">
            <a:avLst>
              <a:gd name="adj1" fmla="val 22318"/>
              <a:gd name="adj2" fmla="val 0"/>
            </a:avLst>
          </a:prstGeom>
          <a:solidFill>
            <a:schemeClr val="bg2"/>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ru-RU" b="1" u="sng" dirty="0" smtClean="0"/>
              <a:t>Законодательство</a:t>
            </a:r>
            <a:endParaRPr lang="ru-RU" b="1" u="sng" dirty="0"/>
          </a:p>
        </p:txBody>
      </p:sp>
      <p:sp>
        <p:nvSpPr>
          <p:cNvPr id="7" name="Прямоугольник с двумя вырезанными соседними углами 6"/>
          <p:cNvSpPr/>
          <p:nvPr/>
        </p:nvSpPr>
        <p:spPr>
          <a:xfrm>
            <a:off x="6553200" y="2895600"/>
            <a:ext cx="2438400" cy="1066800"/>
          </a:xfrm>
          <a:prstGeom prst="snip2SameRect">
            <a:avLst/>
          </a:prstGeom>
          <a:solidFill>
            <a:schemeClr val="bg2"/>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ru-RU" b="1" u="sng" dirty="0" smtClean="0"/>
              <a:t>Конституционная реформа 2008</a:t>
            </a:r>
          </a:p>
        </p:txBody>
      </p:sp>
      <p:cxnSp>
        <p:nvCxnSpPr>
          <p:cNvPr id="12" name="Прямая со стрелкой 11"/>
          <p:cNvCxnSpPr>
            <a:stCxn id="5" idx="1"/>
          </p:cNvCxnSpPr>
          <p:nvPr/>
        </p:nvCxnSpPr>
        <p:spPr>
          <a:xfrm rot="5400000">
            <a:off x="1095360" y="4229092"/>
            <a:ext cx="390532" cy="954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3" name="Прямоугольник 12"/>
          <p:cNvSpPr/>
          <p:nvPr/>
        </p:nvSpPr>
        <p:spPr>
          <a:xfrm>
            <a:off x="0" y="4500570"/>
            <a:ext cx="3276600" cy="2357430"/>
          </a:xfrm>
          <a:prstGeom prst="rec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ru-RU" sz="1400" i="1" dirty="0" smtClean="0">
                <a:effectLst>
                  <a:outerShdw blurRad="38100" dist="38100" dir="2700000" algn="tl">
                    <a:srgbClr val="000000">
                      <a:alpha val="43137"/>
                    </a:srgbClr>
                  </a:outerShdw>
                </a:effectLst>
              </a:rPr>
              <a:t>8 мая 2008 года на внеочередном пленарном заседании Государственной Думы председателем правительства РФ был утвержден Владимир Путин. Его кандидатуру поддержали фракции "Единая Россия", ЛДПР и "Справедливая Россия</a:t>
            </a:r>
            <a:endParaRPr lang="ru-RU" sz="1400" i="1" dirty="0">
              <a:effectLst>
                <a:outerShdw blurRad="38100" dist="38100" dir="2700000" algn="tl">
                  <a:srgbClr val="000000">
                    <a:alpha val="43137"/>
                  </a:srgbClr>
                </a:outerShdw>
              </a:effectLst>
            </a:endParaRPr>
          </a:p>
        </p:txBody>
      </p:sp>
      <p:sp>
        <p:nvSpPr>
          <p:cNvPr id="17" name="Прямоугольник 16"/>
          <p:cNvSpPr/>
          <p:nvPr/>
        </p:nvSpPr>
        <p:spPr>
          <a:xfrm>
            <a:off x="6248400" y="4500570"/>
            <a:ext cx="2895600" cy="2357430"/>
          </a:xfrm>
          <a:prstGeom prst="rec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ru-RU" sz="1400" i="1" dirty="0" smtClean="0">
                <a:effectLst>
                  <a:outerShdw blurRad="38100" dist="38100" dir="2700000" algn="tl">
                    <a:srgbClr val="000000">
                      <a:alpha val="43137"/>
                    </a:srgbClr>
                  </a:outerShdw>
                </a:effectLst>
              </a:rPr>
              <a:t>21 ноября 2008 года Государственная дума в третьем чтении проголосовала за поправки в Конституцию России, увеличивающие сроки полномочий Президента до 6 лет, а депутатов Государственной думы - до 5 лет. </a:t>
            </a:r>
            <a:endParaRPr lang="ru-RU" sz="1400" i="1" dirty="0">
              <a:effectLst>
                <a:outerShdw blurRad="38100" dist="38100" dir="2700000" algn="tl">
                  <a:srgbClr val="000000">
                    <a:alpha val="43137"/>
                  </a:srgbClr>
                </a:outerShdw>
              </a:effectLst>
            </a:endParaRPr>
          </a:p>
        </p:txBody>
      </p:sp>
      <p:cxnSp>
        <p:nvCxnSpPr>
          <p:cNvPr id="20" name="Прямая со стрелкой 19"/>
          <p:cNvCxnSpPr>
            <a:stCxn id="7" idx="1"/>
          </p:cNvCxnSpPr>
          <p:nvPr/>
        </p:nvCxnSpPr>
        <p:spPr>
          <a:xfrm rot="16200000" flipH="1">
            <a:off x="7510470" y="4224330"/>
            <a:ext cx="538170" cy="1431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1" name="Прямоугольник 20"/>
          <p:cNvSpPr/>
          <p:nvPr/>
        </p:nvSpPr>
        <p:spPr>
          <a:xfrm>
            <a:off x="3352800" y="4500570"/>
            <a:ext cx="2819400" cy="2357430"/>
          </a:xfrm>
          <a:prstGeom prst="rect">
            <a:avLst/>
          </a:prstGeom>
          <a:solidFill>
            <a:schemeClr val="accent2">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1500" i="1" dirty="0" smtClean="0">
                <a:solidFill>
                  <a:schemeClr val="tx1"/>
                </a:solidFill>
                <a:effectLst>
                  <a:outerShdw blurRad="38100" dist="38100" dir="2700000" algn="tl">
                    <a:srgbClr val="000000">
                      <a:alpha val="43137"/>
                    </a:srgbClr>
                  </a:outerShdw>
                </a:effectLst>
              </a:rPr>
              <a:t>31 октября 2008 года - в третьем чтении принят Федеральный закон «О федеральном бюджете на 2009 год и на плановый период 2010 и 2011 годов». Против бюджета голосовала фракция КПРФ</a:t>
            </a:r>
            <a:endParaRPr lang="ru-RU" sz="1500" i="1" dirty="0">
              <a:solidFill>
                <a:schemeClr val="tx1"/>
              </a:solidFill>
              <a:effectLst>
                <a:outerShdw blurRad="38100" dist="38100" dir="2700000" algn="tl">
                  <a:srgbClr val="000000">
                    <a:alpha val="43137"/>
                  </a:srgbClr>
                </a:outerShdw>
              </a:effectLst>
            </a:endParaRPr>
          </a:p>
        </p:txBody>
      </p:sp>
      <p:cxnSp>
        <p:nvCxnSpPr>
          <p:cNvPr id="24" name="Прямая со стрелкой 23"/>
          <p:cNvCxnSpPr>
            <a:stCxn id="6" idx="1"/>
          </p:cNvCxnSpPr>
          <p:nvPr/>
        </p:nvCxnSpPr>
        <p:spPr>
          <a:xfrm rot="16200000" flipH="1">
            <a:off x="4486274" y="4200530"/>
            <a:ext cx="428628" cy="2857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pic>
        <p:nvPicPr>
          <p:cNvPr id="14" name="Рисунок 7" descr="gryzlov_bv1.jpg"/>
          <p:cNvPicPr>
            <a:picLocks noChangeAspect="1"/>
          </p:cNvPicPr>
          <p:nvPr/>
        </p:nvPicPr>
        <p:blipFill>
          <a:blip r:embed="rId2"/>
          <a:srcRect/>
          <a:stretch>
            <a:fillRect/>
          </a:stretch>
        </p:blipFill>
        <p:spPr bwMode="auto">
          <a:xfrm>
            <a:off x="214282" y="285728"/>
            <a:ext cx="1295400" cy="172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0" y="2214554"/>
            <a:ext cx="1928794" cy="461665"/>
          </a:xfrm>
          <a:prstGeom prst="rect">
            <a:avLst/>
          </a:prstGeom>
          <a:noFill/>
        </p:spPr>
        <p:txBody>
          <a:bodyPr wrap="square" rtlCol="0">
            <a:spAutoFit/>
          </a:bodyPr>
          <a:lstStyle/>
          <a:p>
            <a:r>
              <a:rPr lang="ru-RU" sz="1200" dirty="0" smtClean="0">
                <a:latin typeface="Times New Roman" pitchFamily="18" charset="0"/>
                <a:cs typeface="Times New Roman" pitchFamily="18" charset="0"/>
              </a:rPr>
              <a:t>Б.В.Грызлов («ЕДИНАЯ РОССИЯ»)</a:t>
            </a:r>
            <a:endParaRPr lang="ru-RU" sz="1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24200" y="533400"/>
            <a:ext cx="248407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Состав</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aphicFrame>
        <p:nvGraphicFramePr>
          <p:cNvPr id="6" name="Таблица 5"/>
          <p:cNvGraphicFramePr>
            <a:graphicFrameLocks noGrp="1"/>
          </p:cNvGraphicFramePr>
          <p:nvPr/>
        </p:nvGraphicFramePr>
        <p:xfrm>
          <a:off x="1357290" y="1676400"/>
          <a:ext cx="7329510" cy="4450671"/>
        </p:xfrm>
        <a:graphic>
          <a:graphicData uri="http://schemas.openxmlformats.org/drawingml/2006/table">
            <a:tbl>
              <a:tblPr>
                <a:tableStyleId>{08FB837D-C827-4EFA-A057-4D05807E0F7C}</a:tableStyleId>
              </a:tblPr>
              <a:tblGrid>
                <a:gridCol w="2443170"/>
                <a:gridCol w="2443170"/>
                <a:gridCol w="2443170"/>
              </a:tblGrid>
              <a:tr h="570932">
                <a:tc>
                  <a:txBody>
                    <a:bodyPr/>
                    <a:lstStyle/>
                    <a:p>
                      <a:pPr algn="ctr"/>
                      <a:r>
                        <a:rPr lang="ru-RU" sz="1800" dirty="0">
                          <a:effectLst>
                            <a:outerShdw blurRad="38100" dist="38100" dir="2700000" algn="tl">
                              <a:srgbClr val="000000">
                                <a:alpha val="43137"/>
                              </a:srgbClr>
                            </a:outerShdw>
                          </a:effectLst>
                        </a:rPr>
                        <a:t>Фракция</a:t>
                      </a:r>
                      <a:endParaRPr lang="ru-RU" sz="1800" b="1" dirty="0">
                        <a:solidFill>
                          <a:schemeClr val="tx1"/>
                        </a:solidFill>
                        <a:effectLst>
                          <a:outerShdw blurRad="38100" dist="38100" dir="2700000" algn="tl">
                            <a:srgbClr val="000000">
                              <a:alpha val="43137"/>
                            </a:srgbClr>
                          </a:outerShdw>
                        </a:effectLst>
                      </a:endParaRPr>
                    </a:p>
                  </a:txBody>
                  <a:tcPr marL="71068" marR="71068" marT="35535" marB="35535" anchor="ctr"/>
                </a:tc>
                <a:tc>
                  <a:txBody>
                    <a:bodyPr/>
                    <a:lstStyle/>
                    <a:p>
                      <a:pPr algn="ctr"/>
                      <a:r>
                        <a:rPr lang="ru-RU" sz="1800" dirty="0">
                          <a:effectLst>
                            <a:outerShdw blurRad="38100" dist="38100" dir="2700000" algn="tl">
                              <a:srgbClr val="000000">
                                <a:alpha val="43137"/>
                              </a:srgbClr>
                            </a:outerShdw>
                          </a:effectLst>
                        </a:rPr>
                        <a:t>Число депутатов</a:t>
                      </a:r>
                      <a:endParaRPr lang="ru-RU" sz="1800" b="1" dirty="0">
                        <a:solidFill>
                          <a:schemeClr val="tx1"/>
                        </a:solidFill>
                        <a:effectLst>
                          <a:outerShdw blurRad="38100" dist="38100" dir="2700000" algn="tl">
                            <a:srgbClr val="000000">
                              <a:alpha val="43137"/>
                            </a:srgbClr>
                          </a:outerShdw>
                        </a:effectLst>
                      </a:endParaRPr>
                    </a:p>
                  </a:txBody>
                  <a:tcPr marL="71068" marR="71068" marT="35535" marB="35535" anchor="ctr"/>
                </a:tc>
                <a:tc>
                  <a:txBody>
                    <a:bodyPr/>
                    <a:lstStyle/>
                    <a:p>
                      <a:pPr algn="ctr"/>
                      <a:r>
                        <a:rPr lang="ru-RU" sz="1800" dirty="0">
                          <a:effectLst>
                            <a:outerShdw blurRad="38100" dist="38100" dir="2700000" algn="tl">
                              <a:srgbClr val="000000">
                                <a:alpha val="43137"/>
                              </a:srgbClr>
                            </a:outerShdw>
                          </a:effectLst>
                        </a:rPr>
                        <a:t>Доля голосов</a:t>
                      </a:r>
                      <a:endParaRPr lang="ru-RU" sz="1800" b="1" dirty="0">
                        <a:solidFill>
                          <a:schemeClr val="tx1"/>
                        </a:solidFill>
                        <a:effectLst>
                          <a:outerShdw blurRad="38100" dist="38100" dir="2700000" algn="tl">
                            <a:srgbClr val="000000">
                              <a:alpha val="43137"/>
                            </a:srgbClr>
                          </a:outerShdw>
                        </a:effectLst>
                      </a:endParaRPr>
                    </a:p>
                  </a:txBody>
                  <a:tcPr marL="71068" marR="71068" marT="35535" marB="35535" anchor="ctr"/>
                </a:tc>
              </a:tr>
              <a:tr h="571288">
                <a:tc>
                  <a:txBody>
                    <a:bodyPr/>
                    <a:lstStyle/>
                    <a:p>
                      <a:pPr algn="ctr"/>
                      <a:r>
                        <a:rPr lang="ru-RU" sz="1800" dirty="0">
                          <a:effectLst>
                            <a:outerShdw blurRad="38100" dist="38100" dir="2700000" algn="tl">
                              <a:srgbClr val="000000">
                                <a:alpha val="43137"/>
                              </a:srgbClr>
                            </a:outerShdw>
                          </a:effectLst>
                        </a:rPr>
                        <a:t>Фракция партии «Единая Россия»</a:t>
                      </a:r>
                      <a:endParaRPr lang="ru-RU" sz="1800" b="1" dirty="0">
                        <a:solidFill>
                          <a:schemeClr val="tx1"/>
                        </a:solidFill>
                        <a:effectLst>
                          <a:outerShdw blurRad="38100" dist="38100" dir="2700000" algn="tl">
                            <a:srgbClr val="000000">
                              <a:alpha val="43137"/>
                            </a:srgbClr>
                          </a:outerShdw>
                        </a:effectLst>
                      </a:endParaRPr>
                    </a:p>
                  </a:txBody>
                  <a:tcPr marL="71068" marR="71068" marT="35535" marB="35535" anchor="ctr">
                    <a:solidFill>
                      <a:schemeClr val="accent6">
                        <a:lumMod val="60000"/>
                        <a:lumOff val="40000"/>
                      </a:schemeClr>
                    </a:solidFill>
                  </a:tcPr>
                </a:tc>
                <a:tc>
                  <a:txBody>
                    <a:bodyPr/>
                    <a:lstStyle/>
                    <a:p>
                      <a:pPr algn="ctr"/>
                      <a:r>
                        <a:rPr lang="ru-RU" sz="1800" dirty="0">
                          <a:effectLst>
                            <a:outerShdw blurRad="38100" dist="38100" dir="2700000" algn="tl">
                              <a:srgbClr val="000000">
                                <a:alpha val="43137"/>
                              </a:srgbClr>
                            </a:outerShdw>
                          </a:effectLst>
                        </a:rPr>
                        <a:t>315</a:t>
                      </a:r>
                      <a:endParaRPr lang="ru-RU" sz="1800" b="1" dirty="0">
                        <a:solidFill>
                          <a:schemeClr val="tx1"/>
                        </a:solidFill>
                        <a:effectLst>
                          <a:outerShdw blurRad="38100" dist="38100" dir="2700000" algn="tl">
                            <a:srgbClr val="000000">
                              <a:alpha val="43137"/>
                            </a:srgbClr>
                          </a:outerShdw>
                        </a:effectLst>
                      </a:endParaRPr>
                    </a:p>
                  </a:txBody>
                  <a:tcPr marL="71068" marR="71068" marT="35535" marB="35535" anchor="ctr">
                    <a:solidFill>
                      <a:schemeClr val="accent6">
                        <a:lumMod val="60000"/>
                        <a:lumOff val="40000"/>
                      </a:schemeClr>
                    </a:solidFill>
                  </a:tcPr>
                </a:tc>
                <a:tc>
                  <a:txBody>
                    <a:bodyPr/>
                    <a:lstStyle/>
                    <a:p>
                      <a:pPr algn="ctr"/>
                      <a:r>
                        <a:rPr lang="ru-RU" sz="1800" dirty="0">
                          <a:effectLst>
                            <a:outerShdw blurRad="38100" dist="38100" dir="2700000" algn="tl">
                              <a:srgbClr val="000000">
                                <a:alpha val="43137"/>
                              </a:srgbClr>
                            </a:outerShdw>
                          </a:effectLst>
                        </a:rPr>
                        <a:t>70%</a:t>
                      </a:r>
                      <a:endParaRPr lang="ru-RU" sz="1800" b="1" dirty="0">
                        <a:solidFill>
                          <a:schemeClr val="tx1"/>
                        </a:solidFill>
                        <a:effectLst>
                          <a:outerShdw blurRad="38100" dist="38100" dir="2700000" algn="tl">
                            <a:srgbClr val="000000">
                              <a:alpha val="43137"/>
                            </a:srgbClr>
                          </a:outerShdw>
                        </a:effectLst>
                      </a:endParaRPr>
                    </a:p>
                  </a:txBody>
                  <a:tcPr marL="71068" marR="71068" marT="35535" marB="35535" anchor="ctr">
                    <a:solidFill>
                      <a:schemeClr val="accent6">
                        <a:lumMod val="60000"/>
                        <a:lumOff val="40000"/>
                      </a:schemeClr>
                    </a:solidFill>
                  </a:tcPr>
                </a:tc>
              </a:tr>
              <a:tr h="1304987">
                <a:tc>
                  <a:txBody>
                    <a:bodyPr/>
                    <a:lstStyle/>
                    <a:p>
                      <a:pPr algn="ctr"/>
                      <a:r>
                        <a:rPr lang="ru-RU" sz="1800" dirty="0">
                          <a:effectLst>
                            <a:outerShdw blurRad="38100" dist="38100" dir="2700000" algn="tl">
                              <a:srgbClr val="000000">
                                <a:alpha val="43137"/>
                              </a:srgbClr>
                            </a:outerShdw>
                          </a:effectLst>
                        </a:rPr>
                        <a:t>Фракция Коммунистической партии Российской Федерации</a:t>
                      </a:r>
                      <a:endParaRPr lang="ru-RU" sz="1800" b="1" dirty="0">
                        <a:solidFill>
                          <a:schemeClr val="tx1"/>
                        </a:solidFill>
                        <a:effectLst>
                          <a:outerShdw blurRad="38100" dist="38100" dir="2700000" algn="tl">
                            <a:srgbClr val="000000">
                              <a:alpha val="43137"/>
                            </a:srgbClr>
                          </a:outerShdw>
                        </a:effectLst>
                      </a:endParaRPr>
                    </a:p>
                  </a:txBody>
                  <a:tcPr marL="71068" marR="71068" marT="35535" marB="35535" anchor="ctr"/>
                </a:tc>
                <a:tc>
                  <a:txBody>
                    <a:bodyPr/>
                    <a:lstStyle/>
                    <a:p>
                      <a:pPr marL="0" algn="ctr" rtl="0" eaLnBrk="1" latinLnBrk="0" hangingPunct="1"/>
                      <a:r>
                        <a:rPr kumimoji="0" lang="ru-RU" sz="1800" kern="1200" dirty="0">
                          <a:effectLst>
                            <a:outerShdw blurRad="38100" dist="38100" dir="2700000" algn="tl">
                              <a:srgbClr val="000000">
                                <a:alpha val="43137"/>
                              </a:srgbClr>
                            </a:outerShdw>
                          </a:effectLst>
                        </a:rPr>
                        <a:t>57</a:t>
                      </a:r>
                      <a:endParaRPr kumimoji="0" lang="ru-RU" sz="1800" b="1" kern="1200" dirty="0">
                        <a:solidFill>
                          <a:schemeClr val="tx1"/>
                        </a:solidFill>
                        <a:effectLst>
                          <a:outerShdw blurRad="38100" dist="38100" dir="2700000" algn="tl">
                            <a:srgbClr val="000000">
                              <a:alpha val="43137"/>
                            </a:srgbClr>
                          </a:outerShdw>
                        </a:effectLst>
                        <a:latin typeface="+mn-lt"/>
                        <a:ea typeface="+mn-ea"/>
                        <a:cs typeface="+mn-cs"/>
                      </a:endParaRPr>
                    </a:p>
                  </a:txBody>
                  <a:tcPr marL="71068" marR="71068" marT="35535" marB="35535" anchor="ctr"/>
                </a:tc>
                <a:tc>
                  <a:txBody>
                    <a:bodyPr/>
                    <a:lstStyle/>
                    <a:p>
                      <a:pPr marL="0" algn="ctr" rtl="0" eaLnBrk="1" latinLnBrk="0" hangingPunct="1"/>
                      <a:r>
                        <a:rPr kumimoji="0" lang="ru-RU" sz="1800" kern="1200" dirty="0">
                          <a:effectLst>
                            <a:outerShdw blurRad="38100" dist="38100" dir="2700000" algn="tl">
                              <a:srgbClr val="000000">
                                <a:alpha val="43137"/>
                              </a:srgbClr>
                            </a:outerShdw>
                          </a:effectLst>
                        </a:rPr>
                        <a:t>12.7%</a:t>
                      </a:r>
                      <a:endParaRPr kumimoji="0" lang="ru-RU" sz="1800" b="1" kern="1200" dirty="0">
                        <a:solidFill>
                          <a:schemeClr val="tx1"/>
                        </a:solidFill>
                        <a:effectLst>
                          <a:outerShdw blurRad="38100" dist="38100" dir="2700000" algn="tl">
                            <a:srgbClr val="000000">
                              <a:alpha val="43137"/>
                            </a:srgbClr>
                          </a:outerShdw>
                        </a:effectLst>
                        <a:latin typeface="+mn-lt"/>
                        <a:ea typeface="+mn-ea"/>
                        <a:cs typeface="+mn-cs"/>
                      </a:endParaRPr>
                    </a:p>
                  </a:txBody>
                  <a:tcPr marL="71068" marR="71068" marT="35535" marB="35535" anchor="ctr"/>
                </a:tc>
              </a:tr>
              <a:tr h="1061012">
                <a:tc>
                  <a:txBody>
                    <a:bodyPr/>
                    <a:lstStyle/>
                    <a:p>
                      <a:pPr algn="ctr"/>
                      <a:r>
                        <a:rPr lang="ru-RU" sz="1800" dirty="0">
                          <a:effectLst>
                            <a:outerShdw blurRad="38100" dist="38100" dir="2700000" algn="tl">
                              <a:srgbClr val="000000">
                                <a:alpha val="43137"/>
                              </a:srgbClr>
                            </a:outerShdw>
                          </a:effectLst>
                        </a:rPr>
                        <a:t>Фракция Либерально-демократической партии России</a:t>
                      </a:r>
                      <a:endParaRPr lang="ru-RU" sz="1800" b="1" dirty="0">
                        <a:solidFill>
                          <a:schemeClr val="tx1"/>
                        </a:solidFill>
                        <a:effectLst>
                          <a:outerShdw blurRad="38100" dist="38100" dir="2700000" algn="tl">
                            <a:srgbClr val="000000">
                              <a:alpha val="43137"/>
                            </a:srgbClr>
                          </a:outerShdw>
                        </a:effectLst>
                      </a:endParaRPr>
                    </a:p>
                  </a:txBody>
                  <a:tcPr marL="71068" marR="71068" marT="35535" marB="35535" anchor="ctr"/>
                </a:tc>
                <a:tc>
                  <a:txBody>
                    <a:bodyPr/>
                    <a:lstStyle/>
                    <a:p>
                      <a:pPr marL="0" algn="ctr" rtl="0" eaLnBrk="1" latinLnBrk="0" hangingPunct="1"/>
                      <a:r>
                        <a:rPr kumimoji="0" lang="ru-RU" sz="1800" kern="1200" dirty="0">
                          <a:effectLst>
                            <a:outerShdw blurRad="38100" dist="38100" dir="2700000" algn="tl">
                              <a:srgbClr val="000000">
                                <a:alpha val="43137"/>
                              </a:srgbClr>
                            </a:outerShdw>
                          </a:effectLst>
                        </a:rPr>
                        <a:t>40</a:t>
                      </a:r>
                      <a:endParaRPr kumimoji="0" lang="ru-RU" sz="1800" b="1" kern="1200" dirty="0">
                        <a:solidFill>
                          <a:schemeClr val="tx1"/>
                        </a:solidFill>
                        <a:effectLst>
                          <a:outerShdw blurRad="38100" dist="38100" dir="2700000" algn="tl">
                            <a:srgbClr val="000000">
                              <a:alpha val="43137"/>
                            </a:srgbClr>
                          </a:outerShdw>
                        </a:effectLst>
                        <a:latin typeface="+mn-lt"/>
                        <a:ea typeface="+mn-ea"/>
                        <a:cs typeface="+mn-cs"/>
                      </a:endParaRPr>
                    </a:p>
                  </a:txBody>
                  <a:tcPr marL="71068" marR="71068" marT="35535" marB="35535" anchor="ctr"/>
                </a:tc>
                <a:tc>
                  <a:txBody>
                    <a:bodyPr/>
                    <a:lstStyle/>
                    <a:p>
                      <a:pPr marL="0" algn="ctr" rtl="0" eaLnBrk="1" latinLnBrk="0" hangingPunct="1"/>
                      <a:r>
                        <a:rPr kumimoji="0" lang="ru-RU" sz="1800" kern="1200" dirty="0">
                          <a:effectLst>
                            <a:outerShdw blurRad="38100" dist="38100" dir="2700000" algn="tl">
                              <a:srgbClr val="000000">
                                <a:alpha val="43137"/>
                              </a:srgbClr>
                            </a:outerShdw>
                          </a:effectLst>
                        </a:rPr>
                        <a:t>8.9%</a:t>
                      </a:r>
                      <a:endParaRPr kumimoji="0" lang="ru-RU" sz="1800" b="1" kern="1200" dirty="0">
                        <a:solidFill>
                          <a:schemeClr val="tx1"/>
                        </a:solidFill>
                        <a:effectLst>
                          <a:outerShdw blurRad="38100" dist="38100" dir="2700000" algn="tl">
                            <a:srgbClr val="000000">
                              <a:alpha val="43137"/>
                            </a:srgbClr>
                          </a:outerShdw>
                        </a:effectLst>
                        <a:latin typeface="+mn-lt"/>
                        <a:ea typeface="+mn-ea"/>
                        <a:cs typeface="+mn-cs"/>
                      </a:endParaRPr>
                    </a:p>
                  </a:txBody>
                  <a:tcPr marL="71068" marR="71068" marT="35535" marB="35535" anchor="ctr"/>
                </a:tc>
              </a:tr>
              <a:tr h="816149">
                <a:tc>
                  <a:txBody>
                    <a:bodyPr/>
                    <a:lstStyle/>
                    <a:p>
                      <a:pPr algn="ctr"/>
                      <a:r>
                        <a:rPr lang="ru-RU" sz="1800" dirty="0">
                          <a:effectLst>
                            <a:outerShdw blurRad="38100" dist="38100" dir="2700000" algn="tl">
                              <a:srgbClr val="000000">
                                <a:alpha val="43137"/>
                              </a:srgbClr>
                            </a:outerShdw>
                          </a:effectLst>
                        </a:rPr>
                        <a:t>Фракция партии «Справедливая Россия»</a:t>
                      </a:r>
                      <a:endParaRPr lang="ru-RU" sz="1800" b="1" dirty="0">
                        <a:solidFill>
                          <a:schemeClr val="tx1"/>
                        </a:solidFill>
                        <a:effectLst>
                          <a:outerShdw blurRad="38100" dist="38100" dir="2700000" algn="tl">
                            <a:srgbClr val="000000">
                              <a:alpha val="43137"/>
                            </a:srgbClr>
                          </a:outerShdw>
                        </a:effectLst>
                      </a:endParaRPr>
                    </a:p>
                  </a:txBody>
                  <a:tcPr marL="71068" marR="71068" marT="35535" marB="35535" anchor="ctr"/>
                </a:tc>
                <a:tc>
                  <a:txBody>
                    <a:bodyPr/>
                    <a:lstStyle/>
                    <a:p>
                      <a:pPr marL="0" algn="ctr" rtl="0" eaLnBrk="1" latinLnBrk="0" hangingPunct="1"/>
                      <a:r>
                        <a:rPr kumimoji="0" lang="ru-RU" sz="1800" kern="1200" dirty="0">
                          <a:effectLst>
                            <a:outerShdw blurRad="38100" dist="38100" dir="2700000" algn="tl">
                              <a:srgbClr val="000000">
                                <a:alpha val="43137"/>
                              </a:srgbClr>
                            </a:outerShdw>
                          </a:effectLst>
                        </a:rPr>
                        <a:t>38</a:t>
                      </a:r>
                      <a:endParaRPr kumimoji="0" lang="ru-RU" sz="1800" b="1" kern="1200" dirty="0">
                        <a:solidFill>
                          <a:schemeClr val="tx1"/>
                        </a:solidFill>
                        <a:effectLst>
                          <a:outerShdw blurRad="38100" dist="38100" dir="2700000" algn="tl">
                            <a:srgbClr val="000000">
                              <a:alpha val="43137"/>
                            </a:srgbClr>
                          </a:outerShdw>
                        </a:effectLst>
                        <a:latin typeface="+mn-lt"/>
                        <a:ea typeface="+mn-ea"/>
                        <a:cs typeface="+mn-cs"/>
                      </a:endParaRPr>
                    </a:p>
                  </a:txBody>
                  <a:tcPr marL="71068" marR="71068" marT="35535" marB="35535" anchor="ctr"/>
                </a:tc>
                <a:tc>
                  <a:txBody>
                    <a:bodyPr/>
                    <a:lstStyle/>
                    <a:p>
                      <a:pPr marL="0" algn="ctr" rtl="0" eaLnBrk="1" latinLnBrk="0" hangingPunct="1"/>
                      <a:r>
                        <a:rPr kumimoji="0" lang="ru-RU" sz="1800" kern="1200" dirty="0">
                          <a:effectLst>
                            <a:outerShdw blurRad="38100" dist="38100" dir="2700000" algn="tl">
                              <a:srgbClr val="000000">
                                <a:alpha val="43137"/>
                              </a:srgbClr>
                            </a:outerShdw>
                          </a:effectLst>
                        </a:rPr>
                        <a:t>8.4%</a:t>
                      </a:r>
                      <a:endParaRPr kumimoji="0" lang="ru-RU" sz="1800" b="1" kern="1200" dirty="0">
                        <a:solidFill>
                          <a:schemeClr val="tx1"/>
                        </a:solidFill>
                        <a:effectLst>
                          <a:outerShdw blurRad="38100" dist="38100" dir="2700000" algn="tl">
                            <a:srgbClr val="000000">
                              <a:alpha val="43137"/>
                            </a:srgbClr>
                          </a:outerShdw>
                        </a:effectLst>
                        <a:latin typeface="+mn-lt"/>
                        <a:ea typeface="+mn-ea"/>
                        <a:cs typeface="+mn-cs"/>
                      </a:endParaRPr>
                    </a:p>
                  </a:txBody>
                  <a:tcPr marL="71068" marR="71068" marT="35535" marB="35535" anchor="ctr"/>
                </a:tc>
              </a:tr>
            </a:tbl>
          </a:graphicData>
        </a:graphic>
      </p:graphicFrame>
      <p:pic>
        <p:nvPicPr>
          <p:cNvPr id="10241" name="Picture 1" descr="↓"/>
          <p:cNvPicPr>
            <a:picLocks noChangeAspect="1" noChangeArrowheads="1"/>
          </p:cNvPicPr>
          <p:nvPr/>
        </p:nvPicPr>
        <p:blipFill>
          <a:blip r:embed="rId2" cstate="print"/>
          <a:srcRect/>
          <a:stretch>
            <a:fillRect/>
          </a:stretch>
        </p:blipFill>
        <p:spPr bwMode="auto">
          <a:xfrm>
            <a:off x="0" y="0"/>
            <a:ext cx="114300" cy="133350"/>
          </a:xfrm>
          <a:prstGeom prst="rect">
            <a:avLst/>
          </a:prstGeom>
          <a:noFill/>
        </p:spPr>
      </p:pic>
      <p:pic>
        <p:nvPicPr>
          <p:cNvPr id="10242" name="Picture 2" descr="↓"/>
          <p:cNvPicPr>
            <a:picLocks noChangeAspect="1" noChangeArrowheads="1"/>
          </p:cNvPicPr>
          <p:nvPr/>
        </p:nvPicPr>
        <p:blipFill>
          <a:blip r:embed="rId2" cstate="print"/>
          <a:srcRect/>
          <a:stretch>
            <a:fillRect/>
          </a:stretch>
        </p:blipFill>
        <p:spPr bwMode="auto">
          <a:xfrm>
            <a:off x="0" y="0"/>
            <a:ext cx="114300" cy="133350"/>
          </a:xfrm>
          <a:prstGeom prst="rect">
            <a:avLst/>
          </a:prstGeom>
          <a:noFill/>
        </p:spPr>
      </p:pic>
      <p:pic>
        <p:nvPicPr>
          <p:cNvPr id="10243" name="Picture 3" descr="↓"/>
          <p:cNvPicPr>
            <a:picLocks noChangeAspect="1" noChangeArrowheads="1"/>
          </p:cNvPicPr>
          <p:nvPr/>
        </p:nvPicPr>
        <p:blipFill>
          <a:blip r:embed="rId2" cstate="print"/>
          <a:srcRect/>
          <a:stretch>
            <a:fillRect/>
          </a:stretch>
        </p:blipFill>
        <p:spPr bwMode="auto">
          <a:xfrm>
            <a:off x="0" y="0"/>
            <a:ext cx="114300" cy="133350"/>
          </a:xfrm>
          <a:prstGeom prst="rect">
            <a:avLst/>
          </a:prstGeom>
          <a:noFill/>
        </p:spPr>
      </p:pic>
      <p:pic>
        <p:nvPicPr>
          <p:cNvPr id="10244" name="Picture 4" descr="C:\Users\Сергей Александрович\Desktop\151.jpg"/>
          <p:cNvPicPr>
            <a:picLocks noChangeAspect="1" noChangeArrowheads="1"/>
          </p:cNvPicPr>
          <p:nvPr/>
        </p:nvPicPr>
        <p:blipFill>
          <a:blip r:embed="rId3" cstate="email"/>
          <a:srcRect/>
          <a:stretch>
            <a:fillRect/>
          </a:stretch>
        </p:blipFill>
        <p:spPr bwMode="auto">
          <a:xfrm>
            <a:off x="1142976" y="285728"/>
            <a:ext cx="1746916" cy="12858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5" name="Picture 5" descr="C:\Users\Сергей Александрович\Desktop\b_5b7a1ff5-d5a9-9d7ejpg.jpg"/>
          <p:cNvPicPr>
            <a:picLocks noChangeAspect="1" noChangeArrowheads="1"/>
          </p:cNvPicPr>
          <p:nvPr/>
        </p:nvPicPr>
        <p:blipFill>
          <a:blip r:embed="rId4" cstate="email"/>
          <a:srcRect/>
          <a:stretch>
            <a:fillRect/>
          </a:stretch>
        </p:blipFill>
        <p:spPr bwMode="auto">
          <a:xfrm>
            <a:off x="6500826" y="214290"/>
            <a:ext cx="2000232" cy="1363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9190" y="857232"/>
            <a:ext cx="4504564" cy="702964"/>
          </a:xfrm>
        </p:spPr>
        <p:txBody>
          <a:bodyPr>
            <a:normAutofit fontScale="90000"/>
          </a:bodyPr>
          <a:lstStyle/>
          <a:p>
            <a:r>
              <a:rPr lang="ru-RU" dirty="0" smtClean="0"/>
              <a:t>Президент  РФ     Д.А.Медведев</a:t>
            </a:r>
            <a:endParaRPr lang="ru-RU" dirty="0"/>
          </a:p>
        </p:txBody>
      </p:sp>
      <p:pic>
        <p:nvPicPr>
          <p:cNvPr id="1026" name="Picture 2"/>
          <p:cNvPicPr>
            <a:picLocks noGrp="1" noChangeAspect="1" noChangeArrowheads="1"/>
          </p:cNvPicPr>
          <p:nvPr>
            <p:ph sz="half" idx="1"/>
          </p:nvPr>
        </p:nvPicPr>
        <p:blipFill>
          <a:blip r:embed="rId2" cstate="print"/>
          <a:stretch>
            <a:fillRect/>
          </a:stretch>
        </p:blipFill>
        <p:spPr bwMode="auto">
          <a:xfrm>
            <a:off x="1643042" y="2214554"/>
            <a:ext cx="2453311" cy="3429024"/>
          </a:xfrm>
          <a:prstGeom prst="rect">
            <a:avLst/>
          </a:prstGeom>
          <a:ln>
            <a:noFill/>
          </a:ln>
          <a:effectLst>
            <a:outerShdw blurRad="292100" dist="139700" dir="2700000" algn="tl" rotWithShape="0">
              <a:srgbClr val="333333">
                <a:alpha val="65000"/>
              </a:srgbClr>
            </a:outerShdw>
          </a:effectLst>
        </p:spPr>
      </p:pic>
      <p:sp>
        <p:nvSpPr>
          <p:cNvPr id="4" name="Содержимое 3"/>
          <p:cNvSpPr>
            <a:spLocks noGrp="1"/>
          </p:cNvSpPr>
          <p:nvPr>
            <p:ph sz="half" idx="2"/>
          </p:nvPr>
        </p:nvSpPr>
        <p:spPr>
          <a:xfrm>
            <a:off x="4572000" y="2428868"/>
            <a:ext cx="4361688" cy="3619512"/>
          </a:xfrm>
        </p:spPr>
        <p:txBody>
          <a:bodyPr>
            <a:normAutofit/>
          </a:bodyPr>
          <a:lstStyle/>
          <a:p>
            <a:pPr>
              <a:buNone/>
            </a:pPr>
            <a:r>
              <a:rPr lang="ru-RU" sz="1200" dirty="0" smtClean="0"/>
              <a:t>	</a:t>
            </a:r>
            <a:r>
              <a:rPr lang="ru-RU" sz="1600" dirty="0" smtClean="0"/>
              <a:t>«Сегодня  можно с уверенностью говорить об уже сложившихся традициях  российского парламентаризма, о его высоком профессионализме, ответственности и конструктивном взаимодействии с исполнительной властью, с регионами России. Убеждён, что это будет и дальше способствовать успешному решению стратегических задач, стоящих перед нашим обществом, и прежде всего инновационному подъёму экономики, развитию качественно новой социальной политики и повышению благосостояния российских граждан».</a:t>
            </a:r>
            <a:endParaRPr lang="ru-RU" sz="1600" dirty="0"/>
          </a:p>
        </p:txBody>
      </p:sp>
      <p:sp>
        <p:nvSpPr>
          <p:cNvPr id="5" name="Прямоугольник 4"/>
          <p:cNvSpPr/>
          <p:nvPr/>
        </p:nvSpPr>
        <p:spPr>
          <a:xfrm>
            <a:off x="0" y="714356"/>
            <a:ext cx="4572000" cy="923330"/>
          </a:xfrm>
          <a:prstGeom prst="rect">
            <a:avLst/>
          </a:prstGeom>
        </p:spPr>
        <p:txBody>
          <a:bodyPr>
            <a:spAutoFit/>
          </a:bodyPr>
          <a:lstStyle/>
          <a:p>
            <a:r>
              <a:rPr lang="ru-RU" i="1" u="sng" dirty="0" smtClean="0">
                <a:solidFill>
                  <a:schemeClr val="accent5">
                    <a:lumMod val="75000"/>
                  </a:schemeClr>
                </a:solidFill>
                <a:latin typeface="Garamond Premr Pro Smbd" pitchFamily="18" charset="0"/>
              </a:rPr>
              <a:t>Современный парламентаризм на региональном и местном уровнях власти в </a:t>
            </a:r>
            <a:br>
              <a:rPr lang="ru-RU" i="1" u="sng" dirty="0" smtClean="0">
                <a:solidFill>
                  <a:schemeClr val="accent5">
                    <a:lumMod val="75000"/>
                  </a:schemeClr>
                </a:solidFill>
                <a:latin typeface="Garamond Premr Pro Smbd" pitchFamily="18" charset="0"/>
              </a:rPr>
            </a:br>
            <a:r>
              <a:rPr lang="ru-RU" i="1" u="sng" dirty="0" smtClean="0">
                <a:solidFill>
                  <a:schemeClr val="accent5">
                    <a:lumMod val="75000"/>
                  </a:schemeClr>
                </a:solidFill>
                <a:latin typeface="Garamond Premr Pro Smbd" pitchFamily="18" charset="0"/>
              </a:rPr>
              <a:t>Российской  Федерации</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Председатель Правительства РФ   В.В.Путин</a:t>
            </a:r>
            <a:endParaRPr lang="ru-RU" dirty="0"/>
          </a:p>
        </p:txBody>
      </p:sp>
      <p:pic>
        <p:nvPicPr>
          <p:cNvPr id="1026" name="Picture 2"/>
          <p:cNvPicPr>
            <a:picLocks noGrp="1" noChangeAspect="1" noChangeArrowheads="1"/>
          </p:cNvPicPr>
          <p:nvPr>
            <p:ph sz="half" idx="1"/>
          </p:nvPr>
        </p:nvPicPr>
        <p:blipFill>
          <a:blip r:embed="rId2" cstate="print"/>
          <a:stretch>
            <a:fillRect/>
          </a:stretch>
        </p:blipFill>
        <p:spPr bwMode="auto">
          <a:xfrm>
            <a:off x="1500166" y="1928802"/>
            <a:ext cx="2336987" cy="3143272"/>
          </a:xfrm>
          <a:prstGeom prst="rect">
            <a:avLst/>
          </a:prstGeom>
          <a:ln>
            <a:noFill/>
          </a:ln>
          <a:effectLst>
            <a:outerShdw blurRad="292100" dist="139700" dir="2700000" algn="tl" rotWithShape="0">
              <a:srgbClr val="333333">
                <a:alpha val="65000"/>
              </a:srgbClr>
            </a:outerShdw>
          </a:effectLst>
        </p:spPr>
      </p:pic>
      <p:sp>
        <p:nvSpPr>
          <p:cNvPr id="4" name="Содержимое 3"/>
          <p:cNvSpPr>
            <a:spLocks noGrp="1"/>
          </p:cNvSpPr>
          <p:nvPr>
            <p:ph sz="half" idx="2"/>
          </p:nvPr>
        </p:nvSpPr>
        <p:spPr>
          <a:xfrm>
            <a:off x="4357686" y="1524000"/>
            <a:ext cx="4576002" cy="3762388"/>
          </a:xfrm>
        </p:spPr>
        <p:txBody>
          <a:bodyPr>
            <a:normAutofit/>
          </a:bodyPr>
          <a:lstStyle/>
          <a:p>
            <a:pPr>
              <a:buNone/>
            </a:pPr>
            <a:r>
              <a:rPr lang="ru-RU" dirty="0" smtClean="0"/>
              <a:t>	</a:t>
            </a:r>
            <a:r>
              <a:rPr lang="ru-RU" sz="1800" dirty="0" smtClean="0"/>
              <a:t>«…сегодня мы с вами закладываем новую традицию – отчёт правительства перед парламентом России. Это ещё один шаг вперёд в развитии нашей политической системы, и думаю, что это очень важно. Хотел бы сразу сказать: правительство заинтересовано в том, чтобы его работа получила оценку законодателей, парламентских партий, представляющих интересы подавляющего большинства граждан России».</a:t>
            </a:r>
            <a:endParaRPr lang="ru-RU"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smtClean="0"/>
              <a:t>Председатель Государственной Думы Федерального Собрания РФ      Б.В.Грызлов</a:t>
            </a:r>
            <a:endParaRPr lang="ru-RU" sz="3200" dirty="0"/>
          </a:p>
        </p:txBody>
      </p:sp>
      <p:pic>
        <p:nvPicPr>
          <p:cNvPr id="2050" name="Picture 2"/>
          <p:cNvPicPr>
            <a:picLocks noGrp="1" noChangeAspect="1" noChangeArrowheads="1"/>
          </p:cNvPicPr>
          <p:nvPr>
            <p:ph sz="half" idx="1"/>
          </p:nvPr>
        </p:nvPicPr>
        <p:blipFill>
          <a:blip r:embed="rId2"/>
          <a:stretch>
            <a:fillRect/>
          </a:stretch>
        </p:blipFill>
        <p:spPr bwMode="auto">
          <a:xfrm>
            <a:off x="1643042" y="2428868"/>
            <a:ext cx="3159420" cy="2571768"/>
          </a:xfrm>
          <a:prstGeom prst="rect">
            <a:avLst/>
          </a:prstGeom>
          <a:ln>
            <a:noFill/>
          </a:ln>
          <a:effectLst>
            <a:outerShdw blurRad="292100" dist="139700" dir="2700000" algn="tl" rotWithShape="0">
              <a:srgbClr val="333333">
                <a:alpha val="65000"/>
              </a:srgbClr>
            </a:outerShdw>
          </a:effectLst>
        </p:spPr>
      </p:pic>
      <p:sp>
        <p:nvSpPr>
          <p:cNvPr id="4" name="Содержимое 3"/>
          <p:cNvSpPr>
            <a:spLocks noGrp="1"/>
          </p:cNvSpPr>
          <p:nvPr>
            <p:ph sz="half" idx="2"/>
          </p:nvPr>
        </p:nvSpPr>
        <p:spPr/>
        <p:txBody>
          <a:bodyPr>
            <a:normAutofit/>
          </a:bodyPr>
          <a:lstStyle/>
          <a:p>
            <a:pPr>
              <a:buNone/>
            </a:pPr>
            <a:r>
              <a:rPr lang="ru-RU" dirty="0" smtClean="0"/>
              <a:t>	</a:t>
            </a:r>
          </a:p>
          <a:p>
            <a:pPr>
              <a:buNone/>
            </a:pPr>
            <a:endParaRPr lang="ru-RU" sz="2000" dirty="0" smtClean="0"/>
          </a:p>
          <a:p>
            <a:pPr>
              <a:buNone/>
            </a:pPr>
            <a:r>
              <a:rPr lang="ru-RU" sz="2000" dirty="0" smtClean="0"/>
              <a:t>	«Российский парламентаризм обязан способствовать повышению эффективности работы всех органов государственной власти во имя развития нашей страны. В этом мы, парламентарии, видим главную цель нашей деятельности».</a:t>
            </a:r>
            <a:endParaRPr lang="ru-RU"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smtClean="0"/>
              <a:t>Председатель Совета Федерации Федерального Собрания РФ    С.М.Миронов</a:t>
            </a:r>
            <a:endParaRPr lang="ru-RU" sz="3200" dirty="0"/>
          </a:p>
        </p:txBody>
      </p:sp>
      <p:pic>
        <p:nvPicPr>
          <p:cNvPr id="3074" name="Picture 2"/>
          <p:cNvPicPr>
            <a:picLocks noGrp="1" noChangeAspect="1" noChangeArrowheads="1"/>
          </p:cNvPicPr>
          <p:nvPr>
            <p:ph sz="half" idx="1"/>
          </p:nvPr>
        </p:nvPicPr>
        <p:blipFill>
          <a:blip r:embed="rId2"/>
          <a:stretch>
            <a:fillRect/>
          </a:stretch>
        </p:blipFill>
        <p:spPr bwMode="auto">
          <a:xfrm>
            <a:off x="1928794" y="2071679"/>
            <a:ext cx="2071702" cy="3019974"/>
          </a:xfrm>
          <a:prstGeom prst="rect">
            <a:avLst/>
          </a:prstGeom>
          <a:ln>
            <a:noFill/>
          </a:ln>
          <a:effectLst>
            <a:outerShdw blurRad="292100" dist="139700" dir="2700000" algn="tl" rotWithShape="0">
              <a:srgbClr val="333333">
                <a:alpha val="65000"/>
              </a:srgbClr>
            </a:outerShdw>
          </a:effectLst>
        </p:spPr>
      </p:pic>
      <p:sp>
        <p:nvSpPr>
          <p:cNvPr id="4" name="Содержимое 3"/>
          <p:cNvSpPr>
            <a:spLocks noGrp="1"/>
          </p:cNvSpPr>
          <p:nvPr>
            <p:ph sz="half" idx="2"/>
          </p:nvPr>
        </p:nvSpPr>
        <p:spPr>
          <a:xfrm>
            <a:off x="4357686" y="1524000"/>
            <a:ext cx="4576002" cy="3405198"/>
          </a:xfrm>
        </p:spPr>
        <p:txBody>
          <a:bodyPr/>
          <a:lstStyle/>
          <a:p>
            <a:pPr>
              <a:buNone/>
            </a:pPr>
            <a:r>
              <a:rPr lang="ru-RU" dirty="0" smtClean="0"/>
              <a:t>	</a:t>
            </a:r>
          </a:p>
          <a:p>
            <a:pPr>
              <a:buNone/>
            </a:pPr>
            <a:r>
              <a:rPr lang="ru-RU" sz="2000" dirty="0" smtClean="0"/>
              <a:t>	</a:t>
            </a:r>
          </a:p>
          <a:p>
            <a:pPr>
              <a:buNone/>
            </a:pPr>
            <a:r>
              <a:rPr lang="ru-RU" sz="2000" dirty="0" smtClean="0"/>
              <a:t>	«…хочу подчеркнуть, что деловые, конструктивные отношения Совета Федерации и Государственной Думы являются фундаментальным условием поступательного развития российского парламентаризма».</a:t>
            </a:r>
            <a:endParaRPr lang="ru-RU"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Председатель Конституционного Суда РФ     </a:t>
            </a:r>
            <a:r>
              <a:rPr lang="ru-RU" dirty="0" err="1" smtClean="0"/>
              <a:t>В.Д.Зорькин</a:t>
            </a:r>
            <a:endParaRPr lang="ru-RU" dirty="0"/>
          </a:p>
        </p:txBody>
      </p:sp>
      <p:pic>
        <p:nvPicPr>
          <p:cNvPr id="4098" name="Picture 2"/>
          <p:cNvPicPr>
            <a:picLocks noGrp="1" noChangeAspect="1" noChangeArrowheads="1"/>
          </p:cNvPicPr>
          <p:nvPr>
            <p:ph sz="half" idx="1"/>
          </p:nvPr>
        </p:nvPicPr>
        <p:blipFill>
          <a:blip r:embed="rId2"/>
          <a:stretch>
            <a:fillRect/>
          </a:stretch>
        </p:blipFill>
        <p:spPr bwMode="auto">
          <a:xfrm>
            <a:off x="1435100" y="2636837"/>
            <a:ext cx="3657600" cy="2438400"/>
          </a:xfrm>
          <a:prstGeom prst="rect">
            <a:avLst/>
          </a:prstGeom>
          <a:ln>
            <a:noFill/>
          </a:ln>
          <a:effectLst>
            <a:outerShdw blurRad="292100" dist="139700" dir="2700000" algn="tl" rotWithShape="0">
              <a:srgbClr val="333333">
                <a:alpha val="65000"/>
              </a:srgbClr>
            </a:outerShdw>
          </a:effectLst>
        </p:spPr>
      </p:pic>
      <p:sp>
        <p:nvSpPr>
          <p:cNvPr id="4" name="Содержимое 3"/>
          <p:cNvSpPr>
            <a:spLocks noGrp="1"/>
          </p:cNvSpPr>
          <p:nvPr>
            <p:ph sz="half" idx="2"/>
          </p:nvPr>
        </p:nvSpPr>
        <p:spPr/>
        <p:txBody>
          <a:bodyPr/>
          <a:lstStyle/>
          <a:p>
            <a:pPr>
              <a:buNone/>
            </a:pPr>
            <a:r>
              <a:rPr lang="ru-RU" dirty="0" smtClean="0"/>
              <a:t>	</a:t>
            </a:r>
          </a:p>
          <a:p>
            <a:pPr>
              <a:buNone/>
            </a:pPr>
            <a:r>
              <a:rPr lang="ru-RU" sz="2000" dirty="0" smtClean="0"/>
              <a:t>	«Государственная Дума – это уникальное явление для России. Это – парламент, от него идут законы, а выше закона ничего нет в конституционном государстве, в том числе и для Конституционного Суда, который руководствуется высшим законом - Конституцией».</a:t>
            </a:r>
            <a:endParaRPr lang="ru-RU"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7224" y="714356"/>
            <a:ext cx="6883128" cy="928694"/>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2" name="Заголовок 1"/>
          <p:cNvSpPr>
            <a:spLocks noGrp="1"/>
          </p:cNvSpPr>
          <p:nvPr>
            <p:ph type="title"/>
          </p:nvPr>
        </p:nvSpPr>
        <p:spPr>
          <a:xfrm>
            <a:off x="785786" y="571480"/>
            <a:ext cx="7098582" cy="1000132"/>
          </a:xfrm>
        </p:spPr>
        <p:style>
          <a:lnRef idx="1">
            <a:schemeClr val="accent5"/>
          </a:lnRef>
          <a:fillRef idx="2">
            <a:schemeClr val="accent5"/>
          </a:fillRef>
          <a:effectRef idx="1">
            <a:schemeClr val="accent5"/>
          </a:effectRef>
          <a:fontRef idx="minor">
            <a:schemeClr val="dk1"/>
          </a:fontRef>
        </p:style>
        <p:txBody>
          <a:bodyPr>
            <a:normAutofit/>
          </a:bodyPr>
          <a:lstStyle/>
          <a:p>
            <a:r>
              <a:rPr lang="ru-RU" sz="4000" b="1" i="1" dirty="0" smtClean="0">
                <a:latin typeface="Book Antiqua" pitchFamily="18" charset="0"/>
              </a:rPr>
              <a:t> Региональные парламенты</a:t>
            </a:r>
            <a:endParaRPr lang="ru-RU" sz="4000" b="1" i="1" dirty="0">
              <a:latin typeface="Book Antiqua" pitchFamily="18" charset="0"/>
            </a:endParaRPr>
          </a:p>
        </p:txBody>
      </p:sp>
      <p:sp>
        <p:nvSpPr>
          <p:cNvPr id="5" name="TextBox 4"/>
          <p:cNvSpPr txBox="1"/>
          <p:nvPr/>
        </p:nvSpPr>
        <p:spPr>
          <a:xfrm>
            <a:off x="395536" y="2428868"/>
            <a:ext cx="4104456" cy="923330"/>
          </a:xfrm>
          <a:prstGeom prst="rect">
            <a:avLst/>
          </a:prstGeom>
          <a:noFill/>
        </p:spPr>
        <p:txBody>
          <a:bodyPr wrap="square" rtlCol="0">
            <a:spAutoFit/>
          </a:bodyPr>
          <a:lstStyle/>
          <a:p>
            <a:r>
              <a:rPr lang="ru-RU" dirty="0" smtClean="0"/>
              <a:t>Рассматривают и утверждают проекты законов о региональных бюджетах</a:t>
            </a:r>
            <a:endParaRPr lang="ru-RU" dirty="0"/>
          </a:p>
        </p:txBody>
      </p:sp>
      <p:sp>
        <p:nvSpPr>
          <p:cNvPr id="6" name="TextBox 5"/>
          <p:cNvSpPr txBox="1"/>
          <p:nvPr/>
        </p:nvSpPr>
        <p:spPr>
          <a:xfrm rot="10800000" flipV="1">
            <a:off x="5148064" y="2347139"/>
            <a:ext cx="3672408" cy="646331"/>
          </a:xfrm>
          <a:prstGeom prst="rect">
            <a:avLst/>
          </a:prstGeom>
          <a:noFill/>
        </p:spPr>
        <p:txBody>
          <a:bodyPr wrap="square" rtlCol="0">
            <a:spAutoFit/>
          </a:bodyPr>
          <a:lstStyle/>
          <a:p>
            <a:r>
              <a:rPr lang="ru-RU" dirty="0" smtClean="0"/>
              <a:t>Принятие законов регионального уровня</a:t>
            </a:r>
            <a:endParaRPr lang="ru-RU" dirty="0"/>
          </a:p>
        </p:txBody>
      </p:sp>
      <p:sp>
        <p:nvSpPr>
          <p:cNvPr id="7" name="Прямоугольник 6"/>
          <p:cNvSpPr/>
          <p:nvPr/>
        </p:nvSpPr>
        <p:spPr>
          <a:xfrm>
            <a:off x="357158" y="2285992"/>
            <a:ext cx="3960440" cy="1285884"/>
          </a:xfrm>
          <a:prstGeom prst="rect">
            <a:avLst/>
          </a:prstGeom>
          <a:solidFill>
            <a:schemeClr val="accent3">
              <a:lumMod val="20000"/>
              <a:lumOff val="80000"/>
              <a:alpha val="35000"/>
            </a:schemeClr>
          </a:solidFill>
          <a:ln>
            <a:solidFill>
              <a:schemeClr val="accent3">
                <a:lumMod val="75000"/>
                <a:alpha val="26000"/>
              </a:schemeClr>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5072066" y="2428868"/>
            <a:ext cx="3672408" cy="720080"/>
          </a:xfrm>
          <a:prstGeom prst="rect">
            <a:avLst/>
          </a:prstGeom>
          <a:solidFill>
            <a:schemeClr val="accent3">
              <a:lumMod val="20000"/>
              <a:lumOff val="80000"/>
              <a:alpha val="35000"/>
            </a:schemeClr>
          </a:solidFill>
          <a:ln>
            <a:solidFill>
              <a:schemeClr val="accent3">
                <a:lumMod val="75000"/>
                <a:alpha val="26000"/>
              </a:schemeClr>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619672" y="5157192"/>
            <a:ext cx="6120680" cy="646331"/>
          </a:xfrm>
          <a:prstGeom prst="rect">
            <a:avLst/>
          </a:prstGeom>
          <a:noFill/>
        </p:spPr>
        <p:txBody>
          <a:bodyPr wrap="square" rtlCol="0">
            <a:spAutoFit/>
          </a:bodyPr>
          <a:lstStyle/>
          <a:p>
            <a:r>
              <a:rPr lang="ru-RU" dirty="0" smtClean="0"/>
              <a:t>Действуют на основании законов, принятых федеральным и региональным парламентами</a:t>
            </a:r>
            <a:endParaRPr lang="ru-RU" dirty="0"/>
          </a:p>
        </p:txBody>
      </p:sp>
      <p:sp>
        <p:nvSpPr>
          <p:cNvPr id="12" name="Прямоугольник 11"/>
          <p:cNvSpPr/>
          <p:nvPr/>
        </p:nvSpPr>
        <p:spPr>
          <a:xfrm>
            <a:off x="1714480" y="5214950"/>
            <a:ext cx="6192688" cy="648072"/>
          </a:xfrm>
          <a:prstGeom prst="rect">
            <a:avLst/>
          </a:prstGeom>
          <a:solidFill>
            <a:schemeClr val="accent3">
              <a:lumMod val="20000"/>
              <a:lumOff val="80000"/>
              <a:alpha val="35000"/>
            </a:schemeClr>
          </a:solidFill>
          <a:ln>
            <a:solidFill>
              <a:schemeClr val="accent3">
                <a:lumMod val="75000"/>
                <a:alpha val="26000"/>
              </a:schemeClr>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2411760" y="3933056"/>
            <a:ext cx="4176464" cy="646331"/>
          </a:xfrm>
          <a:prstGeom prst="rect">
            <a:avLst/>
          </a:prstGeom>
          <a:noFill/>
        </p:spPr>
        <p:txBody>
          <a:bodyPr wrap="square" rtlCol="0">
            <a:spAutoFit/>
          </a:bodyPr>
          <a:lstStyle/>
          <a:p>
            <a:r>
              <a:rPr lang="ru-RU" dirty="0" smtClean="0"/>
              <a:t>Имеют право выдвинуть обоснованные возражения против любого закона</a:t>
            </a:r>
            <a:endParaRPr lang="ru-RU" dirty="0"/>
          </a:p>
        </p:txBody>
      </p:sp>
      <p:sp>
        <p:nvSpPr>
          <p:cNvPr id="15" name="Прямоугольник 14"/>
          <p:cNvSpPr/>
          <p:nvPr/>
        </p:nvSpPr>
        <p:spPr>
          <a:xfrm>
            <a:off x="2411760" y="3933056"/>
            <a:ext cx="4032448" cy="924704"/>
          </a:xfrm>
          <a:prstGeom prst="rect">
            <a:avLst/>
          </a:prstGeom>
          <a:solidFill>
            <a:schemeClr val="accent3">
              <a:lumMod val="20000"/>
              <a:lumOff val="80000"/>
              <a:alpha val="35000"/>
            </a:schemeClr>
          </a:solidFill>
          <a:ln>
            <a:solidFill>
              <a:schemeClr val="accent3">
                <a:lumMod val="75000"/>
                <a:alpha val="26000"/>
              </a:schemeClr>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7" name="Прямая со стрелкой 16"/>
          <p:cNvCxnSpPr>
            <a:endCxn id="15" idx="2"/>
          </p:cNvCxnSpPr>
          <p:nvPr/>
        </p:nvCxnSpPr>
        <p:spPr>
          <a:xfrm rot="16200000" flipV="1">
            <a:off x="4285678" y="5000066"/>
            <a:ext cx="285752" cy="1140"/>
          </a:xfrm>
          <a:prstGeom prst="straightConnector1">
            <a:avLst/>
          </a:prstGeom>
          <a:ln w="158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rot="5400000">
            <a:off x="1428728" y="2000240"/>
            <a:ext cx="571504" cy="1588"/>
          </a:xfrm>
          <a:prstGeom prst="straightConnector1">
            <a:avLst/>
          </a:prstGeom>
          <a:ln w="158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rot="5400000">
            <a:off x="7142974" y="2000240"/>
            <a:ext cx="572298" cy="794"/>
          </a:xfrm>
          <a:prstGeom prst="straightConnector1">
            <a:avLst/>
          </a:prstGeom>
          <a:ln w="158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4427984" y="3214686"/>
            <a:ext cx="2001404" cy="718370"/>
          </a:xfrm>
          <a:prstGeom prst="straightConnector1">
            <a:avLst/>
          </a:prstGeom>
          <a:ln w="158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428596" y="2285992"/>
            <a:ext cx="3960440" cy="1285884"/>
          </a:xfrm>
          <a:prstGeom prst="rect">
            <a:avLst/>
          </a:prstGeom>
          <a:solidFill>
            <a:schemeClr val="accent3">
              <a:lumMod val="20000"/>
              <a:lumOff val="80000"/>
              <a:alpha val="35000"/>
            </a:schemeClr>
          </a:solidFill>
          <a:ln>
            <a:solidFill>
              <a:schemeClr val="accent3">
                <a:lumMod val="75000"/>
                <a:alpha val="26000"/>
              </a:schemeClr>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Законодательная (представительная) власть в Саратовской области</a:t>
            </a:r>
            <a:endParaRPr lang="ru-RU" sz="3200" dirty="0"/>
          </a:p>
        </p:txBody>
      </p:sp>
      <p:sp>
        <p:nvSpPr>
          <p:cNvPr id="3" name="Содержимое 2"/>
          <p:cNvSpPr>
            <a:spLocks noGrp="1"/>
          </p:cNvSpPr>
          <p:nvPr>
            <p:ph sz="half" idx="1"/>
          </p:nvPr>
        </p:nvSpPr>
        <p:spPr>
          <a:xfrm>
            <a:off x="285720" y="1524000"/>
            <a:ext cx="4807488" cy="4976834"/>
          </a:xfrm>
        </p:spPr>
        <p:txBody>
          <a:bodyPr>
            <a:normAutofit/>
          </a:bodyPr>
          <a:lstStyle/>
          <a:p>
            <a:r>
              <a:rPr lang="ru-RU" sz="1600" dirty="0" smtClean="0">
                <a:latin typeface="Times New Roman" pitchFamily="18" charset="0"/>
                <a:cs typeface="Times New Roman" pitchFamily="18" charset="0"/>
                <a:hlinkClick r:id="rId2"/>
              </a:rPr>
              <a:t>Устав (Основной Закон) Саратовской области от 2 июня 2005 г. N 46-ЗСО</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Областная Дума – является постоянно действующим высшим и единственным органом законодательной власти области. </a:t>
            </a:r>
          </a:p>
          <a:p>
            <a:r>
              <a:rPr lang="ru-RU" sz="1600" dirty="0" smtClean="0">
                <a:latin typeface="Times New Roman" pitchFamily="18" charset="0"/>
                <a:cs typeface="Times New Roman" pitchFamily="18" charset="0"/>
              </a:rPr>
              <a:t>Она  реализует свои полномочия посредством принятия законов, постановлений и осуществления контроля за их исполнением.</a:t>
            </a:r>
          </a:p>
          <a:p>
            <a:r>
              <a:rPr lang="ru-RU" sz="1600" dirty="0" smtClean="0">
                <a:latin typeface="Times New Roman" pitchFamily="18" charset="0"/>
                <a:cs typeface="Times New Roman" pitchFamily="18" charset="0"/>
              </a:rPr>
              <a:t> Нормативные и иные правовые акты, принятые Областной Думой обязательны для исполнения органами исполнительной власти области, органами местного самоуправления, всеми предприятиями, учреждениями, организациями, должностными лицами и гражданами.</a:t>
            </a:r>
          </a:p>
          <a:p>
            <a:r>
              <a:rPr lang="ru-RU" sz="1600" dirty="0" smtClean="0">
                <a:latin typeface="Times New Roman" pitchFamily="18" charset="0"/>
                <a:cs typeface="Times New Roman" pitchFamily="18" charset="0"/>
              </a:rPr>
              <a:t> Областная Дума обладает правами юридического лица, имеет гербовую печать.</a:t>
            </a:r>
          </a:p>
          <a:p>
            <a:endParaRPr lang="ru-RU"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srcRect/>
          <a:stretch>
            <a:fillRect/>
          </a:stretch>
        </p:blipFill>
        <p:spPr bwMode="auto">
          <a:xfrm>
            <a:off x="5429256" y="2214554"/>
            <a:ext cx="3143572" cy="23590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8828" y="0"/>
            <a:ext cx="6715172" cy="2308324"/>
          </a:xfrm>
          <a:prstGeom prst="rect">
            <a:avLst/>
          </a:prstGeom>
        </p:spPr>
        <p:txBody>
          <a:bodyPr wrap="square">
            <a:spAutoFit/>
          </a:bodyPr>
          <a:lstStyle/>
          <a:p>
            <a:r>
              <a:rPr lang="en-US" sz="3600" dirty="0" smtClean="0">
                <a:latin typeface="Times New Roman" pitchFamily="18" charset="0"/>
                <a:cs typeface="Times New Roman" pitchFamily="18" charset="0"/>
              </a:rPr>
              <a:t>II</a:t>
            </a:r>
            <a:r>
              <a:rPr sz="3600" smtClean="0">
                <a:latin typeface="Times New Roman" pitchFamily="18" charset="0"/>
                <a:cs typeface="Times New Roman" pitchFamily="18" charset="0"/>
              </a:rPr>
              <a:t>. Образование общенациональных выборных сословно-представительных органов</a:t>
            </a:r>
            <a:r>
              <a:rPr lang="ru-RU" sz="3600" dirty="0" smtClean="0">
                <a:latin typeface="Times New Roman" pitchFamily="18" charset="0"/>
                <a:cs typeface="Times New Roman" pitchFamily="18" charset="0"/>
              </a:rPr>
              <a:t>.</a:t>
            </a:r>
            <a:endParaRPr lang="ru-RU" sz="3600" dirty="0">
              <a:latin typeface="Times New Roman" pitchFamily="18" charset="0"/>
              <a:cs typeface="Times New Roman" pitchFamily="18" charset="0"/>
            </a:endParaRPr>
          </a:p>
        </p:txBody>
      </p:sp>
      <p:sp>
        <p:nvSpPr>
          <p:cNvPr id="3" name="Выноска со стрелкой вниз 2"/>
          <p:cNvSpPr/>
          <p:nvPr/>
        </p:nvSpPr>
        <p:spPr>
          <a:xfrm>
            <a:off x="142844" y="2571744"/>
            <a:ext cx="2511118" cy="998834"/>
          </a:xfrm>
          <a:prstGeom prst="downArrowCallou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sz="2000" smtClean="0">
                <a:latin typeface="Times New Roman" pitchFamily="18" charset="0"/>
                <a:cs typeface="Times New Roman" pitchFamily="18" charset="0"/>
              </a:rPr>
              <a:t>Англия</a:t>
            </a:r>
            <a:endParaRPr lang="ru-RU" sz="2000" dirty="0">
              <a:latin typeface="Times New Roman" pitchFamily="18" charset="0"/>
              <a:cs typeface="Times New Roman" pitchFamily="18" charset="0"/>
            </a:endParaRPr>
          </a:p>
        </p:txBody>
      </p:sp>
      <p:sp>
        <p:nvSpPr>
          <p:cNvPr id="4" name="Выноска со стрелкой вниз 3"/>
          <p:cNvSpPr/>
          <p:nvPr/>
        </p:nvSpPr>
        <p:spPr>
          <a:xfrm>
            <a:off x="3286116" y="2571744"/>
            <a:ext cx="2511118" cy="998834"/>
          </a:xfrm>
          <a:prstGeom prst="downArrowCallou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sz="2000" smtClean="0">
                <a:latin typeface="Times New Roman" pitchFamily="18" charset="0"/>
                <a:cs typeface="Times New Roman" pitchFamily="18" charset="0"/>
              </a:rPr>
              <a:t>Франция</a:t>
            </a:r>
            <a:endParaRPr lang="ru-RU" sz="2000" dirty="0">
              <a:latin typeface="Times New Roman" pitchFamily="18" charset="0"/>
              <a:cs typeface="Times New Roman" pitchFamily="18" charset="0"/>
            </a:endParaRPr>
          </a:p>
        </p:txBody>
      </p:sp>
      <p:sp>
        <p:nvSpPr>
          <p:cNvPr id="5" name="Выноска со стрелкой вниз 4"/>
          <p:cNvSpPr/>
          <p:nvPr/>
        </p:nvSpPr>
        <p:spPr>
          <a:xfrm>
            <a:off x="6429388" y="2571744"/>
            <a:ext cx="2511118" cy="998834"/>
          </a:xfrm>
          <a:prstGeom prst="downArrowCallou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sz="2000" smtClean="0">
                <a:latin typeface="Times New Roman" pitchFamily="18" charset="0"/>
                <a:cs typeface="Times New Roman" pitchFamily="18" charset="0"/>
              </a:rPr>
              <a:t>Россия </a:t>
            </a:r>
            <a:r>
              <a:rPr lang="en-US" sz="2000" dirty="0" smtClean="0">
                <a:latin typeface="Times New Roman" pitchFamily="18" charset="0"/>
                <a:cs typeface="Times New Roman" pitchFamily="18" charset="0"/>
              </a:rPr>
              <a:t>XV</a:t>
            </a:r>
            <a:r>
              <a:rPr sz="200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XVII </a:t>
            </a:r>
            <a:r>
              <a:rPr sz="2000" smtClean="0">
                <a:latin typeface="Times New Roman" pitchFamily="18" charset="0"/>
                <a:cs typeface="Times New Roman" pitchFamily="18" charset="0"/>
              </a:rPr>
              <a:t>веков </a:t>
            </a:r>
            <a:endParaRPr lang="ru-RU" sz="2000" dirty="0">
              <a:latin typeface="Times New Roman" pitchFamily="18" charset="0"/>
              <a:cs typeface="Times New Roman" pitchFamily="18" charset="0"/>
            </a:endParaRPr>
          </a:p>
        </p:txBody>
      </p:sp>
      <p:sp>
        <p:nvSpPr>
          <p:cNvPr id="6" name="Прямоугольник с одним скругленным углом 5"/>
          <p:cNvSpPr/>
          <p:nvPr/>
        </p:nvSpPr>
        <p:spPr>
          <a:xfrm>
            <a:off x="214282" y="3643314"/>
            <a:ext cx="2511118" cy="332945"/>
          </a:xfrm>
          <a:prstGeom prst="round1Rect">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sz="2000" smtClean="0">
                <a:latin typeface="Times New Roman" pitchFamily="18" charset="0"/>
                <a:cs typeface="Times New Roman" pitchFamily="18" charset="0"/>
              </a:rPr>
              <a:t>Парламент</a:t>
            </a:r>
            <a:endParaRPr lang="ru-RU" sz="2000" dirty="0">
              <a:latin typeface="Times New Roman" pitchFamily="18" charset="0"/>
              <a:cs typeface="Times New Roman" pitchFamily="18" charset="0"/>
            </a:endParaRPr>
          </a:p>
        </p:txBody>
      </p:sp>
      <p:sp>
        <p:nvSpPr>
          <p:cNvPr id="7" name="Прямоугольник с одним скругленным углом 6"/>
          <p:cNvSpPr/>
          <p:nvPr/>
        </p:nvSpPr>
        <p:spPr>
          <a:xfrm>
            <a:off x="3286116" y="3643314"/>
            <a:ext cx="2511118" cy="332945"/>
          </a:xfrm>
          <a:prstGeom prst="round1Rect">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sz="2000" smtClean="0">
                <a:latin typeface="Times New Roman" pitchFamily="18" charset="0"/>
                <a:cs typeface="Times New Roman" pitchFamily="18" charset="0"/>
              </a:rPr>
              <a:t>Генеральные штаты</a:t>
            </a:r>
            <a:endParaRPr lang="ru-RU" sz="2000" dirty="0">
              <a:latin typeface="Times New Roman" pitchFamily="18" charset="0"/>
              <a:cs typeface="Times New Roman" pitchFamily="18" charset="0"/>
            </a:endParaRPr>
          </a:p>
        </p:txBody>
      </p:sp>
      <p:sp>
        <p:nvSpPr>
          <p:cNvPr id="8" name="Прямоугольник с одним скругленным углом 7"/>
          <p:cNvSpPr/>
          <p:nvPr/>
        </p:nvSpPr>
        <p:spPr>
          <a:xfrm>
            <a:off x="6429388" y="3714752"/>
            <a:ext cx="2511118" cy="332945"/>
          </a:xfrm>
          <a:prstGeom prst="round1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sz="2000" smtClean="0">
                <a:solidFill>
                  <a:schemeClr val="tx1"/>
                </a:solidFill>
                <a:latin typeface="Times New Roman" pitchFamily="18" charset="0"/>
                <a:cs typeface="Times New Roman" pitchFamily="18" charset="0"/>
              </a:rPr>
              <a:t>Земск</a:t>
            </a:r>
            <a:r>
              <a:rPr lang="ru-RU" sz="2000" dirty="0" smtClean="0">
                <a:solidFill>
                  <a:schemeClr val="tx1"/>
                </a:solidFill>
                <a:latin typeface="Times New Roman" pitchFamily="18" charset="0"/>
                <a:cs typeface="Times New Roman" pitchFamily="18" charset="0"/>
              </a:rPr>
              <a:t>ой</a:t>
            </a:r>
            <a:r>
              <a:rPr sz="2000" smtClean="0">
                <a:solidFill>
                  <a:schemeClr val="tx1"/>
                </a:solidFill>
                <a:latin typeface="Times New Roman" pitchFamily="18" charset="0"/>
                <a:cs typeface="Times New Roman" pitchFamily="18" charset="0"/>
              </a:rPr>
              <a:t> собор</a:t>
            </a:r>
            <a:endParaRPr lang="ru-RU" sz="2000" dirty="0">
              <a:solidFill>
                <a:schemeClr val="tx1"/>
              </a:solidFill>
              <a:latin typeface="Times New Roman" pitchFamily="18" charset="0"/>
              <a:cs typeface="Times New Roman" pitchFamily="18" charset="0"/>
            </a:endParaRPr>
          </a:p>
        </p:txBody>
      </p:sp>
      <p:sp>
        <p:nvSpPr>
          <p:cNvPr id="9" name="Скругленная прямоугольная выноска 8"/>
          <p:cNvSpPr/>
          <p:nvPr/>
        </p:nvSpPr>
        <p:spPr>
          <a:xfrm>
            <a:off x="5857852" y="4286256"/>
            <a:ext cx="3286148" cy="1643074"/>
          </a:xfrm>
          <a:prstGeom prst="wedgeRoundRectCallout">
            <a:avLst>
              <a:gd name="adj1" fmla="val 27521"/>
              <a:gd name="adj2" fmla="val -59848"/>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smtClean="0">
                <a:latin typeface="Times New Roman" pitchFamily="18" charset="0"/>
                <a:cs typeface="Times New Roman" pitchFamily="18" charset="0"/>
              </a:rPr>
              <a:t>В состав входили:</a:t>
            </a:r>
          </a:p>
          <a:p>
            <a:pPr>
              <a:buFont typeface="Arial" pitchFamily="34" charset="0"/>
              <a:buChar char="•"/>
            </a:pPr>
            <a:r>
              <a:rPr smtClean="0">
                <a:latin typeface="Times New Roman" pitchFamily="18" charset="0"/>
                <a:cs typeface="Times New Roman" pitchFamily="18" charset="0"/>
              </a:rPr>
              <a:t> представители высшего духовенства;</a:t>
            </a:r>
          </a:p>
          <a:p>
            <a:pPr>
              <a:buFont typeface="Arial" pitchFamily="34" charset="0"/>
              <a:buChar char="•"/>
            </a:pPr>
            <a:r>
              <a:rPr smtClean="0">
                <a:latin typeface="Times New Roman" pitchFamily="18" charset="0"/>
                <a:cs typeface="Times New Roman" pitchFamily="18" charset="0"/>
              </a:rPr>
              <a:t> выборные представители от провинциального дворянства и верхушки горожан</a:t>
            </a:r>
            <a:endParaRPr lang="ru-RU" dirty="0">
              <a:latin typeface="Times New Roman" pitchFamily="18" charset="0"/>
              <a:cs typeface="Times New Roman" pitchFamily="18" charset="0"/>
            </a:endParaRPr>
          </a:p>
        </p:txBody>
      </p:sp>
      <p:sp>
        <p:nvSpPr>
          <p:cNvPr id="10" name="Скругленный прямоугольник 9"/>
          <p:cNvSpPr/>
          <p:nvPr/>
        </p:nvSpPr>
        <p:spPr>
          <a:xfrm>
            <a:off x="2214546" y="4857760"/>
            <a:ext cx="2428892" cy="8572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smtClean="0">
                <a:latin typeface="Times New Roman" pitchFamily="18" charset="0"/>
                <a:cs typeface="Times New Roman" pitchFamily="18" charset="0"/>
              </a:rPr>
              <a:t>Решение вопросов об объявлении войны и о заключении мира</a:t>
            </a:r>
            <a:endParaRPr lang="ru-RU" dirty="0">
              <a:latin typeface="Times New Roman" pitchFamily="18" charset="0"/>
              <a:cs typeface="Times New Roman" pitchFamily="18" charset="0"/>
            </a:endParaRPr>
          </a:p>
        </p:txBody>
      </p:sp>
      <p:sp>
        <p:nvSpPr>
          <p:cNvPr id="11" name="Скругленный прямоугольник 10"/>
          <p:cNvSpPr/>
          <p:nvPr/>
        </p:nvSpPr>
        <p:spPr>
          <a:xfrm>
            <a:off x="428596" y="4214818"/>
            <a:ext cx="1571636" cy="8572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smtClean="0">
                <a:latin typeface="Times New Roman" pitchFamily="18" charset="0"/>
                <a:cs typeface="Times New Roman" pitchFamily="18" charset="0"/>
              </a:rPr>
              <a:t>Принятие законов (судебников)</a:t>
            </a:r>
            <a:endParaRPr lang="ru-RU" dirty="0">
              <a:latin typeface="Times New Roman" pitchFamily="18" charset="0"/>
              <a:cs typeface="Times New Roman" pitchFamily="18" charset="0"/>
            </a:endParaRPr>
          </a:p>
        </p:txBody>
      </p:sp>
      <p:cxnSp>
        <p:nvCxnSpPr>
          <p:cNvPr id="12" name="Соединительная линия уступом 11"/>
          <p:cNvCxnSpPr/>
          <p:nvPr/>
        </p:nvCxnSpPr>
        <p:spPr>
          <a:xfrm rot="10800000" flipV="1">
            <a:off x="2143108" y="4071942"/>
            <a:ext cx="4572032" cy="428628"/>
          </a:xfrm>
          <a:prstGeom prst="bentConnector3">
            <a:avLst>
              <a:gd name="adj1" fmla="val 50000"/>
            </a:avLst>
          </a:prstGeom>
          <a:ln>
            <a:headEnd type="none"/>
            <a:tailEnd type="stealth" w="lg" len="lg"/>
          </a:ln>
        </p:spPr>
        <p:style>
          <a:lnRef idx="1">
            <a:schemeClr val="dk1"/>
          </a:lnRef>
          <a:fillRef idx="0">
            <a:schemeClr val="dk1"/>
          </a:fillRef>
          <a:effectRef idx="0">
            <a:schemeClr val="dk1"/>
          </a:effectRef>
          <a:fontRef idx="minor">
            <a:schemeClr val="tx1"/>
          </a:fontRef>
        </p:style>
      </p:cxnSp>
      <p:cxnSp>
        <p:nvCxnSpPr>
          <p:cNvPr id="13" name="Прямая со стрелкой 12"/>
          <p:cNvCxnSpPr/>
          <p:nvPr/>
        </p:nvCxnSpPr>
        <p:spPr>
          <a:xfrm rot="5400000">
            <a:off x="4108447" y="4464057"/>
            <a:ext cx="642942" cy="1588"/>
          </a:xfrm>
          <a:prstGeom prst="straightConnector1">
            <a:avLst/>
          </a:prstGeom>
          <a:ln>
            <a:tailEnd type="stealth" w="lg" len="lg"/>
          </a:ln>
        </p:spPr>
        <p:style>
          <a:lnRef idx="1">
            <a:schemeClr val="dk1"/>
          </a:lnRef>
          <a:fillRef idx="0">
            <a:schemeClr val="dk1"/>
          </a:fillRef>
          <a:effectRef idx="0">
            <a:schemeClr val="dk1"/>
          </a:effectRef>
          <a:fontRef idx="minor">
            <a:schemeClr val="tx1"/>
          </a:fontRef>
        </p:style>
      </p:cxnSp>
      <p:sp>
        <p:nvSpPr>
          <p:cNvPr id="14" name="Стрелка вправо с вырезом 13"/>
          <p:cNvSpPr/>
          <p:nvPr/>
        </p:nvSpPr>
        <p:spPr>
          <a:xfrm>
            <a:off x="1785918" y="5857892"/>
            <a:ext cx="3357586" cy="857232"/>
          </a:xfrm>
          <a:prstGeom prst="notchedRightArrow">
            <a:avLst>
              <a:gd name="adj1" fmla="val 64191"/>
              <a:gd name="adj2" fmla="val 61027"/>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smtClean="0">
                <a:latin typeface="Times New Roman" pitchFamily="18" charset="0"/>
                <a:cs typeface="Times New Roman" pitchFamily="18" charset="0"/>
              </a:rPr>
              <a:t>Законосовещательный орган</a:t>
            </a:r>
            <a:endParaRPr lang="ru-RU" dirty="0">
              <a:latin typeface="Times New Roman" pitchFamily="18" charset="0"/>
              <a:cs typeface="Times New Roman" pitchFamily="18" charset="0"/>
            </a:endParaRPr>
          </a:p>
        </p:txBody>
      </p:sp>
      <p:sp>
        <p:nvSpPr>
          <p:cNvPr id="15" name="Прямоугольник 14"/>
          <p:cNvSpPr/>
          <p:nvPr/>
        </p:nvSpPr>
        <p:spPr>
          <a:xfrm>
            <a:off x="5286380" y="6072206"/>
            <a:ext cx="1785950" cy="571504"/>
          </a:xfrm>
          <a:prstGeom prst="rect">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smtClean="0">
                <a:latin typeface="Times New Roman" pitchFamily="18" charset="0"/>
                <a:cs typeface="Times New Roman" pitchFamily="18" charset="0"/>
              </a:rPr>
              <a:t>Боярская дума</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Полномочия областной Думы</a:t>
            </a:r>
            <a:endParaRPr lang="ru-RU" dirty="0"/>
          </a:p>
        </p:txBody>
      </p:sp>
      <p:sp>
        <p:nvSpPr>
          <p:cNvPr id="3" name="Содержимое 2"/>
          <p:cNvSpPr>
            <a:spLocks noGrp="1"/>
          </p:cNvSpPr>
          <p:nvPr>
            <p:ph sz="half" idx="1"/>
          </p:nvPr>
        </p:nvSpPr>
        <p:spPr>
          <a:xfrm>
            <a:off x="928662" y="1142984"/>
            <a:ext cx="4429156" cy="5500726"/>
          </a:xfrm>
        </p:spPr>
        <p:txBody>
          <a:bodyPr>
            <a:normAutofit fontScale="62500" lnSpcReduction="20000"/>
          </a:bodyPr>
          <a:lstStyle/>
          <a:p>
            <a:pPr>
              <a:buNone/>
            </a:pPr>
            <a:r>
              <a:rPr lang="ru-RU" dirty="0" smtClean="0"/>
              <a:t>принимает Устав (Основной Закон) Саратовской области и поправки к нему;</a:t>
            </a:r>
          </a:p>
          <a:p>
            <a:r>
              <a:rPr lang="ru-RU" dirty="0" smtClean="0"/>
              <a:t> осуществляет в пределах полномочий области законодательное регулирование</a:t>
            </a:r>
          </a:p>
          <a:p>
            <a:r>
              <a:rPr lang="ru-RU" dirty="0" smtClean="0"/>
              <a:t> заслушивает ежегодные отчеты Губернатора области о результатах деятельности Правительства области</a:t>
            </a:r>
          </a:p>
          <a:p>
            <a:r>
              <a:rPr lang="ru-RU" dirty="0" smtClean="0"/>
              <a:t> осуществляет иные полномочия, установленные </a:t>
            </a:r>
            <a:r>
              <a:rPr lang="ru-RU" dirty="0" smtClean="0">
                <a:hlinkClick r:id="rId2"/>
              </a:rPr>
              <a:t>Конституцией</a:t>
            </a:r>
            <a:r>
              <a:rPr lang="ru-RU" dirty="0" smtClean="0"/>
              <a:t> Российской Федерации, федеральными законами, Уставом (Основным Законом) Саратовской области.</a:t>
            </a:r>
          </a:p>
          <a:p>
            <a:r>
              <a:rPr lang="ru-RU" dirty="0" smtClean="0"/>
              <a:t>утверждает областной бюджет и отчет о его исполнении;</a:t>
            </a:r>
          </a:p>
          <a:p>
            <a:r>
              <a:rPr lang="ru-RU" dirty="0" smtClean="0"/>
              <a:t> утверждает программы социально-экономического развития области, представленные Губернатором области;</a:t>
            </a:r>
          </a:p>
          <a:p>
            <a:endParaRPr lang="ru-RU" dirty="0" smtClean="0"/>
          </a:p>
          <a:p>
            <a:endParaRPr lang="ru-RU" dirty="0" smtClean="0"/>
          </a:p>
          <a:p>
            <a:endParaRPr lang="ru-RU" dirty="0"/>
          </a:p>
        </p:txBody>
      </p:sp>
      <p:pic>
        <p:nvPicPr>
          <p:cNvPr id="2051" name="Picture 3"/>
          <p:cNvPicPr>
            <a:picLocks noGrp="1" noChangeAspect="1" noChangeArrowheads="1"/>
          </p:cNvPicPr>
          <p:nvPr>
            <p:ph sz="half" idx="2"/>
          </p:nvPr>
        </p:nvPicPr>
        <p:blipFill>
          <a:blip r:embed="rId3"/>
          <a:srcRect/>
          <a:stretch>
            <a:fillRect/>
          </a:stretch>
        </p:blipFill>
        <p:spPr bwMode="auto">
          <a:xfrm>
            <a:off x="5500694" y="1714488"/>
            <a:ext cx="3427275" cy="2571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Кто может стать депутатом областной Думы?</a:t>
            </a:r>
            <a:endParaRPr lang="ru-RU" dirty="0"/>
          </a:p>
        </p:txBody>
      </p:sp>
      <p:sp>
        <p:nvSpPr>
          <p:cNvPr id="3" name="Содержимое 2"/>
          <p:cNvSpPr>
            <a:spLocks noGrp="1"/>
          </p:cNvSpPr>
          <p:nvPr>
            <p:ph sz="half" idx="1"/>
          </p:nvPr>
        </p:nvSpPr>
        <p:spPr>
          <a:xfrm>
            <a:off x="785786" y="1524000"/>
            <a:ext cx="4307422" cy="4663440"/>
          </a:xfrm>
        </p:spPr>
        <p:txBody>
          <a:bodyPr>
            <a:normAutofit fontScale="70000" lnSpcReduction="20000"/>
          </a:bodyPr>
          <a:lstStyle/>
          <a:p>
            <a:r>
              <a:rPr lang="ru-RU" dirty="0" smtClean="0"/>
              <a:t>Депутатом областной Думы может быть избран гражданин Российской Федерации, обладающий избирательным правом, не имеющий гражданства иностранного государства либо вида на жительство или иного документа, подтверждающего право на постоянное проживание гражданина РФ на территории иностранного государства, и достигший возраста 21 года. </a:t>
            </a:r>
          </a:p>
          <a:p>
            <a:r>
              <a:rPr lang="ru-RU" dirty="0" smtClean="0"/>
              <a:t>Гражданин, отвечающий этим требованиям, может избираться депутатом областной Думы неоднократно.</a:t>
            </a:r>
            <a:endParaRPr lang="ru-RU" dirty="0"/>
          </a:p>
        </p:txBody>
      </p:sp>
      <p:pic>
        <p:nvPicPr>
          <p:cNvPr id="7" name="Содержимое 6"/>
          <p:cNvPicPr>
            <a:picLocks noGrp="1"/>
          </p:cNvPicPr>
          <p:nvPr>
            <p:ph sz="half" idx="2"/>
          </p:nvPr>
        </p:nvPicPr>
        <p:blipFill>
          <a:blip r:embed="rId2"/>
          <a:srcRect/>
          <a:stretch>
            <a:fillRect/>
          </a:stretch>
        </p:blipFill>
        <p:spPr bwMode="auto">
          <a:xfrm>
            <a:off x="5786446" y="2071678"/>
            <a:ext cx="2428892" cy="30876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42852"/>
            <a:ext cx="7498080" cy="1143000"/>
          </a:xfrm>
        </p:spPr>
        <p:txBody>
          <a:bodyPr/>
          <a:lstStyle/>
          <a:p>
            <a:r>
              <a:rPr lang="ru-RU" dirty="0" smtClean="0"/>
              <a:t>Самоуправление г. Балаково</a:t>
            </a:r>
            <a:endParaRPr lang="ru-RU" dirty="0"/>
          </a:p>
        </p:txBody>
      </p:sp>
      <p:sp>
        <p:nvSpPr>
          <p:cNvPr id="3" name="Прямоугольник 2"/>
          <p:cNvSpPr/>
          <p:nvPr/>
        </p:nvSpPr>
        <p:spPr>
          <a:xfrm>
            <a:off x="1142976" y="1214422"/>
            <a:ext cx="8001024" cy="4832092"/>
          </a:xfrm>
          <a:prstGeom prst="rect">
            <a:avLst/>
          </a:prstGeom>
        </p:spPr>
        <p:txBody>
          <a:bodyPr wrap="square">
            <a:spAutoFit/>
          </a:bodyPr>
          <a:lstStyle/>
          <a:p>
            <a:pPr>
              <a:buFont typeface="Arial" pitchFamily="34" charset="0"/>
              <a:buChar char="•"/>
            </a:pPr>
            <a:r>
              <a:rPr lang="ru-RU" sz="2200" dirty="0" smtClean="0"/>
              <a:t>Собрание </a:t>
            </a:r>
            <a:r>
              <a:rPr lang="ru-RU" sz="2200" dirty="0" err="1" smtClean="0"/>
              <a:t>Балаковского</a:t>
            </a:r>
            <a:r>
              <a:rPr lang="ru-RU" sz="2200" dirty="0" smtClean="0"/>
              <a:t> муниципального района в соответствии с Конституцией Российской Федерации, Федеральным законом «Об общих принципах организации местного самоуправления в Российской Федерации»   является </a:t>
            </a:r>
            <a:r>
              <a:rPr lang="ru-RU" sz="2200" u="sng" dirty="0" smtClean="0"/>
              <a:t>представительным коллегиальным органом местного самоуправления</a:t>
            </a:r>
            <a:r>
              <a:rPr lang="ru-RU" sz="2200" dirty="0" smtClean="0"/>
              <a:t>.</a:t>
            </a:r>
          </a:p>
          <a:p>
            <a:pPr>
              <a:buFont typeface="Arial" pitchFamily="34" charset="0"/>
              <a:buChar char="•"/>
            </a:pPr>
            <a:r>
              <a:rPr lang="ru-RU" sz="2200" dirty="0" smtClean="0"/>
              <a:t>Собрание избирается на пять лет и состоит из 25 депутатов.</a:t>
            </a:r>
          </a:p>
          <a:p>
            <a:pPr>
              <a:buFont typeface="Arial" pitchFamily="34" charset="0"/>
              <a:buChar char="•"/>
            </a:pPr>
            <a:r>
              <a:rPr lang="ru-RU" sz="2200" dirty="0" smtClean="0"/>
              <a:t>Депутатом может быть избран гражданин, обладающий избирательным правом в соответствии с Конституцией Российской Федерации и действующим федеральным и региональным законодательством. </a:t>
            </a:r>
          </a:p>
          <a:p>
            <a:pPr>
              <a:buFont typeface="Arial" pitchFamily="34" charset="0"/>
              <a:buChar char="•"/>
            </a:pPr>
            <a:r>
              <a:rPr lang="ru-RU" sz="2200" dirty="0" smtClean="0"/>
              <a:t>Собрание </a:t>
            </a:r>
            <a:r>
              <a:rPr lang="ru-RU" sz="2200" u="sng" dirty="0" smtClean="0"/>
              <a:t>представляет интересы населения </a:t>
            </a:r>
            <a:r>
              <a:rPr lang="ru-RU" sz="2200" u="sng" dirty="0" err="1" smtClean="0"/>
              <a:t>Балаковского</a:t>
            </a:r>
            <a:r>
              <a:rPr lang="ru-RU" sz="2200" u="sng" dirty="0" smtClean="0"/>
              <a:t> муниципального района </a:t>
            </a:r>
            <a:r>
              <a:rPr lang="ru-RU" sz="2200" dirty="0" smtClean="0"/>
              <a:t>,принимает от его имени решения по вопросам местного значения в пределах своей компетенции</a:t>
            </a:r>
            <a:endParaRPr lang="ru-RU" sz="2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Полномочия Собрания </a:t>
            </a:r>
            <a:r>
              <a:rPr lang="ru-RU" dirty="0" err="1" smtClean="0"/>
              <a:t>Балаковского</a:t>
            </a:r>
            <a:r>
              <a:rPr lang="ru-RU" dirty="0" smtClean="0"/>
              <a:t> МР</a:t>
            </a:r>
            <a:endParaRPr lang="ru-RU" dirty="0"/>
          </a:p>
        </p:txBody>
      </p:sp>
      <p:sp>
        <p:nvSpPr>
          <p:cNvPr id="3" name="Прямоугольник 2"/>
          <p:cNvSpPr/>
          <p:nvPr/>
        </p:nvSpPr>
        <p:spPr>
          <a:xfrm>
            <a:off x="1071538" y="1214422"/>
            <a:ext cx="7572428" cy="3970318"/>
          </a:xfrm>
          <a:prstGeom prst="rect">
            <a:avLst/>
          </a:prstGeom>
        </p:spPr>
        <p:txBody>
          <a:bodyPr wrap="square">
            <a:spAutoFit/>
          </a:bodyPr>
          <a:lstStyle/>
          <a:p>
            <a:endParaRPr lang="ru-RU" dirty="0" smtClean="0"/>
          </a:p>
          <a:p>
            <a:endParaRPr lang="ru-RU" dirty="0" smtClean="0"/>
          </a:p>
          <a:p>
            <a:pPr marL="342900" indent="-342900">
              <a:buFont typeface="Arial" pitchFamily="34" charset="0"/>
              <a:buChar char="•"/>
            </a:pPr>
            <a:r>
              <a:rPr lang="ru-RU" dirty="0" smtClean="0"/>
              <a:t>принятие устава </a:t>
            </a:r>
            <a:r>
              <a:rPr lang="ru-RU" dirty="0" err="1" smtClean="0"/>
              <a:t>Балаковского</a:t>
            </a:r>
            <a:r>
              <a:rPr lang="ru-RU" dirty="0" smtClean="0"/>
              <a:t> муниципального района и внесение в него изменений и дополнений;</a:t>
            </a:r>
          </a:p>
          <a:p>
            <a:pPr marL="342900" indent="-342900">
              <a:buFont typeface="Arial" pitchFamily="34" charset="0"/>
              <a:buChar char="•"/>
            </a:pPr>
            <a:r>
              <a:rPr lang="ru-RU" dirty="0" smtClean="0"/>
              <a:t> утверждение бюджета </a:t>
            </a:r>
            <a:r>
              <a:rPr lang="ru-RU" dirty="0" err="1" smtClean="0"/>
              <a:t>Балаковского</a:t>
            </a:r>
            <a:r>
              <a:rPr lang="ru-RU" dirty="0" smtClean="0"/>
              <a:t> муниципального района и отчета о его исполнении;</a:t>
            </a:r>
          </a:p>
          <a:p>
            <a:pPr>
              <a:buFont typeface="Arial" pitchFamily="34" charset="0"/>
              <a:buChar char="•"/>
            </a:pPr>
            <a:r>
              <a:rPr lang="ru-RU" dirty="0" smtClean="0"/>
              <a:t>      установление, изменение и отмена местных налогов и сборов в соответствии</a:t>
            </a:r>
          </a:p>
          <a:p>
            <a:r>
              <a:rPr lang="ru-RU" dirty="0" smtClean="0"/>
              <a:t>        с законодательством Российской Федерации о налогах и сборах;</a:t>
            </a:r>
          </a:p>
          <a:p>
            <a:pPr>
              <a:buFont typeface="Arial" pitchFamily="34" charset="0"/>
              <a:buChar char="•"/>
            </a:pPr>
            <a:r>
              <a:rPr lang="ru-RU" dirty="0" smtClean="0"/>
              <a:t>       принятие планов и программ развития </a:t>
            </a:r>
            <a:r>
              <a:rPr lang="ru-RU" dirty="0" err="1" smtClean="0"/>
              <a:t>Балаковского</a:t>
            </a:r>
            <a:r>
              <a:rPr lang="ru-RU" dirty="0" smtClean="0"/>
              <a:t> муниципального</a:t>
            </a:r>
          </a:p>
          <a:p>
            <a:r>
              <a:rPr lang="ru-RU" dirty="0" smtClean="0"/>
              <a:t>        района, утверждение отчетов об их исполнении;</a:t>
            </a:r>
          </a:p>
          <a:p>
            <a:pPr>
              <a:buFont typeface="Arial" pitchFamily="34" charset="0"/>
              <a:buChar char="•"/>
            </a:pPr>
            <a:r>
              <a:rPr lang="ru-RU" dirty="0" smtClean="0"/>
              <a:t>      определение порядка управления и распоряжения имуществом, </a:t>
            </a:r>
          </a:p>
          <a:p>
            <a:r>
              <a:rPr lang="ru-RU" dirty="0" smtClean="0"/>
              <a:t>        находящимся в муниципальной собственности </a:t>
            </a:r>
            <a:r>
              <a:rPr lang="ru-RU" dirty="0" err="1" smtClean="0"/>
              <a:t>Балаковского</a:t>
            </a:r>
            <a:endParaRPr lang="ru-RU" dirty="0" smtClean="0"/>
          </a:p>
          <a:p>
            <a:r>
              <a:rPr lang="ru-RU" dirty="0" smtClean="0"/>
              <a:t>       муниципального района .</a:t>
            </a: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t>Структура Собрания </a:t>
            </a:r>
            <a:r>
              <a:rPr lang="ru-RU" sz="3600" b="1" dirty="0" err="1" smtClean="0"/>
              <a:t>Балаковского</a:t>
            </a:r>
            <a:r>
              <a:rPr lang="ru-RU" sz="3600" b="1" dirty="0" smtClean="0"/>
              <a:t> муниципального района</a:t>
            </a:r>
            <a:r>
              <a:rPr lang="ru-RU" b="1" dirty="0" smtClean="0"/>
              <a:t/>
            </a:r>
            <a:br>
              <a:rPr lang="ru-RU" b="1" dirty="0" smtClean="0"/>
            </a:br>
            <a:endParaRPr lang="ru-RU" dirty="0"/>
          </a:p>
        </p:txBody>
      </p:sp>
      <p:sp>
        <p:nvSpPr>
          <p:cNvPr id="3" name="Скругленный прямоугольник 2"/>
          <p:cNvSpPr/>
          <p:nvPr/>
        </p:nvSpPr>
        <p:spPr>
          <a:xfrm>
            <a:off x="3286116" y="1785926"/>
            <a:ext cx="3214710"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Глава </a:t>
            </a:r>
            <a:r>
              <a:rPr lang="ru-RU" dirty="0" err="1" smtClean="0"/>
              <a:t>Балаковского</a:t>
            </a:r>
            <a:r>
              <a:rPr lang="ru-RU" dirty="0" smtClean="0"/>
              <a:t> муниципального района</a:t>
            </a:r>
            <a:endParaRPr lang="ru-RU" dirty="0"/>
          </a:p>
        </p:txBody>
      </p:sp>
      <p:sp>
        <p:nvSpPr>
          <p:cNvPr id="4" name="Скругленный прямоугольник 3"/>
          <p:cNvSpPr/>
          <p:nvPr/>
        </p:nvSpPr>
        <p:spPr>
          <a:xfrm>
            <a:off x="3286116" y="3286124"/>
            <a:ext cx="3000396"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Заместитель главы </a:t>
            </a:r>
            <a:r>
              <a:rPr lang="ru-RU" dirty="0" err="1" smtClean="0"/>
              <a:t>Балаковского</a:t>
            </a:r>
            <a:r>
              <a:rPr lang="ru-RU" dirty="0" smtClean="0"/>
              <a:t> муниципального района</a:t>
            </a:r>
            <a:endParaRPr lang="ru-RU" dirty="0"/>
          </a:p>
        </p:txBody>
      </p:sp>
      <p:sp>
        <p:nvSpPr>
          <p:cNvPr id="5" name="Скругленный прямоугольник 4"/>
          <p:cNvSpPr/>
          <p:nvPr/>
        </p:nvSpPr>
        <p:spPr>
          <a:xfrm>
            <a:off x="571472" y="4714884"/>
            <a:ext cx="2214578" cy="1571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Постоянный комитет  Собрания БМР по экономике и </a:t>
            </a:r>
            <a:r>
              <a:rPr lang="ru-RU" dirty="0" err="1" smtClean="0"/>
              <a:t>бюджетно</a:t>
            </a:r>
            <a:r>
              <a:rPr lang="ru-RU" dirty="0" smtClean="0"/>
              <a:t> – финансовой политике </a:t>
            </a:r>
            <a:endParaRPr lang="ru-RU" dirty="0"/>
          </a:p>
        </p:txBody>
      </p:sp>
      <p:sp>
        <p:nvSpPr>
          <p:cNvPr id="6" name="Скругленный прямоугольник 5"/>
          <p:cNvSpPr/>
          <p:nvPr/>
        </p:nvSpPr>
        <p:spPr>
          <a:xfrm>
            <a:off x="3786182" y="4714884"/>
            <a:ext cx="2143140"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Постоянный комитет  Собрания БМР по  социальной политике</a:t>
            </a:r>
            <a:endParaRPr lang="ru-RU" dirty="0"/>
          </a:p>
        </p:txBody>
      </p:sp>
      <p:sp>
        <p:nvSpPr>
          <p:cNvPr id="7" name="Скругленный прямоугольник 6"/>
          <p:cNvSpPr/>
          <p:nvPr/>
        </p:nvSpPr>
        <p:spPr>
          <a:xfrm>
            <a:off x="6786578" y="4714884"/>
            <a:ext cx="1928826"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Аппарат  Собрания БМР</a:t>
            </a:r>
            <a:endParaRPr lang="ru-RU" dirty="0"/>
          </a:p>
        </p:txBody>
      </p:sp>
      <p:cxnSp>
        <p:nvCxnSpPr>
          <p:cNvPr id="9" name="Прямая соединительная линия 8"/>
          <p:cNvCxnSpPr/>
          <p:nvPr/>
        </p:nvCxnSpPr>
        <p:spPr>
          <a:xfrm rot="5400000">
            <a:off x="4501356" y="2928140"/>
            <a:ext cx="714380" cy="1588"/>
          </a:xfrm>
          <a:prstGeom prst="line">
            <a:avLst/>
          </a:prstGeom>
          <a:ln/>
        </p:spPr>
        <p:style>
          <a:lnRef idx="3">
            <a:schemeClr val="dk1"/>
          </a:lnRef>
          <a:fillRef idx="0">
            <a:schemeClr val="dk1"/>
          </a:fillRef>
          <a:effectRef idx="2">
            <a:schemeClr val="dk1"/>
          </a:effectRef>
          <a:fontRef idx="minor">
            <a:schemeClr val="tx1"/>
          </a:fontRef>
        </p:style>
      </p:cxnSp>
      <p:cxnSp>
        <p:nvCxnSpPr>
          <p:cNvPr id="10" name="Прямая соединительная линия 9"/>
          <p:cNvCxnSpPr/>
          <p:nvPr/>
        </p:nvCxnSpPr>
        <p:spPr>
          <a:xfrm rot="5400000">
            <a:off x="4537075" y="4392619"/>
            <a:ext cx="642942" cy="1588"/>
          </a:xfrm>
          <a:prstGeom prst="line">
            <a:avLst/>
          </a:prstGeom>
          <a:ln/>
        </p:spPr>
        <p:style>
          <a:lnRef idx="3">
            <a:schemeClr val="dk1"/>
          </a:lnRef>
          <a:fillRef idx="0">
            <a:schemeClr val="dk1"/>
          </a:fillRef>
          <a:effectRef idx="2">
            <a:schemeClr val="dk1"/>
          </a:effectRef>
          <a:fontRef idx="minor">
            <a:schemeClr val="tx1"/>
          </a:fontRef>
        </p:style>
      </p:cxnSp>
      <p:cxnSp>
        <p:nvCxnSpPr>
          <p:cNvPr id="18" name="Прямая соединительная линия 17"/>
          <p:cNvCxnSpPr/>
          <p:nvPr/>
        </p:nvCxnSpPr>
        <p:spPr>
          <a:xfrm>
            <a:off x="1714480" y="4357694"/>
            <a:ext cx="5929354" cy="1588"/>
          </a:xfrm>
          <a:prstGeom prst="line">
            <a:avLst/>
          </a:prstGeom>
          <a:ln/>
        </p:spPr>
        <p:style>
          <a:lnRef idx="3">
            <a:schemeClr val="dk1"/>
          </a:lnRef>
          <a:fillRef idx="0">
            <a:schemeClr val="dk1"/>
          </a:fillRef>
          <a:effectRef idx="2">
            <a:schemeClr val="dk1"/>
          </a:effectRef>
          <a:fontRef idx="minor">
            <a:schemeClr val="tx1"/>
          </a:fontRef>
        </p:style>
      </p:cxnSp>
      <p:cxnSp>
        <p:nvCxnSpPr>
          <p:cNvPr id="20" name="Прямая соединительная линия 19"/>
          <p:cNvCxnSpPr/>
          <p:nvPr/>
        </p:nvCxnSpPr>
        <p:spPr>
          <a:xfrm rot="5400000">
            <a:off x="1535885" y="4536289"/>
            <a:ext cx="357190" cy="1588"/>
          </a:xfrm>
          <a:prstGeom prst="line">
            <a:avLst/>
          </a:prstGeom>
          <a:ln/>
        </p:spPr>
        <p:style>
          <a:lnRef idx="3">
            <a:schemeClr val="dk1"/>
          </a:lnRef>
          <a:fillRef idx="0">
            <a:schemeClr val="dk1"/>
          </a:fillRef>
          <a:effectRef idx="2">
            <a:schemeClr val="dk1"/>
          </a:effectRef>
          <a:fontRef idx="minor">
            <a:schemeClr val="tx1"/>
          </a:fontRef>
        </p:style>
      </p:cxnSp>
      <p:cxnSp>
        <p:nvCxnSpPr>
          <p:cNvPr id="22" name="Прямая соединительная линия 21"/>
          <p:cNvCxnSpPr/>
          <p:nvPr/>
        </p:nvCxnSpPr>
        <p:spPr>
          <a:xfrm rot="5400000">
            <a:off x="7465239" y="4536289"/>
            <a:ext cx="357190" cy="1588"/>
          </a:xfrm>
          <a:prstGeom prst="line">
            <a:avLst/>
          </a:prstGeom>
          <a:ln/>
        </p:spPr>
        <p:style>
          <a:lnRef idx="3">
            <a:schemeClr val="dk1"/>
          </a:lnRef>
          <a:fillRef idx="0">
            <a:schemeClr val="dk1"/>
          </a:fillRef>
          <a:effectRef idx="2">
            <a:schemeClr val="dk1"/>
          </a:effectRef>
          <a:fontRef idx="minor">
            <a:schemeClr val="tx1"/>
          </a:fontRef>
        </p:style>
      </p:cxnSp>
      <p:pic>
        <p:nvPicPr>
          <p:cNvPr id="23" name="Picture 2"/>
          <p:cNvPicPr>
            <a:picLocks noChangeAspect="1" noChangeArrowheads="1"/>
          </p:cNvPicPr>
          <p:nvPr/>
        </p:nvPicPr>
        <p:blipFill>
          <a:blip r:embed="rId2" cstate="print"/>
          <a:srcRect/>
          <a:stretch>
            <a:fillRect/>
          </a:stretch>
        </p:blipFill>
        <p:spPr bwMode="auto">
          <a:xfrm>
            <a:off x="1071538" y="1071546"/>
            <a:ext cx="2057763" cy="15527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Прямоугольник 23"/>
          <p:cNvSpPr/>
          <p:nvPr/>
        </p:nvSpPr>
        <p:spPr>
          <a:xfrm>
            <a:off x="785786" y="2928934"/>
            <a:ext cx="2214578" cy="461665"/>
          </a:xfrm>
          <a:prstGeom prst="rect">
            <a:avLst/>
          </a:prstGeom>
        </p:spPr>
        <p:txBody>
          <a:bodyPr wrap="square">
            <a:spAutoFit/>
          </a:bodyPr>
          <a:lstStyle/>
          <a:p>
            <a:r>
              <a:rPr lang="ru-RU" sz="1200" dirty="0" smtClean="0"/>
              <a:t>Алексеев Александр Иванович </a:t>
            </a:r>
            <a:endParaRPr lang="ru-RU" sz="1200" dirty="0"/>
          </a:p>
        </p:txBody>
      </p:sp>
      <p:pic>
        <p:nvPicPr>
          <p:cNvPr id="25" name="Picture 2"/>
          <p:cNvPicPr>
            <a:picLocks noChangeAspect="1" noChangeArrowheads="1"/>
          </p:cNvPicPr>
          <p:nvPr/>
        </p:nvPicPr>
        <p:blipFill>
          <a:blip r:embed="rId3"/>
          <a:srcRect/>
          <a:stretch>
            <a:fillRect/>
          </a:stretch>
        </p:blipFill>
        <p:spPr bwMode="auto">
          <a:xfrm>
            <a:off x="7215206" y="1857365"/>
            <a:ext cx="1428760" cy="1932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Прямоугольник 25"/>
          <p:cNvSpPr/>
          <p:nvPr/>
        </p:nvSpPr>
        <p:spPr>
          <a:xfrm>
            <a:off x="7000892" y="3929066"/>
            <a:ext cx="1942992" cy="430887"/>
          </a:xfrm>
          <a:prstGeom prst="rect">
            <a:avLst/>
          </a:prstGeom>
        </p:spPr>
        <p:txBody>
          <a:bodyPr wrap="square">
            <a:spAutoFit/>
          </a:bodyPr>
          <a:lstStyle/>
          <a:p>
            <a:r>
              <a:rPr lang="ru-RU" sz="1100" dirty="0" smtClean="0">
                <a:latin typeface="Times New Roman" pitchFamily="18" charset="0"/>
                <a:cs typeface="Times New Roman" pitchFamily="18" charset="0"/>
              </a:rPr>
              <a:t>Николаев Владимир Константинович</a:t>
            </a:r>
            <a:endParaRPr lang="ru-RU" sz="1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3071810"/>
            <a:ext cx="7498080" cy="1143000"/>
          </a:xfrm>
        </p:spPr>
        <p:txBody>
          <a:bodyPr/>
          <a:lstStyle/>
          <a:p>
            <a:r>
              <a:rPr lang="ru-RU" dirty="0" smtClean="0"/>
              <a:t>Спасибо за внимание!</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smtClean="0">
                <a:latin typeface="Times New Roman" pitchFamily="18" charset="0"/>
                <a:cs typeface="Times New Roman" pitchFamily="18" charset="0"/>
              </a:rPr>
              <a:t>Эпоха Петра </a:t>
            </a:r>
            <a:r>
              <a:rPr lang="en-US" dirty="0" smtClean="0">
                <a:latin typeface="Times New Roman" pitchFamily="18" charset="0"/>
                <a:cs typeface="Times New Roman" pitchFamily="18" charset="0"/>
              </a:rPr>
              <a:t>I</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Вертикальный свиток 2"/>
          <p:cNvSpPr/>
          <p:nvPr/>
        </p:nvSpPr>
        <p:spPr>
          <a:xfrm>
            <a:off x="1214414" y="1928802"/>
            <a:ext cx="3643338" cy="3691295"/>
          </a:xfrm>
          <a:prstGeom prst="verticalScroll">
            <a:avLst>
              <a:gd name="adj" fmla="val 9920"/>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sz="2000" smtClean="0">
                <a:latin typeface="Times New Roman" pitchFamily="18" charset="0"/>
                <a:cs typeface="Times New Roman" pitchFamily="18" charset="0"/>
              </a:rPr>
              <a:t>Эпоха Петра </a:t>
            </a:r>
            <a:r>
              <a:rPr lang="en-US" sz="2000" dirty="0" smtClean="0">
                <a:latin typeface="Times New Roman" pitchFamily="18" charset="0"/>
                <a:cs typeface="Times New Roman" pitchFamily="18" charset="0"/>
              </a:rPr>
              <a:t>I </a:t>
            </a:r>
            <a:r>
              <a:rPr sz="2000" smtClean="0">
                <a:latin typeface="Times New Roman" pitchFamily="18" charset="0"/>
                <a:cs typeface="Times New Roman" pitchFamily="18" charset="0"/>
              </a:rPr>
              <a:t>характеризуется отрицанием парламентаризма верховной власти и  окончательным формированием абсолютной монархии в форме императорской власти.</a:t>
            </a:r>
            <a:endParaRPr sz="2000" dirty="0" smtClean="0">
              <a:latin typeface="Times New Roman" pitchFamily="18" charset="0"/>
              <a:cs typeface="Times New Roman" pitchFamily="18" charset="0"/>
            </a:endParaRPr>
          </a:p>
        </p:txBody>
      </p:sp>
      <p:pic>
        <p:nvPicPr>
          <p:cNvPr id="57346" name="Picture 2"/>
          <p:cNvPicPr>
            <a:picLocks noChangeAspect="1" noChangeArrowheads="1"/>
          </p:cNvPicPr>
          <p:nvPr/>
        </p:nvPicPr>
        <p:blipFill>
          <a:blip r:embed="rId2" cstate="email"/>
          <a:srcRect/>
          <a:stretch>
            <a:fillRect/>
          </a:stretch>
        </p:blipFill>
        <p:spPr bwMode="auto">
          <a:xfrm>
            <a:off x="5572132" y="1714488"/>
            <a:ext cx="2868552" cy="37147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III</a:t>
            </a:r>
            <a:r>
              <a:rPr smtClean="0">
                <a:latin typeface="Times New Roman" pitchFamily="18" charset="0"/>
                <a:cs typeface="Times New Roman" pitchFamily="18" charset="0"/>
              </a:rPr>
              <a:t>. Правление Екатерины </a:t>
            </a:r>
            <a:r>
              <a:rPr lang="en-US" dirty="0" smtClean="0">
                <a:latin typeface="Times New Roman" pitchFamily="18" charset="0"/>
                <a:cs typeface="Times New Roman" pitchFamily="18" charset="0"/>
              </a:rPr>
              <a:t>II.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XVI</a:t>
            </a:r>
            <a:r>
              <a:rPr smtClean="0">
                <a:latin typeface="Times New Roman" pitchFamily="18" charset="0"/>
                <a:cs typeface="Times New Roman" pitchFamily="18" charset="0"/>
              </a:rPr>
              <a:t>-</a:t>
            </a:r>
            <a:r>
              <a:rPr lang="en-US" dirty="0" smtClean="0">
                <a:latin typeface="Times New Roman" pitchFamily="18" charset="0"/>
                <a:cs typeface="Times New Roman" pitchFamily="18" charset="0"/>
              </a:rPr>
              <a:t>XVIII </a:t>
            </a:r>
            <a:r>
              <a:rPr smtClean="0">
                <a:latin typeface="Times New Roman" pitchFamily="18" charset="0"/>
                <a:cs typeface="Times New Roman" pitchFamily="18" charset="0"/>
              </a:rPr>
              <a:t>века.</a:t>
            </a:r>
            <a:endParaRPr lang="ru-RU" dirty="0">
              <a:latin typeface="Times New Roman" pitchFamily="18" charset="0"/>
              <a:cs typeface="Times New Roman" pitchFamily="18" charset="0"/>
            </a:endParaRPr>
          </a:p>
        </p:txBody>
      </p:sp>
      <p:sp>
        <p:nvSpPr>
          <p:cNvPr id="3" name="Выноска со стрелкой вправо 2"/>
          <p:cNvSpPr/>
          <p:nvPr/>
        </p:nvSpPr>
        <p:spPr>
          <a:xfrm>
            <a:off x="1214414" y="2214554"/>
            <a:ext cx="2500330" cy="1477328"/>
          </a:xfrm>
          <a:prstGeom prst="rightArrowCallout">
            <a:avLst>
              <a:gd name="adj1" fmla="val 21885"/>
              <a:gd name="adj2" fmla="val 21943"/>
              <a:gd name="adj3" fmla="val 18770"/>
              <a:gd name="adj4" fmla="val 83326"/>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smtClean="0">
                <a:latin typeface="Times New Roman" pitchFamily="18" charset="0"/>
                <a:cs typeface="Times New Roman" pitchFamily="18" charset="0"/>
              </a:rPr>
              <a:t>Попытки усовершенствовать систему самодержавной власти в России</a:t>
            </a:r>
            <a:endParaRPr lang="ru-RU" dirty="0">
              <a:latin typeface="Times New Roman" pitchFamily="18" charset="0"/>
              <a:cs typeface="Times New Roman" pitchFamily="18" charset="0"/>
            </a:endParaRPr>
          </a:p>
        </p:txBody>
      </p:sp>
      <p:sp>
        <p:nvSpPr>
          <p:cNvPr id="4" name="Рамка 3"/>
          <p:cNvSpPr/>
          <p:nvPr/>
        </p:nvSpPr>
        <p:spPr>
          <a:xfrm>
            <a:off x="3857620" y="1857364"/>
            <a:ext cx="3000396" cy="2500329"/>
          </a:xfrm>
          <a:prstGeom prst="frame">
            <a:avLst>
              <a:gd name="adj1" fmla="val 2829"/>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smtClean="0">
                <a:latin typeface="Times New Roman" pitchFamily="18" charset="0"/>
                <a:cs typeface="Times New Roman" pitchFamily="18" charset="0"/>
              </a:rPr>
              <a:t>Учреждение из ряда выбранных депутатов от всех сословий (кроме крепостных крестьян) </a:t>
            </a:r>
            <a:r>
              <a:rPr smtClean="0">
                <a:solidFill>
                  <a:schemeClr val="bg2">
                    <a:lumMod val="50000"/>
                  </a:schemeClr>
                </a:solidFill>
                <a:latin typeface="Times New Roman" pitchFamily="18" charset="0"/>
                <a:cs typeface="Times New Roman" pitchFamily="18" charset="0"/>
                <a:hlinkClick r:id="" action="ppaction://noaction"/>
              </a:rPr>
              <a:t>Комиссии для выработки нового Свода законов Российской империи </a:t>
            </a:r>
            <a:r>
              <a:rPr lang="ru-RU" dirty="0" smtClean="0">
                <a:solidFill>
                  <a:schemeClr val="bg2">
                    <a:lumMod val="50000"/>
                  </a:schemeClr>
                </a:solidFill>
                <a:latin typeface="Times New Roman" pitchFamily="18" charset="0"/>
                <a:cs typeface="Times New Roman" pitchFamily="18" charset="0"/>
              </a:rPr>
              <a:t>–</a:t>
            </a:r>
            <a:r>
              <a:rPr smtClean="0">
                <a:solidFill>
                  <a:schemeClr val="bg2">
                    <a:lumMod val="50000"/>
                  </a:schemeClr>
                </a:solidFill>
                <a:latin typeface="Times New Roman" pitchFamily="18" charset="0"/>
                <a:cs typeface="Times New Roman" pitchFamily="18" charset="0"/>
              </a:rPr>
              <a:t> </a:t>
            </a:r>
            <a:r>
              <a:rPr smtClean="0">
                <a:latin typeface="Times New Roman" pitchFamily="18" charset="0"/>
                <a:cs typeface="Times New Roman" pitchFamily="18" charset="0"/>
              </a:rPr>
              <a:t>Уложения (1767 г.)</a:t>
            </a:r>
            <a:endParaRPr lang="ru-RU" dirty="0">
              <a:latin typeface="Times New Roman" pitchFamily="18" charset="0"/>
              <a:cs typeface="Times New Roman" pitchFamily="18" charset="0"/>
            </a:endParaRPr>
          </a:p>
        </p:txBody>
      </p:sp>
      <p:sp>
        <p:nvSpPr>
          <p:cNvPr id="5" name="Прямоугольник 4"/>
          <p:cNvSpPr/>
          <p:nvPr/>
        </p:nvSpPr>
        <p:spPr>
          <a:xfrm>
            <a:off x="1214414" y="4929198"/>
            <a:ext cx="1500198" cy="1015663"/>
          </a:xfrm>
          <a:prstGeom prst="rec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r>
              <a:rPr sz="2000" smtClean="0">
                <a:latin typeface="Times New Roman" pitchFamily="18" charset="0"/>
                <a:cs typeface="Times New Roman" pitchFamily="18" charset="0"/>
              </a:rPr>
              <a:t>Реформа местного управления</a:t>
            </a:r>
            <a:endParaRPr lang="ru-RU" sz="2000" dirty="0">
              <a:latin typeface="Times New Roman" pitchFamily="18" charset="0"/>
              <a:cs typeface="Times New Roman" pitchFamily="18" charset="0"/>
            </a:endParaRPr>
          </a:p>
        </p:txBody>
      </p:sp>
      <p:sp>
        <p:nvSpPr>
          <p:cNvPr id="8" name="Равно 7"/>
          <p:cNvSpPr/>
          <p:nvPr/>
        </p:nvSpPr>
        <p:spPr>
          <a:xfrm>
            <a:off x="2714612" y="5286388"/>
            <a:ext cx="428628" cy="357190"/>
          </a:xfrm>
          <a:prstGeom prst="mathEqual">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solidFill>
                <a:schemeClr val="tx1"/>
              </a:solidFill>
            </a:endParaRPr>
          </a:p>
        </p:txBody>
      </p:sp>
      <p:sp>
        <p:nvSpPr>
          <p:cNvPr id="11" name="Прямоугольник с двумя вырезанными противолежащими углами 10"/>
          <p:cNvSpPr/>
          <p:nvPr/>
        </p:nvSpPr>
        <p:spPr>
          <a:xfrm>
            <a:off x="3143240" y="4572008"/>
            <a:ext cx="4572032" cy="1928826"/>
          </a:xfrm>
          <a:prstGeom prst="snip2DiagRec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r>
              <a:rPr smtClean="0">
                <a:latin typeface="Times New Roman" pitchFamily="18" charset="0"/>
                <a:cs typeface="Times New Roman" pitchFamily="18" charset="0"/>
              </a:rPr>
              <a:t>В городах были созданы избиравшиеся из различных категорий городского населения городские думы как распорядительные органы самоуправления, действовавшие под надзором губернатора.</a:t>
            </a:r>
            <a:endParaRPr lang="ru-RU" dirty="0">
              <a:latin typeface="Times New Roman" pitchFamily="18" charset="0"/>
              <a:cs typeface="Times New Roman" pitchFamily="18" charset="0"/>
            </a:endParaRPr>
          </a:p>
        </p:txBody>
      </p:sp>
      <p:grpSp>
        <p:nvGrpSpPr>
          <p:cNvPr id="6" name="Group 3"/>
          <p:cNvGrpSpPr>
            <a:grpSpLocks/>
          </p:cNvGrpSpPr>
          <p:nvPr/>
        </p:nvGrpSpPr>
        <p:grpSpPr bwMode="auto">
          <a:xfrm>
            <a:off x="7072330" y="1071546"/>
            <a:ext cx="1800225" cy="2493284"/>
            <a:chOff x="613" y="10225"/>
            <a:chExt cx="2834" cy="3925"/>
          </a:xfrm>
        </p:grpSpPr>
        <p:pic>
          <p:nvPicPr>
            <p:cNvPr id="58372" name="Picture 4"/>
            <p:cNvPicPr>
              <a:picLocks noChangeAspect="1" noChangeArrowheads="1"/>
            </p:cNvPicPr>
            <p:nvPr/>
          </p:nvPicPr>
          <p:blipFill>
            <a:blip r:embed="rId2" cstate="email"/>
            <a:srcRect/>
            <a:stretch>
              <a:fillRect/>
            </a:stretch>
          </p:blipFill>
          <p:spPr bwMode="auto">
            <a:xfrm>
              <a:off x="613" y="10225"/>
              <a:ext cx="2834" cy="35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8373" name="Text Box 5"/>
            <p:cNvSpPr txBox="1">
              <a:spLocks noChangeArrowheads="1"/>
            </p:cNvSpPr>
            <p:nvPr/>
          </p:nvSpPr>
          <p:spPr bwMode="auto">
            <a:xfrm>
              <a:off x="950" y="13936"/>
              <a:ext cx="2337" cy="214"/>
            </a:xfrm>
            <a:prstGeom prst="rect">
              <a:avLst/>
            </a:prstGeom>
            <a:noFill/>
            <a:ln w="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rPr>
                <a:t>Императрица Екатерина II.</a:t>
              </a:r>
              <a:endParaRPr kumimoji="0" lang="ru-RU" sz="3600" b="0" i="1" u="none" strike="noStrike" cap="none" normalizeH="0" baseline="0" dirty="0" smtClean="0">
                <a:ln>
                  <a:noFill/>
                </a:ln>
                <a:solidFill>
                  <a:schemeClr val="tx1"/>
                </a:solidFill>
                <a:effectLst/>
                <a:latin typeface="Arial" pitchFamily="34" charset="0"/>
              </a:endParaRP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p:txBody>
          <a:bodyPr>
            <a:normAutofit fontScale="90000"/>
          </a:bodyPr>
          <a:lstStyle/>
          <a:p>
            <a:pPr algn="ctr"/>
            <a:r>
              <a:rPr lang="en-US" dirty="0" smtClean="0">
                <a:latin typeface="Times New Roman" pitchFamily="18" charset="0"/>
                <a:cs typeface="Times New Roman" pitchFamily="18" charset="0"/>
              </a:rPr>
              <a:t>IV</a:t>
            </a:r>
            <a:r>
              <a:rPr smtClean="0">
                <a:latin typeface="Times New Roman" pitchFamily="18" charset="0"/>
                <a:cs typeface="Times New Roman" pitchFamily="18" charset="0"/>
              </a:rPr>
              <a:t>. Разработки Сперанского М.М.</a:t>
            </a:r>
            <a:endParaRPr lang="ru-RU" dirty="0">
              <a:latin typeface="Times New Roman" pitchFamily="18" charset="0"/>
              <a:cs typeface="Times New Roman" pitchFamily="18" charset="0"/>
            </a:endParaRPr>
          </a:p>
        </p:txBody>
      </p:sp>
      <p:sp>
        <p:nvSpPr>
          <p:cNvPr id="60420" name="Text Box 4"/>
          <p:cNvSpPr txBox="1">
            <a:spLocks noChangeArrowheads="1"/>
          </p:cNvSpPr>
          <p:nvPr/>
        </p:nvSpPr>
        <p:spPr bwMode="auto">
          <a:xfrm>
            <a:off x="5286380" y="5379033"/>
            <a:ext cx="3357554" cy="906488"/>
          </a:xfrm>
          <a:prstGeom prst="rect">
            <a:avLst/>
          </a:prstGeom>
          <a:noFill/>
          <a:ln w="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ru-RU" sz="1600" b="0" i="1" u="none" strike="noStrike" cap="none" normalizeH="0" baseline="0" dirty="0" smtClean="0">
                <a:ln>
                  <a:noFill/>
                </a:ln>
                <a:solidFill>
                  <a:schemeClr val="tx1"/>
                </a:solidFill>
                <a:effectLst/>
                <a:latin typeface="Times New Roman" pitchFamily="18" charset="0"/>
              </a:rPr>
              <a:t>М.М.Сперанский, первым предложивший учредить в России Государственную Думу и Государственный совет.</a:t>
            </a:r>
            <a:endParaRPr kumimoji="0" lang="ru-RU" sz="4000" b="0" i="1" u="none" strike="noStrike" cap="none" normalizeH="0" baseline="0" dirty="0" smtClean="0">
              <a:ln>
                <a:noFill/>
              </a:ln>
              <a:solidFill>
                <a:schemeClr val="tx1"/>
              </a:solidFill>
              <a:effectLst/>
              <a:latin typeface="Arial" pitchFamily="34" charset="0"/>
            </a:endParaRPr>
          </a:p>
        </p:txBody>
      </p:sp>
      <p:sp>
        <p:nvSpPr>
          <p:cNvPr id="7" name="Выноска со стрелками влево/вправо 6"/>
          <p:cNvSpPr/>
          <p:nvPr/>
        </p:nvSpPr>
        <p:spPr>
          <a:xfrm rot="16200000">
            <a:off x="2000232" y="2214554"/>
            <a:ext cx="1714512" cy="2286016"/>
          </a:xfrm>
          <a:prstGeom prst="leftRightArrowCallout">
            <a:avLst>
              <a:gd name="adj1" fmla="val 16111"/>
              <a:gd name="adj2" fmla="val 14630"/>
              <a:gd name="adj3" fmla="val 16111"/>
              <a:gd name="adj4" fmla="val 57055"/>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vert="vert" rtlCol="0" anchor="ctr"/>
          <a:lstStyle/>
          <a:p>
            <a:pPr algn="ctr"/>
            <a:r>
              <a:rPr sz="2000" smtClean="0">
                <a:latin typeface="Times New Roman" pitchFamily="18" charset="0"/>
                <a:cs typeface="Times New Roman" pitchFamily="18" charset="0"/>
              </a:rPr>
              <a:t>Всеобщий план государственного преобразования</a:t>
            </a:r>
            <a:endParaRPr lang="ru-RU" sz="2000" dirty="0">
              <a:latin typeface="Times New Roman" pitchFamily="18" charset="0"/>
              <a:cs typeface="Times New Roman" pitchFamily="18" charset="0"/>
            </a:endParaRPr>
          </a:p>
        </p:txBody>
      </p:sp>
      <p:sp>
        <p:nvSpPr>
          <p:cNvPr id="8" name="Скругленный прямоугольник 7"/>
          <p:cNvSpPr/>
          <p:nvPr/>
        </p:nvSpPr>
        <p:spPr>
          <a:xfrm>
            <a:off x="1071538" y="4286256"/>
            <a:ext cx="3571900" cy="1071570"/>
          </a:xfrm>
          <a:prstGeom prst="roundRec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smtClean="0">
                <a:latin typeface="Times New Roman" pitchFamily="18" charset="0"/>
                <a:cs typeface="Times New Roman" pitchFamily="18" charset="0"/>
              </a:rPr>
              <a:t>Создание выборного законодательного органа </a:t>
            </a:r>
            <a:r>
              <a:rPr lang="ru-RU" dirty="0" smtClean="0">
                <a:latin typeface="Times New Roman" pitchFamily="18" charset="0"/>
                <a:cs typeface="Times New Roman" pitchFamily="18" charset="0"/>
              </a:rPr>
              <a:t>–</a:t>
            </a:r>
            <a:r>
              <a:rPr smtClean="0">
                <a:latin typeface="Times New Roman" pitchFamily="18" charset="0"/>
                <a:cs typeface="Times New Roman" pitchFamily="18" charset="0"/>
              </a:rPr>
              <a:t> Государственной Думы</a:t>
            </a:r>
            <a:endParaRPr lang="ru-RU" dirty="0">
              <a:latin typeface="Times New Roman" pitchFamily="18" charset="0"/>
              <a:cs typeface="Times New Roman" pitchFamily="18" charset="0"/>
            </a:endParaRPr>
          </a:p>
        </p:txBody>
      </p:sp>
      <p:sp>
        <p:nvSpPr>
          <p:cNvPr id="9" name="Скругленный прямоугольник 8"/>
          <p:cNvSpPr/>
          <p:nvPr/>
        </p:nvSpPr>
        <p:spPr>
          <a:xfrm>
            <a:off x="1071538" y="1571612"/>
            <a:ext cx="3571900" cy="857256"/>
          </a:xfrm>
          <a:prstGeom prst="roundRec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smtClean="0">
                <a:latin typeface="Times New Roman" pitchFamily="18" charset="0"/>
                <a:cs typeface="Times New Roman" pitchFamily="18" charset="0"/>
              </a:rPr>
              <a:t>Создание высшего законосовещательного органа </a:t>
            </a:r>
            <a:r>
              <a:rPr lang="ru-RU" dirty="0" smtClean="0">
                <a:latin typeface="Times New Roman" pitchFamily="18" charset="0"/>
                <a:cs typeface="Times New Roman" pitchFamily="18" charset="0"/>
              </a:rPr>
              <a:t>–</a:t>
            </a:r>
            <a:r>
              <a:rPr smtClean="0">
                <a:latin typeface="Times New Roman" pitchFamily="18" charset="0"/>
                <a:cs typeface="Times New Roman" pitchFamily="18" charset="0"/>
              </a:rPr>
              <a:t> </a:t>
            </a:r>
            <a:r>
              <a:rPr smtClean="0">
                <a:latin typeface="Times New Roman" pitchFamily="18" charset="0"/>
                <a:cs typeface="Times New Roman" pitchFamily="18" charset="0"/>
                <a:hlinkClick r:id="" action="ppaction://noaction"/>
              </a:rPr>
              <a:t>Государственного совета </a:t>
            </a:r>
            <a:r>
              <a:rPr smtClean="0">
                <a:latin typeface="Times New Roman" pitchFamily="18" charset="0"/>
                <a:cs typeface="Times New Roman" pitchFamily="18" charset="0"/>
              </a:rPr>
              <a:t>(1810 г.)</a:t>
            </a:r>
            <a:endParaRPr lang="ru-RU" dirty="0">
              <a:latin typeface="Times New Roman" pitchFamily="18" charset="0"/>
              <a:cs typeface="Times New Roman" pitchFamily="18" charset="0"/>
            </a:endParaRPr>
          </a:p>
        </p:txBody>
      </p:sp>
      <p:sp>
        <p:nvSpPr>
          <p:cNvPr id="10" name="Выгнутая влево стрелка 9"/>
          <p:cNvSpPr/>
          <p:nvPr/>
        </p:nvSpPr>
        <p:spPr>
          <a:xfrm>
            <a:off x="642910" y="5072074"/>
            <a:ext cx="500066" cy="928694"/>
          </a:xfrm>
          <a:prstGeom prst="curved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a:solidFill>
                <a:schemeClr val="tx1"/>
              </a:solidFill>
            </a:endParaRPr>
          </a:p>
        </p:txBody>
      </p:sp>
      <p:sp>
        <p:nvSpPr>
          <p:cNvPr id="11" name="Выгнутая влево стрелка 10"/>
          <p:cNvSpPr/>
          <p:nvPr/>
        </p:nvSpPr>
        <p:spPr>
          <a:xfrm flipH="1">
            <a:off x="4572000" y="5072074"/>
            <a:ext cx="490542" cy="928694"/>
          </a:xfrm>
          <a:prstGeom prst="curv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solidFill>
                <a:schemeClr val="tx1"/>
              </a:solidFill>
            </a:endParaRPr>
          </a:p>
        </p:txBody>
      </p:sp>
      <p:sp>
        <p:nvSpPr>
          <p:cNvPr id="12" name="Двойные круглые скобки 11"/>
          <p:cNvSpPr/>
          <p:nvPr/>
        </p:nvSpPr>
        <p:spPr>
          <a:xfrm>
            <a:off x="1571604" y="5643578"/>
            <a:ext cx="2643206" cy="1071570"/>
          </a:xfrm>
          <a:prstGeom prst="bracketPair">
            <a:avLst/>
          </a:prstGeom>
          <a:solidFill>
            <a:schemeClr val="accent2">
              <a:lumMod val="20000"/>
              <a:lumOff val="80000"/>
            </a:schemeClr>
          </a:solidFill>
        </p:spPr>
        <p:style>
          <a:lnRef idx="2">
            <a:schemeClr val="accent5"/>
          </a:lnRef>
          <a:fillRef idx="0">
            <a:schemeClr val="accent5"/>
          </a:fillRef>
          <a:effectRef idx="1">
            <a:schemeClr val="accent5"/>
          </a:effectRef>
          <a:fontRef idx="minor">
            <a:schemeClr val="tx1"/>
          </a:fontRef>
        </p:style>
        <p:txBody>
          <a:bodyPr rtlCol="0" anchor="ctr"/>
          <a:lstStyle/>
          <a:p>
            <a:pPr algn="ctr"/>
            <a:r>
              <a:rPr smtClean="0">
                <a:latin typeface="Times New Roman" pitchFamily="18" charset="0"/>
                <a:cs typeface="Times New Roman" pitchFamily="18" charset="0"/>
              </a:rPr>
              <a:t>Предложение не было поддержано царём Александром </a:t>
            </a:r>
            <a:r>
              <a:rPr lang="en-US" dirty="0" smtClean="0">
                <a:latin typeface="Times New Roman" pitchFamily="18" charset="0"/>
                <a:cs typeface="Times New Roman" pitchFamily="18" charset="0"/>
              </a:rPr>
              <a:t>I</a:t>
            </a:r>
            <a:r>
              <a:rPr smtClean="0">
                <a:latin typeface="Times New Roman" pitchFamily="18" charset="0"/>
                <a:cs typeface="Times New Roman" pitchFamily="18" charset="0"/>
              </a:rPr>
              <a:t> и его окружением</a:t>
            </a:r>
            <a:endParaRPr lang="ru-RU"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5857884" y="1785926"/>
            <a:ext cx="2423807" cy="30958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301752"/>
            <a:ext cx="8077200" cy="1143000"/>
          </a:xfrm>
        </p:spPr>
        <p:txBody>
          <a:bodyPr>
            <a:normAutofit fontScale="90000"/>
          </a:bodyPr>
          <a:lstStyle/>
          <a:p>
            <a:r>
              <a:rPr lang="en-US" dirty="0" smtClean="0">
                <a:latin typeface="Times New Roman" pitchFamily="18" charset="0"/>
                <a:cs typeface="Times New Roman" pitchFamily="18" charset="0"/>
              </a:rPr>
              <a:t>V</a:t>
            </a:r>
            <a:r>
              <a:rPr smtClean="0">
                <a:latin typeface="Times New Roman" pitchFamily="18" charset="0"/>
                <a:cs typeface="Times New Roman" pitchFamily="18" charset="0"/>
              </a:rPr>
              <a:t>. Эпоха "Великих реформ" Александра </a:t>
            </a:r>
            <a:r>
              <a:rPr lang="en-US" dirty="0" smtClean="0">
                <a:latin typeface="Times New Roman" pitchFamily="18" charset="0"/>
                <a:cs typeface="Times New Roman" pitchFamily="18" charset="0"/>
              </a:rPr>
              <a:t>II</a:t>
            </a:r>
            <a:endParaRPr lang="ru-RU" dirty="0">
              <a:latin typeface="Times New Roman" pitchFamily="18" charset="0"/>
              <a:cs typeface="Times New Roman" pitchFamily="18" charset="0"/>
            </a:endParaRPr>
          </a:p>
        </p:txBody>
      </p:sp>
      <p:grpSp>
        <p:nvGrpSpPr>
          <p:cNvPr id="3" name="Group 1"/>
          <p:cNvGrpSpPr>
            <a:grpSpLocks/>
          </p:cNvGrpSpPr>
          <p:nvPr/>
        </p:nvGrpSpPr>
        <p:grpSpPr bwMode="auto">
          <a:xfrm>
            <a:off x="6857862" y="1071546"/>
            <a:ext cx="2286138" cy="3357859"/>
            <a:chOff x="13290" y="11381"/>
            <a:chExt cx="3354" cy="4807"/>
          </a:xfrm>
        </p:grpSpPr>
        <p:pic>
          <p:nvPicPr>
            <p:cNvPr id="27650" name="Picture 2"/>
            <p:cNvPicPr>
              <a:picLocks noChangeAspect="1" noChangeArrowheads="1"/>
            </p:cNvPicPr>
            <p:nvPr/>
          </p:nvPicPr>
          <p:blipFill>
            <a:blip r:embed="rId3" cstate="email"/>
            <a:srcRect/>
            <a:stretch>
              <a:fillRect/>
            </a:stretch>
          </p:blipFill>
          <p:spPr bwMode="auto">
            <a:xfrm>
              <a:off x="13290" y="11381"/>
              <a:ext cx="3065" cy="3620"/>
            </a:xfrm>
            <a:prstGeom prst="rect">
              <a:avLst/>
            </a:prstGeom>
            <a:noFill/>
          </p:spPr>
        </p:pic>
        <p:sp>
          <p:nvSpPr>
            <p:cNvPr id="27651" name="Text Box 3"/>
            <p:cNvSpPr txBox="1">
              <a:spLocks noChangeArrowheads="1"/>
            </p:cNvSpPr>
            <p:nvPr/>
          </p:nvSpPr>
          <p:spPr bwMode="auto">
            <a:xfrm>
              <a:off x="13660" y="15360"/>
              <a:ext cx="2984" cy="828"/>
            </a:xfrm>
            <a:prstGeom prst="rect">
              <a:avLst/>
            </a:prstGeom>
            <a:noFill/>
            <a:ln w="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Times New Roman" pitchFamily="18" charset="0"/>
                </a:rPr>
                <a:t>Император Александр II.</a:t>
              </a:r>
              <a:endParaRPr kumimoji="0" lang="ru-RU" b="1" i="1" u="none" strike="noStrike" cap="none" normalizeH="0" baseline="0" dirty="0" smtClean="0">
                <a:ln>
                  <a:noFill/>
                </a:ln>
                <a:solidFill>
                  <a:schemeClr val="tx1"/>
                </a:solidFill>
                <a:effectLst/>
                <a:latin typeface="Arial" pitchFamily="34" charset="0"/>
              </a:endParaRPr>
            </a:p>
          </p:txBody>
        </p:sp>
      </p:grpSp>
      <p:sp>
        <p:nvSpPr>
          <p:cNvPr id="7" name="Выноска со стрелкой вправо 6"/>
          <p:cNvSpPr/>
          <p:nvPr/>
        </p:nvSpPr>
        <p:spPr>
          <a:xfrm>
            <a:off x="928662" y="1571612"/>
            <a:ext cx="2500330" cy="2357454"/>
          </a:xfrm>
          <a:prstGeom prst="rightArrowCallout">
            <a:avLst>
              <a:gd name="adj1" fmla="val 15201"/>
              <a:gd name="adj2" fmla="val 15148"/>
              <a:gd name="adj3" fmla="val 14888"/>
              <a:gd name="adj4" fmla="val 78744"/>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r>
              <a:rPr smtClean="0">
                <a:latin typeface="Times New Roman" pitchFamily="18" charset="0"/>
                <a:cs typeface="Times New Roman" pitchFamily="18" charset="0"/>
              </a:rPr>
              <a:t>Созданы новые выборные сословно-представительные учреждения -земские собрания в уездах и губерниях.</a:t>
            </a:r>
            <a:endParaRPr lang="ru-RU" dirty="0">
              <a:latin typeface="Times New Roman" pitchFamily="18" charset="0"/>
              <a:cs typeface="Times New Roman" pitchFamily="18" charset="0"/>
            </a:endParaRPr>
          </a:p>
        </p:txBody>
      </p:sp>
      <p:sp>
        <p:nvSpPr>
          <p:cNvPr id="8" name="Рамка 7"/>
          <p:cNvSpPr/>
          <p:nvPr/>
        </p:nvSpPr>
        <p:spPr>
          <a:xfrm>
            <a:off x="3571868" y="1857364"/>
            <a:ext cx="3000396" cy="1907024"/>
          </a:xfrm>
          <a:prstGeom prst="frame">
            <a:avLst>
              <a:gd name="adj1" fmla="val 4257"/>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smtClean="0">
                <a:latin typeface="Times New Roman" pitchFamily="18" charset="0"/>
                <a:cs typeface="Times New Roman" pitchFamily="18" charset="0"/>
              </a:rPr>
              <a:t>Гласные (депутаты) городских дум стали избираться на внесословной основе, но при наличии имущественного ценза. </a:t>
            </a:r>
            <a:endParaRPr lang="ru-RU" dirty="0">
              <a:latin typeface="Times New Roman" pitchFamily="18" charset="0"/>
              <a:cs typeface="Times New Roman" pitchFamily="18" charset="0"/>
            </a:endParaRPr>
          </a:p>
        </p:txBody>
      </p:sp>
      <p:sp>
        <p:nvSpPr>
          <p:cNvPr id="9" name="Левая фигурная скобка 8"/>
          <p:cNvSpPr/>
          <p:nvPr/>
        </p:nvSpPr>
        <p:spPr>
          <a:xfrm rot="16200000">
            <a:off x="3482571" y="1017967"/>
            <a:ext cx="535785" cy="6072230"/>
          </a:xfrm>
          <a:prstGeom prst="leftBrace">
            <a:avLst>
              <a:gd name="adj1" fmla="val 92612"/>
              <a:gd name="adj2" fmla="val 5017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10" name="Прямоугольник с двумя вырезанными противолежащими углами 9"/>
          <p:cNvSpPr/>
          <p:nvPr/>
        </p:nvSpPr>
        <p:spPr>
          <a:xfrm>
            <a:off x="642910" y="4429132"/>
            <a:ext cx="6429420" cy="1643074"/>
          </a:xfrm>
          <a:prstGeom prst="snip2DiagRec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smtClean="0">
              <a:latin typeface="Times New Roman" pitchFamily="18" charset="0"/>
              <a:cs typeface="Times New Roman" pitchFamily="18" charset="0"/>
            </a:endParaRPr>
          </a:p>
          <a:p>
            <a:pPr algn="ctr"/>
            <a:r>
              <a:rPr smtClean="0">
                <a:latin typeface="Times New Roman" pitchFamily="18" charset="0"/>
                <a:cs typeface="Times New Roman" pitchFamily="18" charset="0"/>
              </a:rPr>
              <a:t>В этих выборных учреждениях начали зарождаться ростки парламентаризма, и именно из земств и органов городского самоуправления, созданных во второй половине XIX века, вышел целый ряд деятелей, ставших уже в XX веке депутатами Государственной Думы.</a:t>
            </a:r>
          </a:p>
          <a:p>
            <a:pPr algn="ctr"/>
            <a:endParaRPr lang="ru-RU"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14356"/>
            <a:ext cx="7498080" cy="703282"/>
          </a:xfrm>
        </p:spPr>
        <p:txBody>
          <a:bodyPr>
            <a:noAutofit/>
          </a:bodyPr>
          <a:lstStyle/>
          <a:p>
            <a:pPr algn="ctr"/>
            <a:r>
              <a:rPr lang="ru-RU" sz="1800" dirty="0" smtClean="0"/>
              <a:t>ПЕРВАЯ ГОСУДАРСТВЕННАЯ ДУМА (27 апреля 1906 г.- 8 июля 1906г.)</a:t>
            </a:r>
            <a:endParaRPr lang="en-US" sz="1800" dirty="0"/>
          </a:p>
        </p:txBody>
      </p:sp>
      <p:sp>
        <p:nvSpPr>
          <p:cNvPr id="4" name="Прямоугольник 3"/>
          <p:cNvSpPr/>
          <p:nvPr/>
        </p:nvSpPr>
        <p:spPr>
          <a:xfrm>
            <a:off x="3428992" y="1500174"/>
            <a:ext cx="3000396" cy="500066"/>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t>490 депутатов</a:t>
            </a:r>
            <a:endParaRPr lang="ru-RU" dirty="0"/>
          </a:p>
        </p:txBody>
      </p:sp>
      <p:cxnSp>
        <p:nvCxnSpPr>
          <p:cNvPr id="6" name="Прямая со стрелкой 5"/>
          <p:cNvCxnSpPr>
            <a:stCxn id="4" idx="1"/>
          </p:cNvCxnSpPr>
          <p:nvPr/>
        </p:nvCxnSpPr>
        <p:spPr>
          <a:xfrm rot="10800000" flipV="1">
            <a:off x="1857356" y="1750206"/>
            <a:ext cx="1571636" cy="392909"/>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2" name="Прямая со стрелкой 11"/>
          <p:cNvCxnSpPr/>
          <p:nvPr/>
        </p:nvCxnSpPr>
        <p:spPr>
          <a:xfrm rot="10800000" flipV="1">
            <a:off x="2285984" y="2000240"/>
            <a:ext cx="1500198" cy="928694"/>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3" name="Прямая со стрелкой 12"/>
          <p:cNvCxnSpPr/>
          <p:nvPr/>
        </p:nvCxnSpPr>
        <p:spPr>
          <a:xfrm rot="5400000">
            <a:off x="3786182" y="2500306"/>
            <a:ext cx="1000926" cy="794"/>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4" name="Прямая со стрелкой 13"/>
          <p:cNvCxnSpPr>
            <a:stCxn id="4" idx="3"/>
          </p:cNvCxnSpPr>
          <p:nvPr/>
        </p:nvCxnSpPr>
        <p:spPr>
          <a:xfrm>
            <a:off x="6429388" y="1750207"/>
            <a:ext cx="1071570" cy="392909"/>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5" name="Прямая со стрелкой 14"/>
          <p:cNvCxnSpPr/>
          <p:nvPr/>
        </p:nvCxnSpPr>
        <p:spPr>
          <a:xfrm rot="16200000" flipH="1">
            <a:off x="6143636" y="2071678"/>
            <a:ext cx="714380" cy="571504"/>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6" name="Прямая со стрелкой 15"/>
          <p:cNvCxnSpPr/>
          <p:nvPr/>
        </p:nvCxnSpPr>
        <p:spPr>
          <a:xfrm rot="5400000">
            <a:off x="4965703" y="2393149"/>
            <a:ext cx="785024" cy="794"/>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7" name="Блок-схема: альтернативный процесс 16"/>
          <p:cNvSpPr/>
          <p:nvPr/>
        </p:nvSpPr>
        <p:spPr>
          <a:xfrm>
            <a:off x="214282" y="1857364"/>
            <a:ext cx="1643074" cy="928694"/>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t>Партия Народной свободы</a:t>
            </a:r>
          </a:p>
          <a:p>
            <a:pPr algn="ctr"/>
            <a:r>
              <a:rPr lang="ru-RU" sz="1400" dirty="0" smtClean="0"/>
              <a:t>(178 человек)</a:t>
            </a:r>
            <a:endParaRPr lang="ru-RU" sz="1400" dirty="0"/>
          </a:p>
        </p:txBody>
      </p:sp>
      <p:sp>
        <p:nvSpPr>
          <p:cNvPr id="18" name="Блок-схема: альтернативный процесс 17"/>
          <p:cNvSpPr/>
          <p:nvPr/>
        </p:nvSpPr>
        <p:spPr>
          <a:xfrm>
            <a:off x="1214414" y="3000372"/>
            <a:ext cx="1643074" cy="71438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t>Трудовая группа</a:t>
            </a:r>
          </a:p>
          <a:p>
            <a:pPr algn="ctr"/>
            <a:r>
              <a:rPr lang="ru-RU" sz="1400" dirty="0" smtClean="0"/>
              <a:t>(100-110 человек)</a:t>
            </a:r>
            <a:endParaRPr lang="ru-RU" sz="1400" dirty="0"/>
          </a:p>
        </p:txBody>
      </p:sp>
      <p:sp>
        <p:nvSpPr>
          <p:cNvPr id="21" name="Блок-схема: альтернативный процесс 20"/>
          <p:cNvSpPr/>
          <p:nvPr/>
        </p:nvSpPr>
        <p:spPr>
          <a:xfrm>
            <a:off x="2928926" y="3000372"/>
            <a:ext cx="1571636" cy="642942"/>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t>Социал-демократы</a:t>
            </a:r>
          </a:p>
          <a:p>
            <a:pPr algn="ctr"/>
            <a:r>
              <a:rPr lang="ru-RU" sz="1400" dirty="0" smtClean="0"/>
              <a:t>(13 человек)</a:t>
            </a:r>
            <a:endParaRPr lang="ru-RU" sz="1400" dirty="0"/>
          </a:p>
        </p:txBody>
      </p:sp>
      <p:sp>
        <p:nvSpPr>
          <p:cNvPr id="22" name="Блок-схема: альтернативный процесс 21"/>
          <p:cNvSpPr/>
          <p:nvPr/>
        </p:nvSpPr>
        <p:spPr>
          <a:xfrm>
            <a:off x="4572000" y="2786058"/>
            <a:ext cx="1571636" cy="857256"/>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t>Группа автономистов</a:t>
            </a:r>
          </a:p>
          <a:p>
            <a:pPr algn="ctr"/>
            <a:r>
              <a:rPr lang="ru-RU" sz="1400" dirty="0" smtClean="0"/>
              <a:t>(свыше 100 человек)</a:t>
            </a:r>
            <a:endParaRPr lang="ru-RU" sz="1400" dirty="0"/>
          </a:p>
        </p:txBody>
      </p:sp>
      <p:sp>
        <p:nvSpPr>
          <p:cNvPr id="23" name="Блок-схема: альтернативный процесс 22"/>
          <p:cNvSpPr/>
          <p:nvPr/>
        </p:nvSpPr>
        <p:spPr>
          <a:xfrm>
            <a:off x="6357950" y="2714620"/>
            <a:ext cx="1571636" cy="642942"/>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t>Правое крыло </a:t>
            </a:r>
          </a:p>
          <a:p>
            <a:pPr algn="ctr"/>
            <a:r>
              <a:rPr lang="ru-RU" sz="1400" dirty="0" smtClean="0"/>
              <a:t>(40 человек)</a:t>
            </a:r>
            <a:endParaRPr lang="ru-RU" sz="1400" dirty="0"/>
          </a:p>
        </p:txBody>
      </p:sp>
      <p:sp>
        <p:nvSpPr>
          <p:cNvPr id="24" name="Блок-схема: альтернативный процесс 23"/>
          <p:cNvSpPr/>
          <p:nvPr/>
        </p:nvSpPr>
        <p:spPr>
          <a:xfrm>
            <a:off x="7500958" y="2000240"/>
            <a:ext cx="1500198" cy="785818"/>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dirty="0" smtClean="0"/>
              <a:t>Беспартийные депутаты</a:t>
            </a:r>
          </a:p>
          <a:p>
            <a:pPr algn="ctr"/>
            <a:r>
              <a:rPr lang="ru-RU" sz="1400" dirty="0" smtClean="0"/>
              <a:t>(105 человек)</a:t>
            </a:r>
            <a:endParaRPr lang="ru-RU" sz="1400" dirty="0"/>
          </a:p>
        </p:txBody>
      </p:sp>
      <p:sp>
        <p:nvSpPr>
          <p:cNvPr id="40" name="Горизонтальный свиток 39"/>
          <p:cNvSpPr/>
          <p:nvPr/>
        </p:nvSpPr>
        <p:spPr>
          <a:xfrm>
            <a:off x="1285852" y="4214818"/>
            <a:ext cx="6858048" cy="1928826"/>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t>Торжественное открытие Первой Государственной Думы и обновленного Государственного Совета  состоялось 27 апреля 1906 г. В Георгиевском зале Зимнего дворца в Санкт-Петербурге</a:t>
            </a:r>
            <a:endParaRPr lang="ru-RU" dirty="0"/>
          </a:p>
        </p:txBody>
      </p:sp>
      <p:sp>
        <p:nvSpPr>
          <p:cNvPr id="19" name="Прямоугольник 18"/>
          <p:cNvSpPr/>
          <p:nvPr/>
        </p:nvSpPr>
        <p:spPr>
          <a:xfrm>
            <a:off x="0" y="0"/>
            <a:ext cx="4572000" cy="646331"/>
          </a:xfrm>
          <a:prstGeom prst="rect">
            <a:avLst/>
          </a:prstGeom>
        </p:spPr>
        <p:txBody>
          <a:bodyPr>
            <a:spAutoFit/>
          </a:bodyPr>
          <a:lstStyle/>
          <a:p>
            <a:r>
              <a:rPr lang="ru-RU" i="1" u="sng" dirty="0" smtClean="0">
                <a:solidFill>
                  <a:schemeClr val="tx2">
                    <a:satMod val="130000"/>
                  </a:schemeClr>
                </a:solidFill>
                <a:effectLst>
                  <a:outerShdw blurRad="50000" dist="30000" dir="5400000" algn="tl" rotWithShape="0">
                    <a:srgbClr val="000000">
                      <a:alpha val="30000"/>
                    </a:srgbClr>
                  </a:outerShdw>
                </a:effectLst>
              </a:rPr>
              <a:t>Опыт деятельности Государственной Думы в </a:t>
            </a:r>
            <a:r>
              <a:rPr lang="ru-RU" i="1" u="sng" dirty="0" smtClean="0"/>
              <a:t>ХХ- </a:t>
            </a:r>
            <a:r>
              <a:rPr lang="ru-RU" i="1" u="sng" dirty="0" smtClean="0">
                <a:solidFill>
                  <a:schemeClr val="tx2">
                    <a:satMod val="130000"/>
                  </a:schemeClr>
                </a:solidFill>
                <a:effectLst>
                  <a:outerShdw blurRad="50000" dist="30000" dir="5400000" algn="tl" rotWithShape="0">
                    <a:srgbClr val="000000">
                      <a:alpha val="30000"/>
                    </a:srgbClr>
                  </a:outerShdw>
                </a:effectLst>
              </a:rPr>
              <a:t>начале </a:t>
            </a:r>
            <a:r>
              <a:rPr lang="en-US" i="1" u="sng" dirty="0" smtClean="0">
                <a:solidFill>
                  <a:schemeClr val="tx2">
                    <a:satMod val="130000"/>
                  </a:schemeClr>
                </a:solidFill>
                <a:effectLst>
                  <a:outerShdw blurRad="50000" dist="30000" dir="5400000" algn="tl" rotWithShape="0">
                    <a:srgbClr val="000000">
                      <a:alpha val="30000"/>
                    </a:srgbClr>
                  </a:outerShdw>
                </a:effectLst>
              </a:rPr>
              <a:t>XX</a:t>
            </a:r>
            <a:r>
              <a:rPr lang="en-US" i="1" u="sng" dirty="0" smtClean="0"/>
              <a:t>I</a:t>
            </a:r>
            <a:r>
              <a:rPr lang="en-US" i="1" u="sng" dirty="0" smtClean="0">
                <a:solidFill>
                  <a:schemeClr val="tx2">
                    <a:satMod val="130000"/>
                  </a:schemeClr>
                </a:solidFill>
                <a:effectLst>
                  <a:outerShdw blurRad="50000" dist="30000" dir="5400000" algn="tl" rotWithShape="0">
                    <a:srgbClr val="000000">
                      <a:alpha val="30000"/>
                    </a:srgbClr>
                  </a:outerShdw>
                </a:effectLst>
              </a:rPr>
              <a:t> </a:t>
            </a:r>
            <a:r>
              <a:rPr lang="ru-RU" i="1" u="sng" dirty="0" smtClean="0">
                <a:solidFill>
                  <a:schemeClr val="tx2">
                    <a:satMod val="130000"/>
                  </a:schemeClr>
                </a:solidFill>
                <a:effectLst>
                  <a:outerShdw blurRad="50000" dist="30000" dir="5400000" algn="tl" rotWithShape="0">
                    <a:srgbClr val="000000">
                      <a:alpha val="30000"/>
                    </a:srgbClr>
                  </a:outerShdw>
                </a:effectLst>
              </a:rPr>
              <a:t>века</a:t>
            </a:r>
            <a:r>
              <a:rPr lang="ru-RU" u="sng" dirty="0" smtClean="0">
                <a:solidFill>
                  <a:schemeClr val="tx2">
                    <a:satMod val="130000"/>
                  </a:schemeClr>
                </a:solidFill>
                <a:effectLst>
                  <a:outerShdw blurRad="50000" dist="30000" dir="5400000" algn="tl" rotWithShape="0">
                    <a:srgbClr val="000000">
                      <a:alpha val="30000"/>
                    </a:srgbClr>
                  </a:outerShdw>
                </a:effectLst>
              </a:rPr>
              <a:t>.</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500826" y="3000372"/>
            <a:ext cx="1928826" cy="3294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Овал 6"/>
          <p:cNvSpPr/>
          <p:nvPr/>
        </p:nvSpPr>
        <p:spPr>
          <a:xfrm>
            <a:off x="5572132" y="357166"/>
            <a:ext cx="2928958" cy="78581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t>Царское правительство</a:t>
            </a:r>
            <a:endParaRPr lang="ru-RU" dirty="0"/>
          </a:p>
        </p:txBody>
      </p:sp>
      <p:sp>
        <p:nvSpPr>
          <p:cNvPr id="10" name="Овал 9"/>
          <p:cNvSpPr/>
          <p:nvPr/>
        </p:nvSpPr>
        <p:spPr>
          <a:xfrm>
            <a:off x="214282" y="285728"/>
            <a:ext cx="3143272" cy="8572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t>Государственная Дума</a:t>
            </a:r>
            <a:endParaRPr lang="ru-RU" dirty="0"/>
          </a:p>
        </p:txBody>
      </p:sp>
      <p:sp>
        <p:nvSpPr>
          <p:cNvPr id="11" name="Двойная стрелка влево/вправо 10"/>
          <p:cNvSpPr/>
          <p:nvPr/>
        </p:nvSpPr>
        <p:spPr>
          <a:xfrm>
            <a:off x="3357554" y="428604"/>
            <a:ext cx="2214578" cy="642942"/>
          </a:xfrm>
          <a:prstGeom prst="leftRightArrow">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smtClean="0"/>
              <a:t>Конфронтация </a:t>
            </a:r>
            <a:endParaRPr lang="ru-RU" dirty="0"/>
          </a:p>
        </p:txBody>
      </p:sp>
      <p:sp>
        <p:nvSpPr>
          <p:cNvPr id="12" name="Прямоугольник с одним вырезанным скругленным углом 11"/>
          <p:cNvSpPr/>
          <p:nvPr/>
        </p:nvSpPr>
        <p:spPr>
          <a:xfrm>
            <a:off x="428596" y="1285860"/>
            <a:ext cx="4786346" cy="3571900"/>
          </a:xfrm>
          <a:prstGeom prst="snip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dirty="0" smtClean="0"/>
              <a:t>Большинство требовало</a:t>
            </a:r>
            <a:r>
              <a:rPr lang="en-US" sz="1600" dirty="0" smtClean="0"/>
              <a:t>:</a:t>
            </a:r>
          </a:p>
          <a:p>
            <a:pPr>
              <a:buFontTx/>
              <a:buChar char="-"/>
            </a:pPr>
            <a:r>
              <a:rPr lang="ru-RU" sz="1600" dirty="0" smtClean="0"/>
              <a:t>отмены смертной казни и амнистии политическим заключенным,</a:t>
            </a:r>
            <a:r>
              <a:rPr lang="en-US" sz="1600" dirty="0" smtClean="0"/>
              <a:t> </a:t>
            </a:r>
            <a:r>
              <a:rPr lang="ru-RU" sz="1600" dirty="0" smtClean="0"/>
              <a:t>осужденных в ходе революции 1905-1906 гг.;</a:t>
            </a:r>
            <a:endParaRPr lang="en-US" sz="1600" dirty="0" smtClean="0"/>
          </a:p>
          <a:p>
            <a:pPr>
              <a:buFontTx/>
              <a:buChar char="-"/>
            </a:pPr>
            <a:r>
              <a:rPr lang="en-US" sz="1600" dirty="0" smtClean="0"/>
              <a:t> </a:t>
            </a:r>
            <a:r>
              <a:rPr lang="ru-RU" sz="1600" dirty="0" smtClean="0"/>
              <a:t>установления ответственности правительства перед Государственной Думой;</a:t>
            </a:r>
          </a:p>
          <a:p>
            <a:pPr>
              <a:buFontTx/>
              <a:buChar char="-"/>
            </a:pPr>
            <a:r>
              <a:rPr lang="ru-RU" sz="1600" dirty="0" smtClean="0"/>
              <a:t> ликвидации казенных, удельных монастырских земель и принудительного выкупа частновладельческих земель или их полной национализации в пользу крестьян;</a:t>
            </a:r>
          </a:p>
          <a:p>
            <a:pPr>
              <a:buFontTx/>
              <a:buChar char="-"/>
            </a:pPr>
            <a:r>
              <a:rPr lang="ru-RU" sz="1600" dirty="0" smtClean="0"/>
              <a:t> реального осуществления политических свобод и всеобщего равенства.</a:t>
            </a:r>
            <a:r>
              <a:rPr lang="en-US" sz="1600" dirty="0" smtClean="0"/>
              <a:t> </a:t>
            </a:r>
            <a:endParaRPr lang="ru-RU" sz="1600" dirty="0" smtClean="0"/>
          </a:p>
          <a:p>
            <a:pPr algn="ctr">
              <a:buFontTx/>
              <a:buChar char="-"/>
            </a:pPr>
            <a:endParaRPr lang="ru-RU" dirty="0"/>
          </a:p>
        </p:txBody>
      </p:sp>
      <p:sp>
        <p:nvSpPr>
          <p:cNvPr id="13" name="Прямоугольник с одним вырезанным скругленным углом 12"/>
          <p:cNvSpPr/>
          <p:nvPr/>
        </p:nvSpPr>
        <p:spPr>
          <a:xfrm>
            <a:off x="5786446" y="1285860"/>
            <a:ext cx="2643206" cy="1428760"/>
          </a:xfrm>
          <a:prstGeom prst="snip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t>Категорически отвергало требования Государственной Думы</a:t>
            </a:r>
            <a:endParaRPr lang="ru-RU" dirty="0"/>
          </a:p>
        </p:txBody>
      </p:sp>
      <p:cxnSp>
        <p:nvCxnSpPr>
          <p:cNvPr id="14" name="Прямая со стрелкой 13"/>
          <p:cNvCxnSpPr/>
          <p:nvPr/>
        </p:nvCxnSpPr>
        <p:spPr>
          <a:xfrm rot="5400000">
            <a:off x="4464843" y="3536157"/>
            <a:ext cx="2500330" cy="857256"/>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6" name="Прямоугольник 15"/>
          <p:cNvSpPr/>
          <p:nvPr/>
        </p:nvSpPr>
        <p:spPr>
          <a:xfrm>
            <a:off x="2214546" y="5214950"/>
            <a:ext cx="3357586" cy="1285884"/>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smtClean="0"/>
              <a:t>Дума большинством голосов выразило недоверие правительству</a:t>
            </a:r>
            <a:endParaRPr lang="ru-RU"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521</TotalTime>
  <Words>1913</Words>
  <Application>Microsoft Office PowerPoint</Application>
  <PresentationFormat>Экран (4:3)</PresentationFormat>
  <Paragraphs>285</Paragraphs>
  <Slides>35</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Солнцестояние</vt:lpstr>
      <vt:lpstr>Развитие парламентаризма в России</vt:lpstr>
      <vt:lpstr>Слайд 2</vt:lpstr>
      <vt:lpstr>Слайд 3</vt:lpstr>
      <vt:lpstr>Эпоха Петра I.</vt:lpstr>
      <vt:lpstr>III. Правление Екатерины II.  XVI-XVIII века.</vt:lpstr>
      <vt:lpstr>IV. Разработки Сперанского М.М.</vt:lpstr>
      <vt:lpstr>V. Эпоха "Великих реформ" Александра II</vt:lpstr>
      <vt:lpstr>ПЕРВАЯ ГОСУДАРСТВЕННАЯ ДУМА (27 апреля 1906 г.- 8 июля 1906г.)</vt:lpstr>
      <vt:lpstr>Слайд 9</vt:lpstr>
      <vt:lpstr>Слайд 10</vt:lpstr>
      <vt:lpstr>Слайд 11</vt:lpstr>
      <vt:lpstr>ТРЕТЬЯ ГОСУДАРСТВЕННАЯ ДУМА  (1.11.1907 г.- 12.06.1912г.)</vt:lpstr>
      <vt:lpstr>ЧЕТВЕРТАЯ ГОСУДАРСТВЕННАЯ ДУМА  (15.11.1912 г.- 25.02.1917г.)</vt:lpstr>
      <vt:lpstr>Слайд 14</vt:lpstr>
      <vt:lpstr>Государственная Дума первого созыва (11.01.1994 г.-22.12.1995 г.)</vt:lpstr>
      <vt:lpstr>Государственная Дума Российской Федерации 2 созыва (16. 01. 1996 г.-24 .12. 1999 г.)</vt:lpstr>
      <vt:lpstr>Слайд 17</vt:lpstr>
      <vt:lpstr>Государственная Дума третьего созыва (18.01.2000 г.-11 декабря 2003 г.)</vt:lpstr>
      <vt:lpstr>Государственная Дума четвертого созыва (29.12.2003 г.-16.11.2007 г.)</vt:lpstr>
      <vt:lpstr>Слайд 20</vt:lpstr>
      <vt:lpstr>Государственная Дума пятого созыва  (24. 12.2007 г.- 2011 г.)</vt:lpstr>
      <vt:lpstr>Слайд 22</vt:lpstr>
      <vt:lpstr>Президент  РФ     Д.А.Медведев</vt:lpstr>
      <vt:lpstr>Председатель Правительства РФ   В.В.Путин</vt:lpstr>
      <vt:lpstr>Председатель Государственной Думы Федерального Собрания РФ      Б.В.Грызлов</vt:lpstr>
      <vt:lpstr>Председатель Совета Федерации Федерального Собрания РФ    С.М.Миронов</vt:lpstr>
      <vt:lpstr>Председатель Конституционного Суда РФ     В.Д.Зорькин</vt:lpstr>
      <vt:lpstr> Региональные парламенты</vt:lpstr>
      <vt:lpstr>Законодательная (представительная) власть в Саратовской области</vt:lpstr>
      <vt:lpstr>Полномочия областной Думы</vt:lpstr>
      <vt:lpstr>Кто может стать депутатом областной Думы?</vt:lpstr>
      <vt:lpstr>Самоуправление г. Балаково</vt:lpstr>
      <vt:lpstr>Полномочия Собрания Балаковского МР</vt:lpstr>
      <vt:lpstr>Структура Собрания Балаковского муниципального района </vt:lpstr>
      <vt:lpstr>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парламентаризма в России</dc:title>
  <dc:creator>Comp</dc:creator>
  <cp:lastModifiedBy>Comp</cp:lastModifiedBy>
  <cp:revision>54</cp:revision>
  <dcterms:created xsi:type="dcterms:W3CDTF">2011-05-14T19:39:48Z</dcterms:created>
  <dcterms:modified xsi:type="dcterms:W3CDTF">2011-11-02T15:44:52Z</dcterms:modified>
</cp:coreProperties>
</file>